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83" name="Resim Yer Tutucusu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aşlık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Alt Başlık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4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Metin kutusu 4"/>
          <p:cNvSpPr txBox="1"/>
          <p:nvPr/>
        </p:nvSpPr>
        <p:spPr>
          <a:xfrm>
            <a:off x="899591" y="5445223"/>
            <a:ext cx="7488834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800" b="1">
                <a:solidFill>
                  <a:srgbClr val="FFFFFF"/>
                </a:solidFill>
              </a:defRPr>
            </a:lvl1pPr>
          </a:lstStyle>
          <a:p>
            <a:r>
              <a:t>UYKUDA SOLUNUM BOZUKLUKLARI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olisomnografi…"/>
          <p:cNvSpPr txBox="1">
            <a:spLocks noGrp="1"/>
          </p:cNvSpPr>
          <p:nvPr>
            <p:ph type="body" idx="1"/>
          </p:nvPr>
        </p:nvSpPr>
        <p:spPr>
          <a:xfrm>
            <a:off x="749300" y="1485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0000"/>
                </a:solidFill>
              </a:defRPr>
            </a:pPr>
            <a:r>
              <a:t>                             Polisomnografi</a:t>
            </a:r>
          </a:p>
          <a:p>
            <a:pPr>
              <a:spcBef>
                <a:spcPts val="600"/>
              </a:spcBef>
              <a:defRPr sz="2800"/>
            </a:pPr>
            <a:r>
              <a:t>EEG,EOG, EMG-submental</a:t>
            </a:r>
          </a:p>
          <a:p>
            <a:pPr>
              <a:spcBef>
                <a:spcPts val="600"/>
              </a:spcBef>
              <a:defRPr sz="2800"/>
            </a:pPr>
            <a:r>
              <a:t>Oro-nasal hava akımı</a:t>
            </a:r>
          </a:p>
          <a:p>
            <a:pPr>
              <a:spcBef>
                <a:spcPts val="600"/>
              </a:spcBef>
              <a:defRPr sz="2800"/>
            </a:pPr>
            <a:r>
              <a:t>Torako-abdominal hareketler</a:t>
            </a:r>
          </a:p>
          <a:p>
            <a:pPr>
              <a:spcBef>
                <a:spcPts val="600"/>
              </a:spcBef>
              <a:defRPr sz="2800"/>
            </a:pPr>
            <a:r>
              <a:t>Oksijen satürasyonu</a:t>
            </a:r>
          </a:p>
          <a:p>
            <a:pPr>
              <a:spcBef>
                <a:spcPts val="600"/>
              </a:spcBef>
              <a:defRPr sz="2800"/>
            </a:pPr>
            <a:r>
              <a:t>EKG</a:t>
            </a:r>
          </a:p>
          <a:p>
            <a:pPr>
              <a:spcBef>
                <a:spcPts val="600"/>
              </a:spcBef>
              <a:defRPr sz="2800"/>
            </a:pPr>
            <a:r>
              <a:t>EMG-tibialis</a:t>
            </a:r>
          </a:p>
          <a:p>
            <a:pPr>
              <a:spcBef>
                <a:spcPts val="600"/>
              </a:spcBef>
              <a:defRPr sz="2800"/>
            </a:pPr>
            <a:r>
              <a:t>Vücut pozisyonu</a:t>
            </a:r>
          </a:p>
        </p:txBody>
      </p:sp>
      <p:sp>
        <p:nvSpPr>
          <p:cNvPr id="160" name="Başlık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ALTIN STANDART TANI YÖNTEMİ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2488" y="510579"/>
            <a:ext cx="6879024" cy="5406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+B  veya C…"/>
          <p:cNvSpPr txBox="1">
            <a:spLocks noGrp="1"/>
          </p:cNvSpPr>
          <p:nvPr>
            <p:ph type="body" idx="1"/>
          </p:nvPr>
        </p:nvSpPr>
        <p:spPr>
          <a:xfrm>
            <a:off x="736600" y="1625599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i="1">
                <a:solidFill>
                  <a:srgbClr val="FF0000"/>
                </a:solidFill>
              </a:defRPr>
            </a:pPr>
            <a:r>
              <a:t>                              A+B  veya C</a:t>
            </a:r>
          </a:p>
          <a:p>
            <a:pPr marL="0" indent="0">
              <a:spcBef>
                <a:spcPts val="500"/>
              </a:spcBef>
              <a:buSzTx/>
              <a:buNone/>
              <a:defRPr sz="2400" b="1" i="1">
                <a:solidFill>
                  <a:srgbClr val="FF0000"/>
                </a:solidFill>
              </a:defRPr>
            </a:pPr>
            <a:r>
              <a:t>A.</a:t>
            </a:r>
            <a:r>
              <a:rPr b="0" i="0">
                <a:solidFill>
                  <a:srgbClr val="000000"/>
                </a:solidFill>
              </a:rPr>
              <a:t>Aşağıdaki semptomlardan en az birisinin bulunması 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1. GAUH, yorgunluk, dinlendirmeyen uyku, insomni 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2. Hastanın uykusundan nefes durması veya kesilmesi ile uyanması 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3. Hastanın yatak partneri veya başka bir gözlemci tarafından habitüel horlama, uykuda nefes durması veya her ikisinin tanımlanması 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4. Hastada HT, koroner arter hastalığı, KKY, AF, inme, tip 2 DM, duygudurum bozukluğu veya kognitif disfonksiyon bulunması</a:t>
            </a:r>
          </a:p>
        </p:txBody>
      </p:sp>
      <p:sp>
        <p:nvSpPr>
          <p:cNvPr id="169" name="Başlık 1"/>
          <p:cNvSpPr txBox="1"/>
          <p:nvPr/>
        </p:nvSpPr>
        <p:spPr>
          <a:xfrm>
            <a:off x="457200" y="5794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defRPr sz="3393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Obstrüktif Uyku Apne Sendromu Tanı Kriterleri (ICSD-3)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B. Polisomnografi (PSG) veya OCST (sınırlı parametreli cihazlar)…"/>
          <p:cNvSpPr txBox="1">
            <a:spLocks noGrp="1"/>
          </p:cNvSpPr>
          <p:nvPr>
            <p:ph type="body" idx="1"/>
          </p:nvPr>
        </p:nvSpPr>
        <p:spPr>
          <a:xfrm>
            <a:off x="838919" y="1549400"/>
            <a:ext cx="7466162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 b="1" i="1">
                <a:solidFill>
                  <a:srgbClr val="FF0000"/>
                </a:solidFill>
              </a:defRPr>
            </a:pPr>
            <a:r>
              <a:t>B.</a:t>
            </a:r>
            <a:r>
              <a:rPr b="0" i="0">
                <a:solidFill>
                  <a:srgbClr val="000000"/>
                </a:solidFill>
              </a:rPr>
              <a:t> Polisomnografi (PSG) veya OCST (sınırlı parametreli cihazlar) 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        PSG veya OCST’de saatte 5 veya daha fazla obstrüktif apne, mikst apne, hipopne veya solunum eforu ile ilişkili arousal (respiratory effort related arousal-RERA)</a:t>
            </a:r>
          </a:p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 b="1" i="1">
                <a:solidFill>
                  <a:srgbClr val="FF0000"/>
                </a:solidFill>
              </a:defRPr>
            </a:pPr>
            <a:r>
              <a:t>      C. </a:t>
            </a:r>
            <a:r>
              <a:rPr b="0" i="0">
                <a:solidFill>
                  <a:srgbClr val="000000"/>
                </a:solidFill>
              </a:rPr>
              <a:t>PSG veya OCST’de saatte 15 veya daha fazla obstrüktif apne, mikst apne, hipopne veya RERA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A+B  veya C…"/>
          <p:cNvSpPr txBox="1">
            <a:spLocks noGrp="1"/>
          </p:cNvSpPr>
          <p:nvPr>
            <p:ph type="body" idx="1"/>
          </p:nvPr>
        </p:nvSpPr>
        <p:spPr>
          <a:xfrm>
            <a:off x="660400" y="17653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i="1">
                <a:solidFill>
                  <a:srgbClr val="FF0000"/>
                </a:solidFill>
              </a:defRPr>
            </a:pPr>
            <a:r>
              <a:t>                              A+B  veya C</a:t>
            </a:r>
          </a:p>
          <a:p>
            <a:pPr marL="0" indent="0">
              <a:buSzTx/>
              <a:buNone/>
              <a:defRPr b="1" i="1">
                <a:solidFill>
                  <a:srgbClr val="FF0000"/>
                </a:solidFill>
              </a:defRPr>
            </a:pPr>
            <a:r>
              <a:t>ÖZETLE</a:t>
            </a:r>
          </a:p>
          <a:p>
            <a:pPr marL="457200" indent="-457200">
              <a:spcBef>
                <a:spcPts val="500"/>
              </a:spcBef>
              <a:buFontTx/>
              <a:buAutoNum type="alphaUcPeriod"/>
              <a:defRPr sz="2400"/>
            </a:pPr>
            <a:r>
              <a:t>Klinik(+)</a:t>
            </a:r>
          </a:p>
          <a:p>
            <a:pPr marL="457200" indent="-457200">
              <a:spcBef>
                <a:spcPts val="500"/>
              </a:spcBef>
              <a:buFontTx/>
              <a:buAutoNum type="alphaUcPeriod"/>
              <a:defRPr sz="2400"/>
            </a:pPr>
            <a:r>
              <a:t>En az 5 obstrüktif olay/saat</a:t>
            </a:r>
          </a:p>
          <a:p>
            <a:pPr marL="457200" indent="-457200">
              <a:spcBef>
                <a:spcPts val="500"/>
              </a:spcBef>
              <a:buFontTx/>
              <a:buAutoNum type="alphaUcPeriod"/>
              <a:defRPr sz="2400"/>
            </a:pPr>
            <a:r>
              <a:t>En az 15 obstrüktif olay/ saat</a:t>
            </a:r>
          </a:p>
        </p:txBody>
      </p:sp>
      <p:sp>
        <p:nvSpPr>
          <p:cNvPr id="178" name="Başlık 1"/>
          <p:cNvSpPr txBox="1"/>
          <p:nvPr/>
        </p:nvSpPr>
        <p:spPr>
          <a:xfrm>
            <a:off x="457200" y="6429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defRPr sz="3393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Obstrüktif Uyku Apne Sendromu Tanı Kriterleri (ICSD-3)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AHI            &lt;5   Basit horlama…"/>
          <p:cNvSpPr txBox="1">
            <a:spLocks noGrp="1"/>
          </p:cNvSpPr>
          <p:nvPr>
            <p:ph type="body" idx="1"/>
          </p:nvPr>
        </p:nvSpPr>
        <p:spPr>
          <a:xfrm>
            <a:off x="774700" y="1981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AHI            &lt;5   Basit horlama</a:t>
            </a:r>
          </a:p>
          <a:p>
            <a:r>
              <a:t>AHI         5-15   Hafif OSAS</a:t>
            </a:r>
          </a:p>
          <a:p>
            <a:r>
              <a:t>AHI       16-30   Orta OSAS</a:t>
            </a:r>
          </a:p>
          <a:p>
            <a:r>
              <a:t>AHI         &gt;30     Ağır OSAS</a:t>
            </a:r>
          </a:p>
        </p:txBody>
      </p:sp>
      <p:sp>
        <p:nvSpPr>
          <p:cNvPr id="183" name="Başlık 1"/>
          <p:cNvSpPr txBox="1"/>
          <p:nvPr/>
        </p:nvSpPr>
        <p:spPr>
          <a:xfrm>
            <a:off x="457200" y="655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defRPr sz="3393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OBSTRÜKTİF UYKU APNE SENDROMU SINIFLAMA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Genel önlemler: Risk faktörlerinin azaltılması, eşlik eden hastalıklarının tedavisi, kazaların önlenmesi…"/>
          <p:cNvSpPr txBox="1">
            <a:spLocks noGrp="1"/>
          </p:cNvSpPr>
          <p:nvPr>
            <p:ph type="body" idx="1"/>
          </p:nvPr>
        </p:nvSpPr>
        <p:spPr>
          <a:xfrm>
            <a:off x="635000" y="1574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04063" indent="-504063" defTabSz="896111">
              <a:buFontTx/>
              <a:buAutoNum type="arabicPeriod"/>
              <a:defRPr sz="3136" b="1">
                <a:solidFill>
                  <a:srgbClr val="FF0000"/>
                </a:solidFill>
              </a:defRPr>
            </a:pPr>
            <a:r>
              <a:t>Genel önlemler: </a:t>
            </a:r>
            <a:r>
              <a:rPr b="0">
                <a:solidFill>
                  <a:srgbClr val="000000"/>
                </a:solidFill>
              </a:rPr>
              <a:t>Risk faktörlerinin azaltılması, eşlik eden hastalıklarının tedavisi, kazaların önlenmesi</a:t>
            </a:r>
          </a:p>
          <a:p>
            <a:pPr marL="504063" indent="-504063" defTabSz="896111">
              <a:buFontTx/>
              <a:buAutoNum type="arabicPeriod"/>
              <a:defRPr sz="3136"/>
            </a:pPr>
            <a:r>
              <a:t>İlaç Tedavisinin  </a:t>
            </a:r>
            <a:r>
              <a:rPr b="1" i="1">
                <a:solidFill>
                  <a:srgbClr val="FF0000"/>
                </a:solidFill>
              </a:rPr>
              <a:t>YERİ YOKTUR.</a:t>
            </a:r>
          </a:p>
          <a:p>
            <a:pPr marL="504063" indent="-504063" defTabSz="896111">
              <a:buFontTx/>
              <a:buAutoNum type="arabicPeriod"/>
              <a:defRPr sz="3136" b="1" i="1">
                <a:solidFill>
                  <a:srgbClr val="FF0000"/>
                </a:solidFill>
              </a:defRPr>
            </a:pPr>
            <a:r>
              <a:t>PAP tedavisi </a:t>
            </a:r>
            <a:r>
              <a:rPr i="0">
                <a:solidFill>
                  <a:schemeClr val="accent1"/>
                </a:solidFill>
              </a:rPr>
              <a:t>(Altın Standart)</a:t>
            </a:r>
          </a:p>
          <a:p>
            <a:pPr marL="504063" indent="-504063" defTabSz="896111">
              <a:buFontTx/>
              <a:buAutoNum type="arabicPeriod"/>
              <a:defRPr sz="3136" b="1" i="1">
                <a:solidFill>
                  <a:srgbClr val="FF0000"/>
                </a:solidFill>
              </a:defRPr>
            </a:pPr>
            <a:r>
              <a:t>Ağız içi araçlar</a:t>
            </a:r>
          </a:p>
          <a:p>
            <a:pPr marL="504063" indent="-504063" defTabSz="896111">
              <a:buFontTx/>
              <a:buAutoNum type="arabicPeriod"/>
              <a:defRPr sz="3136" b="1" i="1">
                <a:solidFill>
                  <a:srgbClr val="FF0000"/>
                </a:solidFill>
              </a:defRPr>
            </a:pPr>
            <a:r>
              <a:t>Cerrahi Tedaviler</a:t>
            </a:r>
          </a:p>
          <a:p>
            <a:pPr marL="504063" indent="-504063" defTabSz="896111">
              <a:buFontTx/>
              <a:buAutoNum type="arabicPeriod"/>
              <a:defRPr sz="3136" b="1" i="1">
                <a:solidFill>
                  <a:srgbClr val="FF0000"/>
                </a:solidFill>
              </a:defRPr>
            </a:pPr>
            <a:r>
              <a:t>Kombine Tedaviler</a:t>
            </a:r>
          </a:p>
        </p:txBody>
      </p:sp>
      <p:sp>
        <p:nvSpPr>
          <p:cNvPr id="188" name="Başlık 1"/>
          <p:cNvSpPr txBox="1"/>
          <p:nvPr/>
        </p:nvSpPr>
        <p:spPr>
          <a:xfrm>
            <a:off x="635000" y="439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795527">
              <a:defRPr sz="3393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OBSTRÜKTİF UYKU APNE SENDROMU</a:t>
            </a:r>
            <a:br/>
            <a:r>
              <a:t>TEDAVİSİ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olunum merkezinden kaynaklanan solunum dürtüsünün azalması veya kaybolması sonucunda uykuda ventilasyonun azalması ve gaz değişiminde bozulmayla karakterize bir tablodur.…"/>
          <p:cNvSpPr txBox="1">
            <a:spLocks noGrp="1"/>
          </p:cNvSpPr>
          <p:nvPr>
            <p:ph type="body" idx="1"/>
          </p:nvPr>
        </p:nvSpPr>
        <p:spPr>
          <a:xfrm>
            <a:off x="457200" y="1828799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Solunum merkezinden kaynaklanan solunum dürtüsünün azalması veya kaybolması sonucunda uykuda ventilasyonun azalması ve gaz değişiminde bozulmayla karakterize bir tablodur.</a:t>
            </a:r>
          </a:p>
          <a:p>
            <a:r>
              <a:t>Sonuçta solunum yokluğu ile birlikte solunum çabası da durmuş, göğüs-karın hareketleri kaybolmuştur.</a:t>
            </a:r>
          </a:p>
        </p:txBody>
      </p:sp>
      <p:sp>
        <p:nvSpPr>
          <p:cNvPr id="193" name="Başlık 1"/>
          <p:cNvSpPr txBox="1"/>
          <p:nvPr/>
        </p:nvSpPr>
        <p:spPr>
          <a:xfrm>
            <a:off x="457200" y="503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/>
            </a:pPr>
            <a:r>
              <a:rPr b="1">
                <a:solidFill>
                  <a:schemeClr val="accent1">
                    <a:satOff val="-4409"/>
                    <a:lumOff val="-10509"/>
                  </a:schemeClr>
                </a:solidFill>
              </a:rPr>
              <a:t>SANTRAL UYKU APNE SENDROMU</a:t>
            </a:r>
            <a:r>
              <a:t/>
            </a:r>
            <a:br/>
            <a:r>
              <a:rPr sz="2500" b="1" i="1">
                <a:solidFill>
                  <a:srgbClr val="FF0000"/>
                </a:solidFill>
              </a:rPr>
              <a:t>TANIM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Uykuda;…"/>
          <p:cNvSpPr txBox="1">
            <a:spLocks noGrp="1"/>
          </p:cNvSpPr>
          <p:nvPr>
            <p:ph type="body" idx="1"/>
          </p:nvPr>
        </p:nvSpPr>
        <p:spPr>
          <a:xfrm>
            <a:off x="558800" y="1600199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900" b="1" i="1"/>
            </a:pPr>
            <a:r>
              <a:t>Uykuda;</a:t>
            </a:r>
            <a:r>
              <a:rPr b="0" i="0"/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İstemli (davranışsal) kontrol ortadan kalkar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Solunum merkezinin CO₂’a duyarlılığı azalır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Uyku sırasında normal C0₂ düzeyinde hafif artış olur (~ 2-4 mmHg)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Solunum merkezinin apne eşiği yükselir (apneye neden olan en düşük PaC0₂ düzeyi)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Uyku sırasında faringeal hava yolu kollapsı, solunumu inhibe eden refleksleri başlatarak santral apneye yol açabilir</a:t>
            </a:r>
          </a:p>
        </p:txBody>
      </p:sp>
      <p:sp>
        <p:nvSpPr>
          <p:cNvPr id="198" name="Başlık 1"/>
          <p:cNvSpPr txBox="1"/>
          <p:nvPr/>
        </p:nvSpPr>
        <p:spPr>
          <a:xfrm>
            <a:off x="457200" y="503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/>
            </a:pPr>
            <a:r>
              <a:rPr b="1">
                <a:solidFill>
                  <a:schemeClr val="accent1">
                    <a:satOff val="-4409"/>
                    <a:lumOff val="-10509"/>
                  </a:schemeClr>
                </a:solidFill>
              </a:rPr>
              <a:t>SANTRAL UYKU APNE SENDROMU</a:t>
            </a:r>
            <a:r>
              <a:t/>
            </a:r>
            <a:br/>
            <a:r>
              <a:rPr sz="2700" i="1">
                <a:solidFill>
                  <a:srgbClr val="FF0000"/>
                </a:solidFill>
              </a:rPr>
              <a:t>PATOFİZYOLOJİ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onuçta uykuda; Multifaktöriyel olarak Ventilasyon azalır.…"/>
          <p:cNvSpPr txBox="1">
            <a:spLocks noGrp="1"/>
          </p:cNvSpPr>
          <p:nvPr>
            <p:ph type="body" idx="1"/>
          </p:nvPr>
        </p:nvSpPr>
        <p:spPr>
          <a:xfrm>
            <a:off x="571500" y="1866119"/>
            <a:ext cx="8229600" cy="45259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Sonuçta uykuda; Multifaktöriyel olarak </a:t>
            </a:r>
            <a:r>
              <a:rPr i="1">
                <a:solidFill>
                  <a:srgbClr val="FF0000"/>
                </a:solidFill>
              </a:rPr>
              <a:t>Ventilasyon</a:t>
            </a:r>
            <a:r>
              <a:t> azalır. </a:t>
            </a:r>
          </a:p>
          <a:p>
            <a:pPr marL="0" indent="0">
              <a:buSzTx/>
              <a:buNone/>
            </a:pPr>
            <a:r>
              <a:t>Santral apne; </a:t>
            </a:r>
          </a:p>
          <a:p>
            <a:r>
              <a:t>Tek bir klinik antite değildir </a:t>
            </a:r>
          </a:p>
          <a:p>
            <a:r>
              <a:t>Tek bir klinik sebepten kaynaklanmamaktadır.</a:t>
            </a:r>
          </a:p>
        </p:txBody>
      </p:sp>
      <p:sp>
        <p:nvSpPr>
          <p:cNvPr id="203" name="Başlık 1"/>
          <p:cNvSpPr txBox="1"/>
          <p:nvPr/>
        </p:nvSpPr>
        <p:spPr>
          <a:xfrm>
            <a:off x="457200" y="54055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/>
            </a:pPr>
            <a:r>
              <a:rPr b="1">
                <a:solidFill>
                  <a:schemeClr val="accent1">
                    <a:satOff val="-4409"/>
                    <a:lumOff val="-10509"/>
                  </a:schemeClr>
                </a:solidFill>
              </a:rPr>
              <a:t>SANTRAL UYKU APNE SENDROMU</a:t>
            </a:r>
            <a:r>
              <a:t/>
            </a:r>
            <a:br/>
            <a:r>
              <a:rPr sz="2700" i="1">
                <a:solidFill>
                  <a:srgbClr val="FF0000"/>
                </a:solidFill>
              </a:rPr>
              <a:t>PATOFİZYOLOJİ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Uykuda Solunum Bozuklukları Sınıflama ve Tanımlar…"/>
          <p:cNvSpPr txBox="1">
            <a:spLocks noGrp="1"/>
          </p:cNvSpPr>
          <p:nvPr>
            <p:ph type="body" idx="1"/>
          </p:nvPr>
        </p:nvSpPr>
        <p:spPr>
          <a:xfrm>
            <a:off x="812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Uykuda Solunum Bozuklukları Sınıflama ve Tanımlar</a:t>
            </a:r>
          </a:p>
          <a:p>
            <a:r>
              <a:t>Obstruktif Uyku Apne Sendromu</a:t>
            </a:r>
          </a:p>
          <a:p>
            <a:r>
              <a:t>Santral Uyku Apne Sendromu</a:t>
            </a:r>
          </a:p>
          <a:p>
            <a:r>
              <a:t>Uyku ilişkili Hipoventilasyon ve Hipoksemi Bozuklukları</a:t>
            </a:r>
          </a:p>
        </p:txBody>
      </p:sp>
      <p:sp>
        <p:nvSpPr>
          <p:cNvPr id="120" name="Başlık 1"/>
          <p:cNvSpPr txBox="1"/>
          <p:nvPr/>
        </p:nvSpPr>
        <p:spPr>
          <a:xfrm>
            <a:off x="457200" y="4651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SUNUM PLANI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antral Uyku Apne Sendromu Cheyne-Stokes (CSB) ile Birlikte…"/>
          <p:cNvSpPr txBox="1">
            <a:spLocks noGrp="1"/>
          </p:cNvSpPr>
          <p:nvPr>
            <p:ph type="body" idx="1"/>
          </p:nvPr>
        </p:nvSpPr>
        <p:spPr>
          <a:xfrm>
            <a:off x="457200" y="1701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Santral Uyku Apne Sendromu Cheyne-Stokes (CSB) ile Birlikte</a:t>
            </a:r>
          </a:p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Medikal Hastalığa Bağlı CSB Olmadan Santral Uyku Apnesi</a:t>
            </a:r>
          </a:p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Yüksek Rakım Periyodik Solunuma Bağlı Santral Uyku Apnesi</a:t>
            </a:r>
          </a:p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İlaç ya da Madde Kullanımına Bağlı Santral Uyku Apnesi</a:t>
            </a:r>
          </a:p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Primer Santral Uyku Apne(İdyopatik)</a:t>
            </a:r>
          </a:p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Tedavi Sırasında Ortaya Çıkan Santral Apne</a:t>
            </a:r>
          </a:p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İnfantın primer santral uyku apnesi</a:t>
            </a:r>
          </a:p>
          <a:p>
            <a:pPr marL="509206" indent="-509206" defTabSz="905255">
              <a:spcBef>
                <a:spcPts val="500"/>
              </a:spcBef>
              <a:buFontTx/>
              <a:buAutoNum type="arabicPeriod"/>
              <a:defRPr sz="2475"/>
            </a:pPr>
            <a:r>
              <a:t>Prematürlerin primer santral uyku apnesi</a:t>
            </a:r>
          </a:p>
        </p:txBody>
      </p:sp>
      <p:sp>
        <p:nvSpPr>
          <p:cNvPr id="208" name="Başlık 1"/>
          <p:cNvSpPr txBox="1"/>
          <p:nvPr/>
        </p:nvSpPr>
        <p:spPr>
          <a:xfrm>
            <a:off x="457200" y="528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795527">
              <a:defRPr sz="3393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SANTRAL UYKU APNE SENDROMU </a:t>
            </a:r>
            <a:br/>
            <a:r>
              <a:t>(ICSD-3)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Altta yatan hastalığın tedavisi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Altta yatan hastalığın tedavisi</a:t>
            </a:r>
          </a:p>
          <a:p>
            <a:r>
              <a:t>PAP Tedavisi</a:t>
            </a:r>
          </a:p>
        </p:txBody>
      </p:sp>
      <p:sp>
        <p:nvSpPr>
          <p:cNvPr id="213" name="Başlık 1"/>
          <p:cNvSpPr txBox="1"/>
          <p:nvPr/>
        </p:nvSpPr>
        <p:spPr>
          <a:xfrm>
            <a:off x="457200" y="693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/>
            </a:pPr>
            <a:r>
              <a:rPr b="1">
                <a:solidFill>
                  <a:schemeClr val="accent1">
                    <a:satOff val="-4409"/>
                    <a:lumOff val="-10509"/>
                  </a:schemeClr>
                </a:solidFill>
              </a:rPr>
              <a:t>SANTRAL UYKU APNE SENDROMU</a:t>
            </a:r>
            <a:r>
              <a:t/>
            </a:r>
            <a:br/>
            <a:r>
              <a:rPr sz="2700" i="1">
                <a:solidFill>
                  <a:srgbClr val="FF0000"/>
                </a:solidFill>
              </a:rPr>
              <a:t>TEDAVİSİ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Uyku sırasında solunumun ventilasyon işlevinde ortaya çıkan yetersizlik nedeni ile arteriyel parsiyel karbondioksit basıncında (PaCO₂ ) yükselme ile seyreden klinik bir tablodur."/>
          <p:cNvSpPr txBox="1">
            <a:spLocks noGrp="1"/>
          </p:cNvSpPr>
          <p:nvPr>
            <p:ph type="body" idx="1"/>
          </p:nvPr>
        </p:nvSpPr>
        <p:spPr>
          <a:xfrm>
            <a:off x="584200" y="20701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Uyku sırasında solunumun ventilasyon işlevinde ortaya çıkan yetersizlik nedeni ile arteriyel parsiyel karbondioksit basıncında (PaCO₂ ) yükselme ile seyreden klinik bir tablodur.</a:t>
            </a:r>
          </a:p>
        </p:txBody>
      </p:sp>
      <p:sp>
        <p:nvSpPr>
          <p:cNvPr id="218" name="Başlık 1"/>
          <p:cNvSpPr txBox="1"/>
          <p:nvPr/>
        </p:nvSpPr>
        <p:spPr>
          <a:xfrm>
            <a:off x="457200" y="7445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defRPr sz="3393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UYKU İLE İLİŞKİLİ HİPOVENTİLASYON VE HİPOKSEMİ SENDROMLARI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Erişkinde &quot;hipoventilasyon&quot;dan bahsetmek için uyku sırasında PaCO₂’ nin en az 10 dk süreyle 55 mmHg’nin üzerinde seyretmesi veya uyanıklık kan gazındaki PaCO₂’ nin uykuda en az 10 mmHg yükselmesi (50 mmHg ‘yi geçecek şekilde) gerekmektedir.…"/>
          <p:cNvSpPr txBox="1">
            <a:spLocks noGrp="1"/>
          </p:cNvSpPr>
          <p:nvPr>
            <p:ph type="body" idx="1"/>
          </p:nvPr>
        </p:nvSpPr>
        <p:spPr>
          <a:xfrm>
            <a:off x="457200" y="1203338"/>
            <a:ext cx="8229600" cy="45259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Erişkinde "</a:t>
            </a:r>
            <a:r>
              <a:rPr i="1">
                <a:solidFill>
                  <a:srgbClr val="FF0000"/>
                </a:solidFill>
              </a:rPr>
              <a:t>hipoventilasyon</a:t>
            </a:r>
            <a:r>
              <a:t>"dan bahsetmek için uyku sırasında PaCO₂’ nin en az 10 dk süreyle 55 mmHg’nin üzerinde seyretmesi veya uyanıklık kan gazındaki PaCO₂’ nin uykuda en az 10 mmHg yükselmesi (50 mmHg ‘yi geçecek şekilde) gerekmektedir.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Çocuk hastalarda </a:t>
            </a:r>
            <a:r>
              <a:rPr i="1">
                <a:solidFill>
                  <a:srgbClr val="FF0000"/>
                </a:solidFill>
              </a:rPr>
              <a:t>hipoventilasyondan</a:t>
            </a:r>
            <a:r>
              <a:t> bahsetmek için ise; uyku süresinin en az % 25 ve daha fazlasında PaCO₂’ nin 50 mmHg ve üzerinde seyrettiğinin gösterilmesi gerekmektedir.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Uyku İle İlişkili Hipoventilasyo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FF0000"/>
                </a:solidFill>
              </a:defRPr>
            </a:pPr>
            <a:r>
              <a:t>Uyku İle İlişkili Hipoventilasyon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Obezite-hipoventilasyon sendromu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Konjenital Santral Alveoler Hipoventilasyon Sendromu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Hipotalamik Disfonksiyon ile Birlikte Geç Başlangıçlı Santral Hipoventilasyon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İdiyopatik Santral Alveoler Hipoventilasyon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İlaç veya Madde Kullanımına Bağlı Uyku İlişkili Hipoventilasyon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Medikal Hastalığa Bağlı Uyku İlişkili Hipoventilasyon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700">
                <a:solidFill>
                  <a:srgbClr val="FF0000"/>
                </a:solidFill>
              </a:defRPr>
            </a:pPr>
            <a:r>
              <a:t>Uyku İle İlişkili Hipoksemi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/>
            </a:pPr>
            <a:r>
              <a:t>Uyku ile İlişkili Hipoksemi Sendromu</a:t>
            </a:r>
          </a:p>
        </p:txBody>
      </p:sp>
      <p:sp>
        <p:nvSpPr>
          <p:cNvPr id="227" name="Başlık 1"/>
          <p:cNvSpPr txBox="1"/>
          <p:nvPr/>
        </p:nvSpPr>
        <p:spPr>
          <a:xfrm>
            <a:off x="457200" y="4651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 algn="ctr" defTabSz="658368">
              <a:defRPr sz="2304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UYKU İLE İLİŞKİLİ HİPOVENTİLASYON VE HİPOKSEMİ SENDROMLARI</a:t>
            </a:r>
            <a:br/>
            <a:r>
              <a:t>(ICSD-3</a:t>
            </a:r>
            <a:r>
              <a:rPr sz="2808"/>
              <a:t>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adece Obezite-hipoventilasyon sendromu…"/>
          <p:cNvSpPr txBox="1">
            <a:spLocks noGrp="1"/>
          </p:cNvSpPr>
          <p:nvPr>
            <p:ph type="body" idx="1"/>
          </p:nvPr>
        </p:nvSpPr>
        <p:spPr>
          <a:xfrm>
            <a:off x="431800" y="16764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Sadece Obezite-hipoventilasyon sendromu </a:t>
            </a:r>
          </a:p>
          <a:p>
            <a:pPr marL="0" indent="0">
              <a:buSzTx/>
              <a:buNone/>
            </a:pPr>
            <a:r>
              <a:t>tanısı için gündüz hiperkapni (PaCO₂ &gt;45 mmHg) bulunması şarttır. Diğer alt başlıklarda da gündüz hiperkapnisi eşlik edebilir ama tanı için şart değildir.</a:t>
            </a:r>
          </a:p>
        </p:txBody>
      </p:sp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5844" y="4204137"/>
            <a:ext cx="2941512" cy="233636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Başlık 1"/>
          <p:cNvSpPr txBox="1"/>
          <p:nvPr/>
        </p:nvSpPr>
        <p:spPr>
          <a:xfrm>
            <a:off x="431800" y="503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 algn="ctr" defTabSz="658368">
              <a:defRPr sz="2304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UYKU İLE İLİŞKİLİ HİPOVENTİLASYON VE HİPOKSEMİ SENDROMLARI</a:t>
            </a:r>
            <a:br/>
            <a:r>
              <a:t>(ICSD-3)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Metin kutusu 5"/>
          <p:cNvSpPr txBox="1"/>
          <p:nvPr/>
        </p:nvSpPr>
        <p:spPr>
          <a:xfrm>
            <a:off x="2890014" y="1434995"/>
            <a:ext cx="3456384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dirty="0" smtClean="0"/>
              <a:t> TÜSAD-GEAK üyesi</a:t>
            </a:r>
          </a:p>
          <a:p>
            <a:pPr algn="ctr"/>
            <a:r>
              <a:rPr dirty="0" smtClean="0"/>
              <a:t>Dr</a:t>
            </a:r>
            <a:r>
              <a:rPr dirty="0"/>
              <a:t>. Pınar </a:t>
            </a:r>
            <a:r>
              <a:rPr dirty="0" err="1" smtClean="0"/>
              <a:t>Mutlu</a:t>
            </a:r>
            <a:endParaRPr lang="tr-TR" dirty="0" smtClean="0"/>
          </a:p>
          <a:p>
            <a:pPr algn="ctr"/>
            <a:r>
              <a:rPr lang="tr-TR" dirty="0"/>
              <a:t>Çanakkale </a:t>
            </a:r>
            <a:r>
              <a:rPr lang="tr-TR" dirty="0" err="1"/>
              <a:t>Onsekiz</a:t>
            </a:r>
            <a:r>
              <a:rPr lang="tr-TR" dirty="0"/>
              <a:t> Mart Üniversitesi </a:t>
            </a:r>
          </a:p>
          <a:p>
            <a:pPr algn="ctr"/>
            <a:r>
              <a:rPr lang="tr-TR" dirty="0"/>
              <a:t>Tıp Fakültesi</a:t>
            </a:r>
          </a:p>
          <a:p>
            <a:endParaRPr dirty="0"/>
          </a:p>
        </p:txBody>
      </p:sp>
      <p:sp>
        <p:nvSpPr>
          <p:cNvPr id="238" name="ÇOMÜ TIP FAKÜLTESİ GÖĞÜS HASTALIKLARI AD"/>
          <p:cNvSpPr txBox="1"/>
          <p:nvPr/>
        </p:nvSpPr>
        <p:spPr>
          <a:xfrm>
            <a:off x="4525810" y="1679258"/>
            <a:ext cx="9239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700"/>
              </a:spcBef>
              <a:defRPr sz="2200"/>
            </a:lvl1pPr>
          </a:lstStyle>
          <a:p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239" name="Metin kutusu 5"/>
          <p:cNvSpPr txBox="1"/>
          <p:nvPr/>
        </p:nvSpPr>
        <p:spPr>
          <a:xfrm>
            <a:off x="3653578" y="848676"/>
            <a:ext cx="3456385" cy="38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100" b="1">
                <a:solidFill>
                  <a:schemeClr val="accent1">
                    <a:satOff val="-4409"/>
                    <a:lumOff val="-1050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HAZIRLAYAN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I) İnsomniler…"/>
          <p:cNvSpPr txBox="1">
            <a:spLocks noGrp="1"/>
          </p:cNvSpPr>
          <p:nvPr>
            <p:ph type="body" idx="1"/>
          </p:nvPr>
        </p:nvSpPr>
        <p:spPr>
          <a:xfrm>
            <a:off x="965549" y="1816099"/>
            <a:ext cx="7212902" cy="3966818"/>
          </a:xfrm>
          <a:prstGeom prst="rect">
            <a:avLst/>
          </a:prstGeom>
        </p:spPr>
        <p:txBody>
          <a:bodyPr/>
          <a:lstStyle/>
          <a:p>
            <a:pPr marL="0" indent="0" defTabSz="841247">
              <a:buSzTx/>
              <a:buNone/>
              <a:defRPr sz="2944"/>
            </a:pPr>
            <a:r>
              <a:t>I) İnsomniler</a:t>
            </a:r>
          </a:p>
          <a:p>
            <a:pPr marL="0" indent="0" defTabSz="841247">
              <a:buSzTx/>
              <a:buNone/>
              <a:defRPr sz="2944"/>
            </a:pPr>
            <a:r>
              <a:t>II) Uyku ile ilişkili solunum bozuklukları</a:t>
            </a:r>
          </a:p>
          <a:p>
            <a:pPr marL="0" indent="0" defTabSz="841247">
              <a:buSzTx/>
              <a:buNone/>
              <a:defRPr sz="2944"/>
            </a:pPr>
            <a:r>
              <a:t>III) Hipersomni ile seyreden santral hastalıklar</a:t>
            </a:r>
          </a:p>
          <a:p>
            <a:pPr marL="0" indent="0" defTabSz="841247">
              <a:buSzTx/>
              <a:buNone/>
              <a:defRPr sz="2944"/>
            </a:pPr>
            <a:r>
              <a:t>IV) Sirkadiyen ritim uyku-uyanıklık bozuklukları</a:t>
            </a:r>
          </a:p>
          <a:p>
            <a:pPr marL="0" indent="0" defTabSz="841247">
              <a:buSzTx/>
              <a:buNone/>
              <a:defRPr sz="2944"/>
            </a:pPr>
            <a:r>
              <a:t>V) Parasomniler</a:t>
            </a:r>
          </a:p>
          <a:p>
            <a:pPr marL="0" indent="0" defTabSz="841247">
              <a:buSzTx/>
              <a:buNone/>
              <a:defRPr sz="2944"/>
            </a:pPr>
            <a:r>
              <a:t>VI) Uyku ile ilişkili hareket bozuklukları</a:t>
            </a:r>
          </a:p>
          <a:p>
            <a:pPr marL="0" indent="0" defTabSz="841247">
              <a:buSzTx/>
              <a:buNone/>
              <a:defRPr sz="2944"/>
            </a:pPr>
            <a:r>
              <a:t>VII) Diğer uyku hastalıkları</a:t>
            </a:r>
          </a:p>
        </p:txBody>
      </p:sp>
      <p:sp>
        <p:nvSpPr>
          <p:cNvPr id="125" name="Başlık 1"/>
          <p:cNvSpPr txBox="1"/>
          <p:nvPr/>
        </p:nvSpPr>
        <p:spPr>
          <a:xfrm>
            <a:off x="457200" y="6429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95527">
              <a:defRPr sz="3393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Uluslararası Uyku Bozuklukları Sınıflaması-ICSD-3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Uyku sırasındaki solunumsal anormalliklerin tümü “uyku ile ilişkili solunum bozuklukları” başlığı altında sınıflanmıştır. Bu hastalıkların bir kısmında gündüzde solunum sorunları mevcuttur"/>
          <p:cNvSpPr txBox="1">
            <a:spLocks noGrp="1"/>
          </p:cNvSpPr>
          <p:nvPr>
            <p:ph type="body" idx="1"/>
          </p:nvPr>
        </p:nvSpPr>
        <p:spPr>
          <a:xfrm>
            <a:off x="982615" y="1739900"/>
            <a:ext cx="7178769" cy="3948046"/>
          </a:xfrm>
          <a:prstGeom prst="rect">
            <a:avLst/>
          </a:prstGeom>
        </p:spPr>
        <p:txBody>
          <a:bodyPr/>
          <a:lstStyle/>
          <a:p>
            <a:r>
              <a:t>Uyku sırasındaki solunumsal anormalliklerin tümü “uyku ile ilişkili solunum bozuklukları” başlığı altında sınıflanmıştır. Bu hastalıkların bir kısmında gündüzde solunum sorunları mevcuttur</a:t>
            </a:r>
          </a:p>
        </p:txBody>
      </p:sp>
      <p:sp>
        <p:nvSpPr>
          <p:cNvPr id="130" name="Başlık 1"/>
          <p:cNvSpPr txBox="1"/>
          <p:nvPr/>
        </p:nvSpPr>
        <p:spPr>
          <a:xfrm>
            <a:off x="457200" y="4778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defRPr sz="3509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UYKU İLE İLİŞKİLİ SOLUNUM BOZUKLUKLARI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Apne…"/>
          <p:cNvSpPr txBox="1">
            <a:spLocks noGrp="1"/>
          </p:cNvSpPr>
          <p:nvPr>
            <p:ph type="body" idx="1"/>
          </p:nvPr>
        </p:nvSpPr>
        <p:spPr>
          <a:xfrm>
            <a:off x="457200" y="1320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lnSpc>
                <a:spcPct val="80000"/>
              </a:lnSpc>
              <a:spcBef>
                <a:spcPts val="500"/>
              </a:spcBef>
              <a:defRPr sz="2352" b="1" i="1">
                <a:solidFill>
                  <a:srgbClr val="FF0000"/>
                </a:solidFill>
              </a:defRPr>
            </a:pPr>
            <a:r>
              <a:t>Apne 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Grekçe soluk alamama anlamına gelir. </a:t>
            </a:r>
            <a:endParaRPr sz="2744"/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10 saniye veya daha uzun süre ile ağız ve burunda hava akımının %90 veya daha fazla azalmasıdır</a:t>
            </a:r>
            <a:endParaRPr sz="2744"/>
          </a:p>
          <a:p>
            <a:pPr marL="336042" indent="-336042" defTabSz="896111">
              <a:lnSpc>
                <a:spcPct val="80000"/>
              </a:lnSpc>
              <a:spcBef>
                <a:spcPts val="500"/>
              </a:spcBef>
              <a:defRPr sz="2352" b="1" i="1">
                <a:solidFill>
                  <a:srgbClr val="FF0000"/>
                </a:solidFill>
              </a:defRPr>
            </a:pPr>
            <a:r>
              <a:t>Obstrüktif Apne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Solunum çabasının sürmesine rağmen, ağız ve burunda hava akımının olmamasıdır.</a:t>
            </a:r>
            <a:endParaRPr sz="2744"/>
          </a:p>
          <a:p>
            <a:pPr marL="336042" indent="-336042" defTabSz="896111">
              <a:lnSpc>
                <a:spcPct val="80000"/>
              </a:lnSpc>
              <a:spcBef>
                <a:spcPts val="500"/>
              </a:spcBef>
              <a:defRPr sz="2352" b="1" i="1">
                <a:solidFill>
                  <a:srgbClr val="FF0000"/>
                </a:solidFill>
              </a:defRPr>
            </a:pPr>
            <a:r>
              <a:t>Santral Apne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Hem solunum çabasının, hem de ağız ve burunda hava akımının olmamasıdır.</a:t>
            </a:r>
            <a:endParaRPr sz="2744"/>
          </a:p>
          <a:p>
            <a:pPr marL="336042" indent="-336042" defTabSz="896111">
              <a:lnSpc>
                <a:spcPct val="80000"/>
              </a:lnSpc>
              <a:spcBef>
                <a:spcPts val="500"/>
              </a:spcBef>
              <a:defRPr sz="2352" b="1" i="1">
                <a:solidFill>
                  <a:srgbClr val="FF0000"/>
                </a:solidFill>
              </a:defRPr>
            </a:pPr>
            <a:r>
              <a:t>Mikst Apne </a:t>
            </a:r>
          </a:p>
          <a:p>
            <a:pPr marL="728091" lvl="1" indent="-280035" defTabSz="896111">
              <a:lnSpc>
                <a:spcPct val="80000"/>
              </a:lnSpc>
              <a:spcBef>
                <a:spcPts val="500"/>
              </a:spcBef>
              <a:defRPr sz="2352"/>
            </a:pPr>
            <a:r>
              <a:t>Başlangıçta santral tipte olan apnenin solunum çabasının başlamasına rağmen devam etmesidir </a:t>
            </a:r>
          </a:p>
        </p:txBody>
      </p:sp>
      <p:sp>
        <p:nvSpPr>
          <p:cNvPr id="135" name="Başlık 1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TANIMLAR- APNE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anım 1…"/>
          <p:cNvSpPr txBox="1">
            <a:spLocks noGrp="1"/>
          </p:cNvSpPr>
          <p:nvPr>
            <p:ph type="body" idx="1"/>
          </p:nvPr>
        </p:nvSpPr>
        <p:spPr>
          <a:xfrm>
            <a:off x="457200" y="17145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 b="1" i="1">
                <a:solidFill>
                  <a:srgbClr val="FF0000"/>
                </a:solidFill>
              </a:defRPr>
            </a:pPr>
            <a:r>
              <a:t>Tanım 1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200"/>
            </a:pPr>
            <a:r>
              <a:t>10 saniye veya daha uzun süre, ağız ve burundaki hava akımında %50 veya daha fazla azalma ile birlikte, oksijen saturasyonunda %3 düşme veya arousal gelişimi </a:t>
            </a:r>
            <a:endParaRPr sz="2800"/>
          </a:p>
          <a:p>
            <a:pPr>
              <a:lnSpc>
                <a:spcPct val="90000"/>
              </a:lnSpc>
              <a:spcBef>
                <a:spcPts val="600"/>
              </a:spcBef>
              <a:defRPr sz="2800" b="1" i="1">
                <a:solidFill>
                  <a:srgbClr val="FF0000"/>
                </a:solidFill>
              </a:defRPr>
            </a:pPr>
            <a:r>
              <a:t>Tanım 2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defRPr sz="2200"/>
            </a:pPr>
            <a:r>
              <a:t>10 saniye veya daha uzun süre, ağız ve burundaki hava akımında %30 azalma ile birlikte, oksijen saturasyonunda %4 düşme </a:t>
            </a:r>
          </a:p>
        </p:txBody>
      </p:sp>
      <p:sp>
        <p:nvSpPr>
          <p:cNvPr id="140" name="Başlık 1"/>
          <p:cNvSpPr txBox="1"/>
          <p:nvPr/>
        </p:nvSpPr>
        <p:spPr>
          <a:xfrm>
            <a:off x="457200" y="3889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TANIMLAR- HİPOPNE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Obstrüktif uyku apne sendromu…"/>
          <p:cNvSpPr txBox="1">
            <a:spLocks noGrp="1"/>
          </p:cNvSpPr>
          <p:nvPr>
            <p:ph type="body" idx="1"/>
          </p:nvPr>
        </p:nvSpPr>
        <p:spPr>
          <a:xfrm>
            <a:off x="998399" y="2038141"/>
            <a:ext cx="7147202" cy="3930686"/>
          </a:xfrm>
          <a:prstGeom prst="rect">
            <a:avLst/>
          </a:prstGeom>
        </p:spPr>
        <p:txBody>
          <a:bodyPr/>
          <a:lstStyle/>
          <a:p>
            <a:pPr marL="468058" indent="-468058" defTabSz="832104">
              <a:spcBef>
                <a:spcPts val="600"/>
              </a:spcBef>
              <a:buFontTx/>
              <a:buAutoNum type="alphaLcPeriod"/>
              <a:defRPr sz="2912"/>
            </a:pPr>
            <a:r>
              <a:t>Obstrüktif uyku apne sendromu </a:t>
            </a:r>
          </a:p>
          <a:p>
            <a:pPr marL="468058" indent="-468058" defTabSz="832104">
              <a:spcBef>
                <a:spcPts val="600"/>
              </a:spcBef>
              <a:buFontTx/>
              <a:buAutoNum type="alphaLcPeriod"/>
              <a:defRPr sz="2912"/>
            </a:pPr>
            <a:r>
              <a:t> Santral uyku apne sendromu </a:t>
            </a:r>
          </a:p>
          <a:p>
            <a:pPr marL="468058" indent="-468058" defTabSz="832104">
              <a:spcBef>
                <a:spcPts val="600"/>
              </a:spcBef>
              <a:buFontTx/>
              <a:buAutoNum type="alphaLcPeriod"/>
              <a:defRPr sz="2912"/>
            </a:pPr>
            <a:r>
              <a:t> Uyku ile ilişkili hipoventilasyon sendromları</a:t>
            </a:r>
          </a:p>
          <a:p>
            <a:pPr marL="468058" indent="-468058" defTabSz="832104">
              <a:spcBef>
                <a:spcPts val="600"/>
              </a:spcBef>
              <a:buFontTx/>
              <a:buAutoNum type="alphaLcPeriod"/>
              <a:defRPr sz="2912"/>
            </a:pPr>
            <a:r>
              <a:t> Uyku ile ilişkili hipoksemi sendromu </a:t>
            </a:r>
          </a:p>
          <a:p>
            <a:pPr marL="468058" indent="-468058" defTabSz="832104">
              <a:spcBef>
                <a:spcPts val="600"/>
              </a:spcBef>
              <a:buFontTx/>
              <a:buAutoNum type="alphaLcPeriod"/>
              <a:defRPr sz="2912"/>
            </a:pPr>
            <a:r>
              <a:t> İzole semptom ve varyantlar </a:t>
            </a:r>
          </a:p>
          <a:p>
            <a:pPr marL="0" indent="0" defTabSz="832104">
              <a:spcBef>
                <a:spcPts val="600"/>
              </a:spcBef>
              <a:buSzTx/>
              <a:buNone/>
              <a:defRPr sz="2912"/>
            </a:pPr>
            <a:r>
              <a:t>         i. Horlama </a:t>
            </a:r>
          </a:p>
          <a:p>
            <a:pPr marL="0" indent="0" defTabSz="832104">
              <a:spcBef>
                <a:spcPts val="600"/>
              </a:spcBef>
              <a:buSzTx/>
              <a:buNone/>
              <a:defRPr sz="2912"/>
            </a:pPr>
            <a:r>
              <a:t>         ii. Katatreni</a:t>
            </a:r>
          </a:p>
        </p:txBody>
      </p:sp>
      <p:sp>
        <p:nvSpPr>
          <p:cNvPr id="145" name="Başlık 1"/>
          <p:cNvSpPr txBox="1"/>
          <p:nvPr/>
        </p:nvSpPr>
        <p:spPr>
          <a:xfrm>
            <a:off x="467543" y="764704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795527">
              <a:defRPr sz="3393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UYKU İLE İLİŞKİLİ SOLUNUM BOZUKLUKLARI </a:t>
            </a:r>
            <a:br/>
            <a:r>
              <a:t>AASM/ICSD-3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yku sırasında tekrarlayan üst solunum yolu obstrüksiyonu epizodları ve sıklıkla kan oksijen saturasyonunda azalma ile karakterize bir sendromdur."/>
          <p:cNvSpPr txBox="1">
            <a:spLocks noGrp="1"/>
          </p:cNvSpPr>
          <p:nvPr>
            <p:ph type="body" idx="1"/>
          </p:nvPr>
        </p:nvSpPr>
        <p:spPr>
          <a:xfrm>
            <a:off x="683443" y="2522611"/>
            <a:ext cx="8229601" cy="45259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solidFill>
                  <a:srgbClr val="FF0000"/>
                </a:solidFill>
              </a:defRPr>
            </a:pPr>
            <a:r>
              <a:t> </a:t>
            </a:r>
            <a:r>
              <a:rPr b="0">
                <a:solidFill>
                  <a:srgbClr val="000000"/>
                </a:solidFill>
              </a:rPr>
              <a:t>Uyku sırasında tekrarlayan üst solunum yolu obstrüksiyonu epizodları ve sıklıkla kan oksijen saturasyonunda azalma ile karakterize bir sendromdur.</a:t>
            </a:r>
          </a:p>
        </p:txBody>
      </p:sp>
      <p:sp>
        <p:nvSpPr>
          <p:cNvPr id="150" name="Başlık 1"/>
          <p:cNvSpPr txBox="1"/>
          <p:nvPr/>
        </p:nvSpPr>
        <p:spPr>
          <a:xfrm>
            <a:off x="467543" y="620687"/>
            <a:ext cx="8229601" cy="169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/>
            </a:pPr>
            <a:r>
              <a:rPr b="1">
                <a:solidFill>
                  <a:schemeClr val="accent1">
                    <a:satOff val="-4409"/>
                    <a:lumOff val="-10509"/>
                  </a:schemeClr>
                </a:solidFill>
              </a:rPr>
              <a:t>OBSTRÜKTİF UYKU APNE SENDROMU</a:t>
            </a:r>
            <a:r>
              <a:t/>
            </a:r>
            <a:br/>
            <a:r>
              <a:rPr sz="3200" b="1">
                <a:solidFill>
                  <a:srgbClr val="FF0000"/>
                </a:solidFill>
              </a:rPr>
              <a:t>TANIM (AASM)</a:t>
            </a:r>
            <a:br>
              <a:rPr sz="3200" b="1">
                <a:solidFill>
                  <a:srgbClr val="FF0000"/>
                </a:solidFill>
              </a:rPr>
            </a:br>
            <a:endParaRPr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Prevalansı %1-5…"/>
          <p:cNvSpPr txBox="1">
            <a:spLocks noGrp="1"/>
          </p:cNvSpPr>
          <p:nvPr>
            <p:ph type="body" idx="1"/>
          </p:nvPr>
        </p:nvSpPr>
        <p:spPr>
          <a:xfrm>
            <a:off x="846757" y="1612900"/>
            <a:ext cx="7450485" cy="4097480"/>
          </a:xfrm>
          <a:prstGeom prst="rect">
            <a:avLst/>
          </a:prstGeom>
        </p:spPr>
        <p:txBody>
          <a:bodyPr/>
          <a:lstStyle/>
          <a:p>
            <a:r>
              <a:t>Prevalansı %1-5</a:t>
            </a:r>
          </a:p>
          <a:p>
            <a:r>
              <a:t>Mortalitesi %2-3</a:t>
            </a:r>
          </a:p>
          <a:p>
            <a:r>
              <a:t>Majör Semptomlar: Horlama, tanıklı apne, gündüz aşırı uykululuk hali (GAUH)  </a:t>
            </a:r>
          </a:p>
          <a:p>
            <a:r>
              <a:t>Risk Faktörleri: Cinsiyet, yaş, ırk, obezite, </a:t>
            </a:r>
            <a:r>
              <a:rPr i="1">
                <a:solidFill>
                  <a:srgbClr val="FF0000"/>
                </a:solidFill>
              </a:rPr>
              <a:t>boyun çevresi</a:t>
            </a:r>
            <a:r>
              <a:t>, sigara, alkol kullanımı, sedatif kullanımı, genetik faktörler         </a:t>
            </a:r>
          </a:p>
        </p:txBody>
      </p:sp>
      <p:sp>
        <p:nvSpPr>
          <p:cNvPr id="155" name="Başlık 1"/>
          <p:cNvSpPr txBox="1"/>
          <p:nvPr/>
        </p:nvSpPr>
        <p:spPr>
          <a:xfrm>
            <a:off x="457200" y="4270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9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OBSTRÜKTİF UYKU APNE SENDROMU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994</Words>
  <Application>Microsoft Office PowerPoint</Application>
  <PresentationFormat>Ekran Gösterisi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4</cp:revision>
  <dcterms:modified xsi:type="dcterms:W3CDTF">2020-03-22T12:40:06Z</dcterms:modified>
</cp:coreProperties>
</file>