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5" name="Shape 8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8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nterior-Overlay.png" descr="Interior-Overla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Başlık Metni"/>
          <p:cNvSpPr txBox="1">
            <a:spLocks noGrp="1"/>
          </p:cNvSpPr>
          <p:nvPr>
            <p:ph type="title"/>
          </p:nvPr>
        </p:nvSpPr>
        <p:spPr>
          <a:xfrm>
            <a:off x="550862" y="436562"/>
            <a:ext cx="8042276" cy="14430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800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Başlık Metni</a:t>
            </a:r>
          </a:p>
        </p:txBody>
      </p:sp>
      <p:sp>
        <p:nvSpPr>
          <p:cNvPr id="9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838200" y="2038350"/>
            <a:ext cx="7467600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577994" indent="-249381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858837" indent="-219075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188243" indent="-273843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546451" indent="-312964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9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27421" y="6146863"/>
            <a:ext cx="265717" cy="368174"/>
          </a:xfrm>
          <a:prstGeom prst="rect">
            <a:avLst/>
          </a:prstGeom>
        </p:spPr>
        <p:txBody>
          <a:bodyPr/>
          <a:lstStyle>
            <a:lvl1pPr defTabSz="457200">
              <a:defRPr sz="1400">
                <a:solidFill>
                  <a:srgbClr val="7F7F7F"/>
                </a:solidFill>
                <a:latin typeface="Rage Italic"/>
                <a:ea typeface="Rage Italic"/>
                <a:cs typeface="Rage Italic"/>
                <a:sym typeface="Rage Ital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10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0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111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1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120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21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129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0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138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9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147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48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16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6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17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7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181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8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190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91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199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00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208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09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217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18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226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7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24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4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251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5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260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61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269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70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278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79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287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88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296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97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305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06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314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1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32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2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33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3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341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4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350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51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359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60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368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69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377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78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386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87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40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0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411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1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420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21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429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30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438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39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447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48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456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57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465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66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474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7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48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8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49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9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501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0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510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11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519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20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47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8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535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36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544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4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55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5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56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6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571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7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580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81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589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90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598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99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607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08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56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7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616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17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625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26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634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3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64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4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65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5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661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6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670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71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679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80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688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89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697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98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65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6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706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07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C:\Users\jnsch\Desktop\O14ThemesHandoffs\WorkingFiles\FinalHanoff\Sketchbook\Cover.jpg" descr="C:\Users\jnsch\Desktop\O14ThemesHandoffs\WorkingFiles\FinalHanoff\Sketchbook\Cove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26" name="Grup"/>
          <p:cNvGrpSpPr/>
          <p:nvPr/>
        </p:nvGrpSpPr>
        <p:grpSpPr>
          <a:xfrm>
            <a:off x="353567" y="3600039"/>
            <a:ext cx="3066972" cy="3239673"/>
            <a:chOff x="0" y="0"/>
            <a:chExt cx="3066970" cy="3239671"/>
          </a:xfrm>
        </p:grpSpPr>
        <p:pic>
          <p:nvPicPr>
            <p:cNvPr id="722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770791"/>
              <a:ext cx="3035809" cy="24688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23" name="Dikdörtgen"/>
            <p:cNvSpPr/>
            <p:nvPr/>
          </p:nvSpPr>
          <p:spPr>
            <a:xfrm rot="20533676">
              <a:off x="344931" y="309973"/>
              <a:ext cx="2409826" cy="2422525"/>
            </a:xfrm>
            <a:prstGeom prst="rect">
              <a:avLst/>
            </a:prstGeom>
            <a:gradFill flip="none" rotWithShape="1">
              <a:gsLst>
                <a:gs pos="0">
                  <a:srgbClr val="FFEB63"/>
                </a:gs>
                <a:gs pos="100000">
                  <a:srgbClr val="FAE1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pic>
          <p:nvPicPr>
            <p:cNvPr id="724" name="stickie-shadow.png" descr="stickie-shadow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0533676">
              <a:off x="125714" y="671187"/>
              <a:ext cx="420149" cy="4813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5" name="stickie-shadow.png" descr="stickie-shadow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5133676">
              <a:off x="736020" y="2500230"/>
              <a:ext cx="422413" cy="478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27" name="TitleCard.png" descr="TitleCard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343346">
            <a:off x="2855912" y="2587625"/>
            <a:ext cx="5773738" cy="3851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8" name="coverBand.png" descr="coverBand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58999"/>
              </a:srgbClr>
            </a:outerShdw>
          </a:effectLst>
        </p:spPr>
      </p:pic>
      <p:sp>
        <p:nvSpPr>
          <p:cNvPr id="729" name="Slayt Numarası"/>
          <p:cNvSpPr txBox="1">
            <a:spLocks noGrp="1"/>
          </p:cNvSpPr>
          <p:nvPr>
            <p:ph type="sldNum" sz="quarter" idx="2"/>
          </p:nvPr>
        </p:nvSpPr>
        <p:spPr>
          <a:xfrm rot="20520000">
            <a:off x="2442109" y="5465850"/>
            <a:ext cx="265717" cy="368174"/>
          </a:xfrm>
          <a:prstGeom prst="rect">
            <a:avLst/>
          </a:prstGeom>
        </p:spPr>
        <p:txBody>
          <a:bodyPr/>
          <a:lstStyle>
            <a:lvl1pPr defTabSz="457200">
              <a:defRPr sz="1400">
                <a:solidFill>
                  <a:srgbClr val="7D260E"/>
                </a:solidFill>
                <a:latin typeface="Rage Italic"/>
                <a:ea typeface="Rage Italic"/>
                <a:cs typeface="Rage Italic"/>
                <a:sym typeface="Rage Ital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Interior-Overlay.png" descr="Interior-Overla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37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27421" y="6146863"/>
            <a:ext cx="265717" cy="368174"/>
          </a:xfrm>
          <a:prstGeom prst="rect">
            <a:avLst/>
          </a:prstGeom>
        </p:spPr>
        <p:txBody>
          <a:bodyPr/>
          <a:lstStyle>
            <a:lvl1pPr defTabSz="457200">
              <a:defRPr sz="1400">
                <a:solidFill>
                  <a:srgbClr val="7F7F7F"/>
                </a:solidFill>
                <a:latin typeface="Rage Italic"/>
                <a:ea typeface="Rage Italic"/>
                <a:cs typeface="Rage Italic"/>
                <a:sym typeface="Rage Ital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Interior-Overlay.png" descr="Interior-Overla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45" name="Başlık Metni"/>
          <p:cNvSpPr txBox="1">
            <a:spLocks noGrp="1"/>
          </p:cNvSpPr>
          <p:nvPr>
            <p:ph type="title"/>
          </p:nvPr>
        </p:nvSpPr>
        <p:spPr>
          <a:xfrm>
            <a:off x="550862" y="436562"/>
            <a:ext cx="8042276" cy="14430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800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Başlık Metni</a:t>
            </a:r>
          </a:p>
        </p:txBody>
      </p:sp>
      <p:sp>
        <p:nvSpPr>
          <p:cNvPr id="746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838200" y="2038350"/>
            <a:ext cx="7467600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577994" indent="-249381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858837" indent="-219075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188243" indent="-273843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546451" indent="-312964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47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27421" y="6146863"/>
            <a:ext cx="265717" cy="368174"/>
          </a:xfrm>
          <a:prstGeom prst="rect">
            <a:avLst/>
          </a:prstGeom>
        </p:spPr>
        <p:txBody>
          <a:bodyPr/>
          <a:lstStyle>
            <a:lvl1pPr defTabSz="457200">
              <a:defRPr sz="1400">
                <a:solidFill>
                  <a:srgbClr val="7F7F7F"/>
                </a:solidFill>
                <a:latin typeface="Rage Italic"/>
                <a:ea typeface="Rage Italic"/>
                <a:cs typeface="Rage Italic"/>
                <a:sym typeface="Rage Ital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Interior-Overlay.png" descr="Interior-Overla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27421" y="6146863"/>
            <a:ext cx="265717" cy="368174"/>
          </a:xfrm>
          <a:prstGeom prst="rect">
            <a:avLst/>
          </a:prstGeom>
        </p:spPr>
        <p:txBody>
          <a:bodyPr/>
          <a:lstStyle>
            <a:lvl1pPr defTabSz="457200">
              <a:defRPr sz="1400">
                <a:solidFill>
                  <a:srgbClr val="7F7F7F"/>
                </a:solidFill>
                <a:latin typeface="Rage Italic"/>
                <a:ea typeface="Rage Italic"/>
                <a:cs typeface="Rage Italic"/>
                <a:sym typeface="Rage Ital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Interior-Overlay.png" descr="Interior-Overla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63" name="Şekil"/>
          <p:cNvSpPr/>
          <p:nvPr/>
        </p:nvSpPr>
        <p:spPr>
          <a:xfrm rot="20274567">
            <a:off x="3933824" y="4281487"/>
            <a:ext cx="1289052" cy="722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194" y="16076"/>
                </a:moveTo>
                <a:close/>
                <a:moveTo>
                  <a:pt x="9178" y="16047"/>
                </a:moveTo>
                <a:lnTo>
                  <a:pt x="9194" y="16076"/>
                </a:lnTo>
                <a:lnTo>
                  <a:pt x="9162" y="16047"/>
                </a:lnTo>
                <a:lnTo>
                  <a:pt x="9129" y="16018"/>
                </a:lnTo>
                <a:lnTo>
                  <a:pt x="9178" y="16047"/>
                </a:lnTo>
                <a:close/>
                <a:moveTo>
                  <a:pt x="5673" y="13257"/>
                </a:moveTo>
                <a:lnTo>
                  <a:pt x="5706" y="13286"/>
                </a:lnTo>
                <a:lnTo>
                  <a:pt x="5689" y="13286"/>
                </a:lnTo>
                <a:lnTo>
                  <a:pt x="5673" y="13257"/>
                </a:lnTo>
                <a:close/>
                <a:moveTo>
                  <a:pt x="5657" y="13227"/>
                </a:moveTo>
                <a:lnTo>
                  <a:pt x="5673" y="13257"/>
                </a:lnTo>
                <a:lnTo>
                  <a:pt x="5673" y="13257"/>
                </a:lnTo>
                <a:lnTo>
                  <a:pt x="5657" y="13227"/>
                </a:lnTo>
                <a:close/>
                <a:moveTo>
                  <a:pt x="5608" y="13169"/>
                </a:moveTo>
                <a:lnTo>
                  <a:pt x="5608" y="13198"/>
                </a:lnTo>
                <a:lnTo>
                  <a:pt x="5592" y="13198"/>
                </a:lnTo>
                <a:lnTo>
                  <a:pt x="5559" y="13140"/>
                </a:lnTo>
                <a:lnTo>
                  <a:pt x="5608" y="13169"/>
                </a:lnTo>
                <a:close/>
                <a:moveTo>
                  <a:pt x="10808" y="16919"/>
                </a:moveTo>
                <a:lnTo>
                  <a:pt x="10759" y="16919"/>
                </a:lnTo>
                <a:lnTo>
                  <a:pt x="10808" y="16919"/>
                </a:lnTo>
                <a:close/>
                <a:moveTo>
                  <a:pt x="7662" y="14594"/>
                </a:moveTo>
                <a:lnTo>
                  <a:pt x="7694" y="14623"/>
                </a:lnTo>
                <a:lnTo>
                  <a:pt x="7694" y="14623"/>
                </a:lnTo>
                <a:lnTo>
                  <a:pt x="7662" y="14594"/>
                </a:lnTo>
                <a:close/>
                <a:moveTo>
                  <a:pt x="4075" y="11454"/>
                </a:moveTo>
                <a:lnTo>
                  <a:pt x="4092" y="11483"/>
                </a:lnTo>
                <a:lnTo>
                  <a:pt x="4075" y="11454"/>
                </a:lnTo>
                <a:close/>
                <a:moveTo>
                  <a:pt x="13107" y="17908"/>
                </a:moveTo>
                <a:lnTo>
                  <a:pt x="13090" y="17908"/>
                </a:lnTo>
                <a:lnTo>
                  <a:pt x="13107" y="17908"/>
                </a:lnTo>
                <a:close/>
                <a:moveTo>
                  <a:pt x="4059" y="10960"/>
                </a:moveTo>
                <a:lnTo>
                  <a:pt x="4092" y="11018"/>
                </a:lnTo>
                <a:lnTo>
                  <a:pt x="4053" y="10970"/>
                </a:lnTo>
                <a:lnTo>
                  <a:pt x="4059" y="10960"/>
                </a:lnTo>
                <a:close/>
                <a:moveTo>
                  <a:pt x="2380" y="9012"/>
                </a:moveTo>
                <a:lnTo>
                  <a:pt x="2380" y="9012"/>
                </a:lnTo>
                <a:lnTo>
                  <a:pt x="2380" y="9012"/>
                </a:lnTo>
                <a:lnTo>
                  <a:pt x="2380" y="9012"/>
                </a:lnTo>
                <a:close/>
                <a:moveTo>
                  <a:pt x="2396" y="9012"/>
                </a:moveTo>
                <a:lnTo>
                  <a:pt x="2396" y="9041"/>
                </a:lnTo>
                <a:lnTo>
                  <a:pt x="2380" y="9012"/>
                </a:lnTo>
                <a:lnTo>
                  <a:pt x="2396" y="9012"/>
                </a:lnTo>
                <a:close/>
                <a:moveTo>
                  <a:pt x="16416" y="18547"/>
                </a:moveTo>
                <a:lnTo>
                  <a:pt x="16414" y="18550"/>
                </a:lnTo>
                <a:lnTo>
                  <a:pt x="16400" y="18547"/>
                </a:lnTo>
                <a:lnTo>
                  <a:pt x="16416" y="18547"/>
                </a:lnTo>
                <a:close/>
                <a:moveTo>
                  <a:pt x="1565" y="7413"/>
                </a:moveTo>
                <a:lnTo>
                  <a:pt x="1581" y="7442"/>
                </a:lnTo>
                <a:lnTo>
                  <a:pt x="1581" y="7471"/>
                </a:lnTo>
                <a:lnTo>
                  <a:pt x="1565" y="7413"/>
                </a:lnTo>
                <a:close/>
                <a:moveTo>
                  <a:pt x="18030" y="19071"/>
                </a:moveTo>
                <a:lnTo>
                  <a:pt x="18014" y="19071"/>
                </a:lnTo>
                <a:lnTo>
                  <a:pt x="18030" y="19071"/>
                </a:lnTo>
                <a:close/>
                <a:moveTo>
                  <a:pt x="799" y="5320"/>
                </a:moveTo>
                <a:lnTo>
                  <a:pt x="831" y="5349"/>
                </a:lnTo>
                <a:lnTo>
                  <a:pt x="831" y="5407"/>
                </a:lnTo>
                <a:lnTo>
                  <a:pt x="864" y="5494"/>
                </a:lnTo>
                <a:lnTo>
                  <a:pt x="848" y="5524"/>
                </a:lnTo>
                <a:lnTo>
                  <a:pt x="831" y="5524"/>
                </a:lnTo>
                <a:lnTo>
                  <a:pt x="815" y="5494"/>
                </a:lnTo>
                <a:lnTo>
                  <a:pt x="782" y="5465"/>
                </a:lnTo>
                <a:lnTo>
                  <a:pt x="766" y="5378"/>
                </a:lnTo>
                <a:lnTo>
                  <a:pt x="782" y="5378"/>
                </a:lnTo>
                <a:lnTo>
                  <a:pt x="782" y="5349"/>
                </a:lnTo>
                <a:lnTo>
                  <a:pt x="799" y="5320"/>
                </a:lnTo>
                <a:close/>
                <a:moveTo>
                  <a:pt x="587" y="4680"/>
                </a:moveTo>
                <a:lnTo>
                  <a:pt x="619" y="4758"/>
                </a:lnTo>
                <a:lnTo>
                  <a:pt x="619" y="4768"/>
                </a:lnTo>
                <a:lnTo>
                  <a:pt x="587" y="4680"/>
                </a:lnTo>
                <a:close/>
                <a:moveTo>
                  <a:pt x="424" y="3983"/>
                </a:moveTo>
                <a:lnTo>
                  <a:pt x="473" y="4215"/>
                </a:lnTo>
                <a:lnTo>
                  <a:pt x="505" y="4332"/>
                </a:lnTo>
                <a:lnTo>
                  <a:pt x="554" y="4419"/>
                </a:lnTo>
                <a:lnTo>
                  <a:pt x="554" y="4390"/>
                </a:lnTo>
                <a:lnTo>
                  <a:pt x="571" y="4448"/>
                </a:lnTo>
                <a:lnTo>
                  <a:pt x="587" y="4535"/>
                </a:lnTo>
                <a:lnTo>
                  <a:pt x="571" y="4477"/>
                </a:lnTo>
                <a:lnTo>
                  <a:pt x="554" y="4448"/>
                </a:lnTo>
                <a:lnTo>
                  <a:pt x="538" y="4477"/>
                </a:lnTo>
                <a:lnTo>
                  <a:pt x="424" y="4099"/>
                </a:lnTo>
                <a:lnTo>
                  <a:pt x="440" y="4099"/>
                </a:lnTo>
                <a:lnTo>
                  <a:pt x="424" y="4070"/>
                </a:lnTo>
                <a:lnTo>
                  <a:pt x="424" y="3983"/>
                </a:lnTo>
                <a:close/>
                <a:moveTo>
                  <a:pt x="21421" y="18606"/>
                </a:moveTo>
                <a:lnTo>
                  <a:pt x="21518" y="18693"/>
                </a:lnTo>
                <a:lnTo>
                  <a:pt x="21551" y="18780"/>
                </a:lnTo>
                <a:lnTo>
                  <a:pt x="21584" y="18838"/>
                </a:lnTo>
                <a:lnTo>
                  <a:pt x="21600" y="18955"/>
                </a:lnTo>
                <a:lnTo>
                  <a:pt x="21584" y="19071"/>
                </a:lnTo>
                <a:lnTo>
                  <a:pt x="21551" y="19216"/>
                </a:lnTo>
                <a:lnTo>
                  <a:pt x="21502" y="19332"/>
                </a:lnTo>
                <a:lnTo>
                  <a:pt x="21421" y="19449"/>
                </a:lnTo>
                <a:lnTo>
                  <a:pt x="21323" y="19565"/>
                </a:lnTo>
                <a:lnTo>
                  <a:pt x="21192" y="19681"/>
                </a:lnTo>
                <a:lnTo>
                  <a:pt x="21046" y="19798"/>
                </a:lnTo>
                <a:lnTo>
                  <a:pt x="20720" y="20030"/>
                </a:lnTo>
                <a:lnTo>
                  <a:pt x="20377" y="20234"/>
                </a:lnTo>
                <a:lnTo>
                  <a:pt x="20247" y="20350"/>
                </a:lnTo>
                <a:lnTo>
                  <a:pt x="20100" y="20495"/>
                </a:lnTo>
                <a:lnTo>
                  <a:pt x="19774" y="20873"/>
                </a:lnTo>
                <a:lnTo>
                  <a:pt x="19220" y="21600"/>
                </a:lnTo>
                <a:lnTo>
                  <a:pt x="19122" y="21600"/>
                </a:lnTo>
                <a:lnTo>
                  <a:pt x="19073" y="21571"/>
                </a:lnTo>
                <a:lnTo>
                  <a:pt x="18943" y="21367"/>
                </a:lnTo>
                <a:lnTo>
                  <a:pt x="19073" y="21193"/>
                </a:lnTo>
                <a:lnTo>
                  <a:pt x="19220" y="21019"/>
                </a:lnTo>
                <a:lnTo>
                  <a:pt x="19383" y="20815"/>
                </a:lnTo>
                <a:lnTo>
                  <a:pt x="19595" y="20641"/>
                </a:lnTo>
                <a:lnTo>
                  <a:pt x="20280" y="20001"/>
                </a:lnTo>
                <a:lnTo>
                  <a:pt x="20459" y="19798"/>
                </a:lnTo>
                <a:lnTo>
                  <a:pt x="20606" y="19594"/>
                </a:lnTo>
                <a:lnTo>
                  <a:pt x="20752" y="19361"/>
                </a:lnTo>
                <a:lnTo>
                  <a:pt x="20850" y="19129"/>
                </a:lnTo>
                <a:lnTo>
                  <a:pt x="20883" y="19100"/>
                </a:lnTo>
                <a:lnTo>
                  <a:pt x="20842" y="19100"/>
                </a:lnTo>
                <a:lnTo>
                  <a:pt x="20834" y="19071"/>
                </a:lnTo>
                <a:lnTo>
                  <a:pt x="20801" y="19013"/>
                </a:lnTo>
                <a:lnTo>
                  <a:pt x="20752" y="18955"/>
                </a:lnTo>
                <a:lnTo>
                  <a:pt x="20557" y="18838"/>
                </a:lnTo>
                <a:lnTo>
                  <a:pt x="20247" y="18693"/>
                </a:lnTo>
                <a:lnTo>
                  <a:pt x="19823" y="18547"/>
                </a:lnTo>
                <a:lnTo>
                  <a:pt x="18666" y="18170"/>
                </a:lnTo>
                <a:lnTo>
                  <a:pt x="18014" y="17937"/>
                </a:lnTo>
                <a:lnTo>
                  <a:pt x="17785" y="17821"/>
                </a:lnTo>
                <a:lnTo>
                  <a:pt x="17573" y="17704"/>
                </a:lnTo>
                <a:lnTo>
                  <a:pt x="17378" y="17559"/>
                </a:lnTo>
                <a:lnTo>
                  <a:pt x="17231" y="17443"/>
                </a:lnTo>
                <a:lnTo>
                  <a:pt x="17101" y="17327"/>
                </a:lnTo>
                <a:lnTo>
                  <a:pt x="17003" y="17181"/>
                </a:lnTo>
                <a:lnTo>
                  <a:pt x="16921" y="17036"/>
                </a:lnTo>
                <a:lnTo>
                  <a:pt x="16872" y="16890"/>
                </a:lnTo>
                <a:lnTo>
                  <a:pt x="16807" y="16571"/>
                </a:lnTo>
                <a:lnTo>
                  <a:pt x="17280" y="16949"/>
                </a:lnTo>
                <a:lnTo>
                  <a:pt x="17753" y="17268"/>
                </a:lnTo>
                <a:lnTo>
                  <a:pt x="18226" y="17559"/>
                </a:lnTo>
                <a:lnTo>
                  <a:pt x="18715" y="17821"/>
                </a:lnTo>
                <a:lnTo>
                  <a:pt x="19204" y="18024"/>
                </a:lnTo>
                <a:lnTo>
                  <a:pt x="19693" y="18228"/>
                </a:lnTo>
                <a:lnTo>
                  <a:pt x="20198" y="18373"/>
                </a:lnTo>
                <a:lnTo>
                  <a:pt x="20687" y="18489"/>
                </a:lnTo>
                <a:lnTo>
                  <a:pt x="20932" y="18489"/>
                </a:lnTo>
                <a:lnTo>
                  <a:pt x="21127" y="18518"/>
                </a:lnTo>
                <a:lnTo>
                  <a:pt x="21290" y="18548"/>
                </a:lnTo>
                <a:lnTo>
                  <a:pt x="21421" y="18606"/>
                </a:lnTo>
                <a:close/>
                <a:moveTo>
                  <a:pt x="228" y="3023"/>
                </a:moveTo>
                <a:lnTo>
                  <a:pt x="261" y="3111"/>
                </a:lnTo>
                <a:lnTo>
                  <a:pt x="277" y="3111"/>
                </a:lnTo>
                <a:lnTo>
                  <a:pt x="261" y="3140"/>
                </a:lnTo>
                <a:lnTo>
                  <a:pt x="277" y="3285"/>
                </a:lnTo>
                <a:lnTo>
                  <a:pt x="277" y="3314"/>
                </a:lnTo>
                <a:lnTo>
                  <a:pt x="261" y="3314"/>
                </a:lnTo>
                <a:lnTo>
                  <a:pt x="245" y="3256"/>
                </a:lnTo>
                <a:lnTo>
                  <a:pt x="261" y="3256"/>
                </a:lnTo>
                <a:lnTo>
                  <a:pt x="261" y="3198"/>
                </a:lnTo>
                <a:lnTo>
                  <a:pt x="245" y="3140"/>
                </a:lnTo>
                <a:lnTo>
                  <a:pt x="245" y="3082"/>
                </a:lnTo>
                <a:lnTo>
                  <a:pt x="228" y="3023"/>
                </a:lnTo>
                <a:close/>
                <a:moveTo>
                  <a:pt x="98" y="669"/>
                </a:moveTo>
                <a:lnTo>
                  <a:pt x="98" y="698"/>
                </a:lnTo>
                <a:lnTo>
                  <a:pt x="95" y="674"/>
                </a:lnTo>
                <a:lnTo>
                  <a:pt x="98" y="669"/>
                </a:lnTo>
                <a:close/>
                <a:moveTo>
                  <a:pt x="65" y="436"/>
                </a:moveTo>
                <a:lnTo>
                  <a:pt x="82" y="465"/>
                </a:lnTo>
                <a:lnTo>
                  <a:pt x="82" y="552"/>
                </a:lnTo>
                <a:lnTo>
                  <a:pt x="78" y="541"/>
                </a:lnTo>
                <a:lnTo>
                  <a:pt x="65" y="436"/>
                </a:lnTo>
                <a:close/>
                <a:moveTo>
                  <a:pt x="32" y="91"/>
                </a:moveTo>
                <a:lnTo>
                  <a:pt x="65" y="291"/>
                </a:lnTo>
                <a:lnTo>
                  <a:pt x="65" y="320"/>
                </a:lnTo>
                <a:lnTo>
                  <a:pt x="49" y="291"/>
                </a:lnTo>
                <a:lnTo>
                  <a:pt x="49" y="262"/>
                </a:lnTo>
                <a:lnTo>
                  <a:pt x="33" y="262"/>
                </a:lnTo>
                <a:lnTo>
                  <a:pt x="33" y="407"/>
                </a:lnTo>
                <a:lnTo>
                  <a:pt x="49" y="407"/>
                </a:lnTo>
                <a:lnTo>
                  <a:pt x="49" y="436"/>
                </a:lnTo>
                <a:lnTo>
                  <a:pt x="78" y="541"/>
                </a:lnTo>
                <a:lnTo>
                  <a:pt x="95" y="674"/>
                </a:lnTo>
                <a:lnTo>
                  <a:pt x="82" y="698"/>
                </a:lnTo>
                <a:lnTo>
                  <a:pt x="82" y="727"/>
                </a:lnTo>
                <a:lnTo>
                  <a:pt x="98" y="756"/>
                </a:lnTo>
                <a:lnTo>
                  <a:pt x="114" y="814"/>
                </a:lnTo>
                <a:lnTo>
                  <a:pt x="130" y="1017"/>
                </a:lnTo>
                <a:lnTo>
                  <a:pt x="130" y="1105"/>
                </a:lnTo>
                <a:lnTo>
                  <a:pt x="147" y="1221"/>
                </a:lnTo>
                <a:lnTo>
                  <a:pt x="163" y="1337"/>
                </a:lnTo>
                <a:lnTo>
                  <a:pt x="163" y="1454"/>
                </a:lnTo>
                <a:lnTo>
                  <a:pt x="130" y="1337"/>
                </a:lnTo>
                <a:lnTo>
                  <a:pt x="98" y="1221"/>
                </a:lnTo>
                <a:lnTo>
                  <a:pt x="114" y="1454"/>
                </a:lnTo>
                <a:lnTo>
                  <a:pt x="147" y="1512"/>
                </a:lnTo>
                <a:lnTo>
                  <a:pt x="179" y="1657"/>
                </a:lnTo>
                <a:lnTo>
                  <a:pt x="179" y="1686"/>
                </a:lnTo>
                <a:lnTo>
                  <a:pt x="212" y="1802"/>
                </a:lnTo>
                <a:lnTo>
                  <a:pt x="228" y="1861"/>
                </a:lnTo>
                <a:lnTo>
                  <a:pt x="245" y="1948"/>
                </a:lnTo>
                <a:lnTo>
                  <a:pt x="293" y="2384"/>
                </a:lnTo>
                <a:lnTo>
                  <a:pt x="342" y="2733"/>
                </a:lnTo>
                <a:lnTo>
                  <a:pt x="326" y="2762"/>
                </a:lnTo>
                <a:lnTo>
                  <a:pt x="375" y="2878"/>
                </a:lnTo>
                <a:lnTo>
                  <a:pt x="391" y="2994"/>
                </a:lnTo>
                <a:lnTo>
                  <a:pt x="456" y="3285"/>
                </a:lnTo>
                <a:lnTo>
                  <a:pt x="489" y="3489"/>
                </a:lnTo>
                <a:lnTo>
                  <a:pt x="538" y="3692"/>
                </a:lnTo>
                <a:lnTo>
                  <a:pt x="587" y="3866"/>
                </a:lnTo>
                <a:lnTo>
                  <a:pt x="603" y="3983"/>
                </a:lnTo>
                <a:lnTo>
                  <a:pt x="701" y="4332"/>
                </a:lnTo>
                <a:lnTo>
                  <a:pt x="799" y="4622"/>
                </a:lnTo>
                <a:lnTo>
                  <a:pt x="978" y="5262"/>
                </a:lnTo>
                <a:lnTo>
                  <a:pt x="946" y="5204"/>
                </a:lnTo>
                <a:lnTo>
                  <a:pt x="962" y="5262"/>
                </a:lnTo>
                <a:lnTo>
                  <a:pt x="962" y="5291"/>
                </a:lnTo>
                <a:lnTo>
                  <a:pt x="962" y="5320"/>
                </a:lnTo>
                <a:lnTo>
                  <a:pt x="978" y="5349"/>
                </a:lnTo>
                <a:lnTo>
                  <a:pt x="978" y="5320"/>
                </a:lnTo>
                <a:lnTo>
                  <a:pt x="994" y="5378"/>
                </a:lnTo>
                <a:lnTo>
                  <a:pt x="1060" y="5494"/>
                </a:lnTo>
                <a:lnTo>
                  <a:pt x="1109" y="5640"/>
                </a:lnTo>
                <a:lnTo>
                  <a:pt x="1174" y="5814"/>
                </a:lnTo>
                <a:lnTo>
                  <a:pt x="1288" y="6076"/>
                </a:lnTo>
                <a:lnTo>
                  <a:pt x="1288" y="6105"/>
                </a:lnTo>
                <a:lnTo>
                  <a:pt x="1337" y="6221"/>
                </a:lnTo>
                <a:lnTo>
                  <a:pt x="1402" y="6367"/>
                </a:lnTo>
                <a:lnTo>
                  <a:pt x="1516" y="6686"/>
                </a:lnTo>
                <a:lnTo>
                  <a:pt x="1516" y="6745"/>
                </a:lnTo>
                <a:lnTo>
                  <a:pt x="1549" y="6832"/>
                </a:lnTo>
                <a:lnTo>
                  <a:pt x="1630" y="6948"/>
                </a:lnTo>
                <a:lnTo>
                  <a:pt x="1712" y="7122"/>
                </a:lnTo>
                <a:lnTo>
                  <a:pt x="1907" y="7529"/>
                </a:lnTo>
                <a:lnTo>
                  <a:pt x="2233" y="8140"/>
                </a:lnTo>
                <a:lnTo>
                  <a:pt x="2396" y="8460"/>
                </a:lnTo>
                <a:lnTo>
                  <a:pt x="2576" y="8750"/>
                </a:lnTo>
                <a:lnTo>
                  <a:pt x="2576" y="8809"/>
                </a:lnTo>
                <a:lnTo>
                  <a:pt x="2771" y="9070"/>
                </a:lnTo>
                <a:lnTo>
                  <a:pt x="2951" y="9390"/>
                </a:lnTo>
                <a:lnTo>
                  <a:pt x="3146" y="9681"/>
                </a:lnTo>
                <a:lnTo>
                  <a:pt x="3309" y="9942"/>
                </a:lnTo>
                <a:lnTo>
                  <a:pt x="3277" y="9942"/>
                </a:lnTo>
                <a:lnTo>
                  <a:pt x="3374" y="10088"/>
                </a:lnTo>
                <a:lnTo>
                  <a:pt x="3407" y="10117"/>
                </a:lnTo>
                <a:lnTo>
                  <a:pt x="3423" y="10117"/>
                </a:lnTo>
                <a:lnTo>
                  <a:pt x="3423" y="10088"/>
                </a:lnTo>
                <a:lnTo>
                  <a:pt x="3538" y="10262"/>
                </a:lnTo>
                <a:lnTo>
                  <a:pt x="3586" y="10349"/>
                </a:lnTo>
                <a:lnTo>
                  <a:pt x="3619" y="10408"/>
                </a:lnTo>
                <a:lnTo>
                  <a:pt x="3701" y="10524"/>
                </a:lnTo>
                <a:lnTo>
                  <a:pt x="3782" y="10582"/>
                </a:lnTo>
                <a:lnTo>
                  <a:pt x="3929" y="10815"/>
                </a:lnTo>
                <a:lnTo>
                  <a:pt x="4053" y="10970"/>
                </a:lnTo>
                <a:lnTo>
                  <a:pt x="4043" y="10989"/>
                </a:lnTo>
                <a:lnTo>
                  <a:pt x="4075" y="11018"/>
                </a:lnTo>
                <a:lnTo>
                  <a:pt x="4173" y="11163"/>
                </a:lnTo>
                <a:lnTo>
                  <a:pt x="4206" y="11192"/>
                </a:lnTo>
                <a:lnTo>
                  <a:pt x="4222" y="11192"/>
                </a:lnTo>
                <a:lnTo>
                  <a:pt x="4222" y="11163"/>
                </a:lnTo>
                <a:lnTo>
                  <a:pt x="4320" y="11309"/>
                </a:lnTo>
                <a:lnTo>
                  <a:pt x="4450" y="11454"/>
                </a:lnTo>
                <a:lnTo>
                  <a:pt x="4581" y="11599"/>
                </a:lnTo>
                <a:lnTo>
                  <a:pt x="4679" y="11745"/>
                </a:lnTo>
                <a:lnTo>
                  <a:pt x="4695" y="11745"/>
                </a:lnTo>
                <a:lnTo>
                  <a:pt x="4728" y="11774"/>
                </a:lnTo>
                <a:lnTo>
                  <a:pt x="4923" y="12006"/>
                </a:lnTo>
                <a:lnTo>
                  <a:pt x="5021" y="12094"/>
                </a:lnTo>
                <a:lnTo>
                  <a:pt x="5102" y="12181"/>
                </a:lnTo>
                <a:lnTo>
                  <a:pt x="5103" y="12210"/>
                </a:lnTo>
                <a:lnTo>
                  <a:pt x="5086" y="12210"/>
                </a:lnTo>
                <a:lnTo>
                  <a:pt x="5119" y="12239"/>
                </a:lnTo>
                <a:lnTo>
                  <a:pt x="5168" y="12239"/>
                </a:lnTo>
                <a:lnTo>
                  <a:pt x="5331" y="12413"/>
                </a:lnTo>
                <a:lnTo>
                  <a:pt x="5477" y="12588"/>
                </a:lnTo>
                <a:lnTo>
                  <a:pt x="5624" y="12791"/>
                </a:lnTo>
                <a:lnTo>
                  <a:pt x="5787" y="12937"/>
                </a:lnTo>
                <a:lnTo>
                  <a:pt x="6847" y="13896"/>
                </a:lnTo>
                <a:lnTo>
                  <a:pt x="6847" y="13925"/>
                </a:lnTo>
                <a:lnTo>
                  <a:pt x="6945" y="13983"/>
                </a:lnTo>
                <a:lnTo>
                  <a:pt x="7042" y="14070"/>
                </a:lnTo>
                <a:lnTo>
                  <a:pt x="7124" y="14158"/>
                </a:lnTo>
                <a:lnTo>
                  <a:pt x="7222" y="14216"/>
                </a:lnTo>
                <a:lnTo>
                  <a:pt x="7271" y="14274"/>
                </a:lnTo>
                <a:lnTo>
                  <a:pt x="7303" y="14274"/>
                </a:lnTo>
                <a:lnTo>
                  <a:pt x="7303" y="14303"/>
                </a:lnTo>
                <a:lnTo>
                  <a:pt x="7385" y="14361"/>
                </a:lnTo>
                <a:lnTo>
                  <a:pt x="7580" y="14536"/>
                </a:lnTo>
                <a:lnTo>
                  <a:pt x="7694" y="14623"/>
                </a:lnTo>
                <a:lnTo>
                  <a:pt x="7760" y="14681"/>
                </a:lnTo>
                <a:lnTo>
                  <a:pt x="7858" y="14739"/>
                </a:lnTo>
                <a:lnTo>
                  <a:pt x="8069" y="14914"/>
                </a:lnTo>
                <a:lnTo>
                  <a:pt x="8004" y="14885"/>
                </a:lnTo>
                <a:lnTo>
                  <a:pt x="8053" y="14943"/>
                </a:lnTo>
                <a:lnTo>
                  <a:pt x="8102" y="14943"/>
                </a:lnTo>
                <a:lnTo>
                  <a:pt x="8151" y="14972"/>
                </a:lnTo>
                <a:lnTo>
                  <a:pt x="8167" y="15030"/>
                </a:lnTo>
                <a:lnTo>
                  <a:pt x="8200" y="15030"/>
                </a:lnTo>
                <a:lnTo>
                  <a:pt x="8184" y="15001"/>
                </a:lnTo>
                <a:lnTo>
                  <a:pt x="8428" y="15204"/>
                </a:lnTo>
                <a:lnTo>
                  <a:pt x="8673" y="15350"/>
                </a:lnTo>
                <a:lnTo>
                  <a:pt x="9194" y="15669"/>
                </a:lnTo>
                <a:lnTo>
                  <a:pt x="9292" y="15757"/>
                </a:lnTo>
                <a:lnTo>
                  <a:pt x="9308" y="15786"/>
                </a:lnTo>
                <a:lnTo>
                  <a:pt x="9308" y="15815"/>
                </a:lnTo>
                <a:lnTo>
                  <a:pt x="9390" y="15844"/>
                </a:lnTo>
                <a:lnTo>
                  <a:pt x="9406" y="15844"/>
                </a:lnTo>
                <a:lnTo>
                  <a:pt x="9455" y="15873"/>
                </a:lnTo>
                <a:lnTo>
                  <a:pt x="9488" y="15931"/>
                </a:lnTo>
                <a:lnTo>
                  <a:pt x="9520" y="15960"/>
                </a:lnTo>
                <a:lnTo>
                  <a:pt x="9569" y="15989"/>
                </a:lnTo>
                <a:lnTo>
                  <a:pt x="9569" y="15960"/>
                </a:lnTo>
                <a:lnTo>
                  <a:pt x="9618" y="15960"/>
                </a:lnTo>
                <a:lnTo>
                  <a:pt x="9765" y="16105"/>
                </a:lnTo>
                <a:lnTo>
                  <a:pt x="9830" y="16135"/>
                </a:lnTo>
                <a:lnTo>
                  <a:pt x="9912" y="16193"/>
                </a:lnTo>
                <a:lnTo>
                  <a:pt x="9895" y="16193"/>
                </a:lnTo>
                <a:lnTo>
                  <a:pt x="10009" y="16222"/>
                </a:lnTo>
                <a:lnTo>
                  <a:pt x="10123" y="16280"/>
                </a:lnTo>
                <a:lnTo>
                  <a:pt x="10221" y="16338"/>
                </a:lnTo>
                <a:lnTo>
                  <a:pt x="10319" y="16338"/>
                </a:lnTo>
                <a:lnTo>
                  <a:pt x="10906" y="16629"/>
                </a:lnTo>
                <a:lnTo>
                  <a:pt x="11477" y="16919"/>
                </a:lnTo>
                <a:lnTo>
                  <a:pt x="12618" y="17385"/>
                </a:lnTo>
                <a:lnTo>
                  <a:pt x="13188" y="17617"/>
                </a:lnTo>
                <a:lnTo>
                  <a:pt x="13742" y="17821"/>
                </a:lnTo>
                <a:lnTo>
                  <a:pt x="14900" y="18199"/>
                </a:lnTo>
                <a:lnTo>
                  <a:pt x="15079" y="18286"/>
                </a:lnTo>
                <a:lnTo>
                  <a:pt x="15291" y="18344"/>
                </a:lnTo>
                <a:lnTo>
                  <a:pt x="15275" y="18344"/>
                </a:lnTo>
                <a:lnTo>
                  <a:pt x="15454" y="18344"/>
                </a:lnTo>
                <a:lnTo>
                  <a:pt x="15862" y="18460"/>
                </a:lnTo>
                <a:lnTo>
                  <a:pt x="16302" y="18547"/>
                </a:lnTo>
                <a:lnTo>
                  <a:pt x="16253" y="18547"/>
                </a:lnTo>
                <a:lnTo>
                  <a:pt x="16253" y="18577"/>
                </a:lnTo>
                <a:lnTo>
                  <a:pt x="16286" y="18577"/>
                </a:lnTo>
                <a:lnTo>
                  <a:pt x="16351" y="18547"/>
                </a:lnTo>
                <a:lnTo>
                  <a:pt x="16351" y="18577"/>
                </a:lnTo>
                <a:lnTo>
                  <a:pt x="16400" y="18577"/>
                </a:lnTo>
                <a:lnTo>
                  <a:pt x="16414" y="18550"/>
                </a:lnTo>
                <a:lnTo>
                  <a:pt x="17508" y="18751"/>
                </a:lnTo>
                <a:lnTo>
                  <a:pt x="18062" y="18867"/>
                </a:lnTo>
                <a:lnTo>
                  <a:pt x="18617" y="18925"/>
                </a:lnTo>
                <a:lnTo>
                  <a:pt x="18763" y="18955"/>
                </a:lnTo>
                <a:lnTo>
                  <a:pt x="18926" y="18954"/>
                </a:lnTo>
                <a:lnTo>
                  <a:pt x="19236" y="18984"/>
                </a:lnTo>
                <a:lnTo>
                  <a:pt x="19644" y="19042"/>
                </a:lnTo>
                <a:lnTo>
                  <a:pt x="20051" y="19100"/>
                </a:lnTo>
                <a:lnTo>
                  <a:pt x="20459" y="19100"/>
                </a:lnTo>
                <a:lnTo>
                  <a:pt x="20842" y="19100"/>
                </a:lnTo>
                <a:lnTo>
                  <a:pt x="20850" y="19129"/>
                </a:lnTo>
                <a:lnTo>
                  <a:pt x="20818" y="19158"/>
                </a:lnTo>
                <a:lnTo>
                  <a:pt x="20720" y="19216"/>
                </a:lnTo>
                <a:lnTo>
                  <a:pt x="20573" y="19245"/>
                </a:lnTo>
                <a:lnTo>
                  <a:pt x="20328" y="19274"/>
                </a:lnTo>
                <a:lnTo>
                  <a:pt x="19513" y="19274"/>
                </a:lnTo>
                <a:lnTo>
                  <a:pt x="19513" y="19245"/>
                </a:lnTo>
                <a:lnTo>
                  <a:pt x="19497" y="19216"/>
                </a:lnTo>
                <a:lnTo>
                  <a:pt x="19464" y="19216"/>
                </a:lnTo>
                <a:lnTo>
                  <a:pt x="19187" y="19245"/>
                </a:lnTo>
                <a:lnTo>
                  <a:pt x="18878" y="19216"/>
                </a:lnTo>
                <a:lnTo>
                  <a:pt x="18552" y="19158"/>
                </a:lnTo>
                <a:lnTo>
                  <a:pt x="18242" y="19071"/>
                </a:lnTo>
                <a:lnTo>
                  <a:pt x="18258" y="19071"/>
                </a:lnTo>
                <a:lnTo>
                  <a:pt x="18144" y="19071"/>
                </a:lnTo>
                <a:lnTo>
                  <a:pt x="18030" y="19071"/>
                </a:lnTo>
                <a:lnTo>
                  <a:pt x="18030" y="19042"/>
                </a:lnTo>
                <a:lnTo>
                  <a:pt x="17932" y="19042"/>
                </a:lnTo>
                <a:lnTo>
                  <a:pt x="17851" y="19071"/>
                </a:lnTo>
                <a:lnTo>
                  <a:pt x="17818" y="19042"/>
                </a:lnTo>
                <a:lnTo>
                  <a:pt x="17785" y="19013"/>
                </a:lnTo>
                <a:lnTo>
                  <a:pt x="17736" y="19042"/>
                </a:lnTo>
                <a:lnTo>
                  <a:pt x="17508" y="19042"/>
                </a:lnTo>
                <a:lnTo>
                  <a:pt x="17378" y="19013"/>
                </a:lnTo>
                <a:lnTo>
                  <a:pt x="17247" y="18984"/>
                </a:lnTo>
                <a:lnTo>
                  <a:pt x="17264" y="18984"/>
                </a:lnTo>
                <a:lnTo>
                  <a:pt x="17052" y="18955"/>
                </a:lnTo>
                <a:lnTo>
                  <a:pt x="16807" y="18925"/>
                </a:lnTo>
                <a:lnTo>
                  <a:pt x="16334" y="18867"/>
                </a:lnTo>
                <a:lnTo>
                  <a:pt x="16351" y="18838"/>
                </a:lnTo>
                <a:lnTo>
                  <a:pt x="16351" y="18809"/>
                </a:lnTo>
                <a:lnTo>
                  <a:pt x="16318" y="18838"/>
                </a:lnTo>
                <a:lnTo>
                  <a:pt x="16269" y="18838"/>
                </a:lnTo>
                <a:lnTo>
                  <a:pt x="16155" y="18838"/>
                </a:lnTo>
                <a:lnTo>
                  <a:pt x="16106" y="18809"/>
                </a:lnTo>
                <a:lnTo>
                  <a:pt x="15992" y="18809"/>
                </a:lnTo>
                <a:lnTo>
                  <a:pt x="15911" y="18780"/>
                </a:lnTo>
                <a:lnTo>
                  <a:pt x="15927" y="18780"/>
                </a:lnTo>
                <a:lnTo>
                  <a:pt x="15829" y="18780"/>
                </a:lnTo>
                <a:lnTo>
                  <a:pt x="15797" y="18751"/>
                </a:lnTo>
                <a:lnTo>
                  <a:pt x="15764" y="18780"/>
                </a:lnTo>
                <a:lnTo>
                  <a:pt x="15715" y="18722"/>
                </a:lnTo>
                <a:lnTo>
                  <a:pt x="15682" y="18751"/>
                </a:lnTo>
                <a:lnTo>
                  <a:pt x="15650" y="18722"/>
                </a:lnTo>
                <a:lnTo>
                  <a:pt x="15601" y="18693"/>
                </a:lnTo>
                <a:lnTo>
                  <a:pt x="15487" y="18693"/>
                </a:lnTo>
                <a:lnTo>
                  <a:pt x="15422" y="18664"/>
                </a:lnTo>
                <a:lnTo>
                  <a:pt x="15275" y="18606"/>
                </a:lnTo>
                <a:lnTo>
                  <a:pt x="15242" y="18606"/>
                </a:lnTo>
                <a:lnTo>
                  <a:pt x="15226" y="18635"/>
                </a:lnTo>
                <a:lnTo>
                  <a:pt x="15226" y="18606"/>
                </a:lnTo>
                <a:lnTo>
                  <a:pt x="15291" y="18606"/>
                </a:lnTo>
                <a:lnTo>
                  <a:pt x="15275" y="18577"/>
                </a:lnTo>
                <a:lnTo>
                  <a:pt x="14981" y="18518"/>
                </a:lnTo>
                <a:lnTo>
                  <a:pt x="14672" y="18460"/>
                </a:lnTo>
                <a:lnTo>
                  <a:pt x="14085" y="18257"/>
                </a:lnTo>
                <a:lnTo>
                  <a:pt x="14020" y="18228"/>
                </a:lnTo>
                <a:lnTo>
                  <a:pt x="14003" y="18199"/>
                </a:lnTo>
                <a:lnTo>
                  <a:pt x="13906" y="18170"/>
                </a:lnTo>
                <a:lnTo>
                  <a:pt x="13808" y="18170"/>
                </a:lnTo>
                <a:lnTo>
                  <a:pt x="13775" y="18111"/>
                </a:lnTo>
                <a:lnTo>
                  <a:pt x="13726" y="18111"/>
                </a:lnTo>
                <a:lnTo>
                  <a:pt x="13694" y="18111"/>
                </a:lnTo>
                <a:lnTo>
                  <a:pt x="13661" y="18111"/>
                </a:lnTo>
                <a:lnTo>
                  <a:pt x="13612" y="18111"/>
                </a:lnTo>
                <a:lnTo>
                  <a:pt x="13645" y="18082"/>
                </a:lnTo>
                <a:lnTo>
                  <a:pt x="13645" y="18053"/>
                </a:lnTo>
                <a:lnTo>
                  <a:pt x="13531" y="18053"/>
                </a:lnTo>
                <a:lnTo>
                  <a:pt x="13400" y="18024"/>
                </a:lnTo>
                <a:lnTo>
                  <a:pt x="13433" y="18024"/>
                </a:lnTo>
                <a:lnTo>
                  <a:pt x="13433" y="17995"/>
                </a:lnTo>
                <a:lnTo>
                  <a:pt x="13368" y="17995"/>
                </a:lnTo>
                <a:lnTo>
                  <a:pt x="13319" y="17966"/>
                </a:lnTo>
                <a:lnTo>
                  <a:pt x="13205" y="17937"/>
                </a:lnTo>
                <a:lnTo>
                  <a:pt x="13237" y="17908"/>
                </a:lnTo>
                <a:lnTo>
                  <a:pt x="13172" y="17879"/>
                </a:lnTo>
                <a:lnTo>
                  <a:pt x="13156" y="17908"/>
                </a:lnTo>
                <a:lnTo>
                  <a:pt x="13107" y="17908"/>
                </a:lnTo>
                <a:lnTo>
                  <a:pt x="13107" y="17879"/>
                </a:lnTo>
                <a:lnTo>
                  <a:pt x="13025" y="17879"/>
                </a:lnTo>
                <a:lnTo>
                  <a:pt x="12927" y="17850"/>
                </a:lnTo>
                <a:lnTo>
                  <a:pt x="12748" y="17792"/>
                </a:lnTo>
                <a:lnTo>
                  <a:pt x="12585" y="17704"/>
                </a:lnTo>
                <a:lnTo>
                  <a:pt x="12422" y="17646"/>
                </a:lnTo>
                <a:lnTo>
                  <a:pt x="12406" y="17617"/>
                </a:lnTo>
                <a:lnTo>
                  <a:pt x="12389" y="17617"/>
                </a:lnTo>
                <a:lnTo>
                  <a:pt x="12373" y="17588"/>
                </a:lnTo>
                <a:lnTo>
                  <a:pt x="12324" y="17559"/>
                </a:lnTo>
                <a:lnTo>
                  <a:pt x="12178" y="17559"/>
                </a:lnTo>
                <a:lnTo>
                  <a:pt x="12194" y="17588"/>
                </a:lnTo>
                <a:lnTo>
                  <a:pt x="12014" y="17501"/>
                </a:lnTo>
                <a:lnTo>
                  <a:pt x="11868" y="17443"/>
                </a:lnTo>
                <a:lnTo>
                  <a:pt x="11884" y="17414"/>
                </a:lnTo>
                <a:lnTo>
                  <a:pt x="11884" y="17385"/>
                </a:lnTo>
                <a:lnTo>
                  <a:pt x="11917" y="17385"/>
                </a:lnTo>
                <a:lnTo>
                  <a:pt x="11868" y="17326"/>
                </a:lnTo>
                <a:lnTo>
                  <a:pt x="11900" y="17326"/>
                </a:lnTo>
                <a:lnTo>
                  <a:pt x="11803" y="17297"/>
                </a:lnTo>
                <a:lnTo>
                  <a:pt x="11721" y="17268"/>
                </a:lnTo>
                <a:lnTo>
                  <a:pt x="11591" y="17268"/>
                </a:lnTo>
                <a:lnTo>
                  <a:pt x="11525" y="17239"/>
                </a:lnTo>
                <a:lnTo>
                  <a:pt x="11444" y="17210"/>
                </a:lnTo>
                <a:lnTo>
                  <a:pt x="11460" y="17210"/>
                </a:lnTo>
                <a:lnTo>
                  <a:pt x="11460" y="17181"/>
                </a:lnTo>
                <a:lnTo>
                  <a:pt x="11444" y="17181"/>
                </a:lnTo>
                <a:lnTo>
                  <a:pt x="11460" y="17152"/>
                </a:lnTo>
                <a:lnTo>
                  <a:pt x="11281" y="17181"/>
                </a:lnTo>
                <a:lnTo>
                  <a:pt x="11248" y="17152"/>
                </a:lnTo>
                <a:lnTo>
                  <a:pt x="11248" y="17123"/>
                </a:lnTo>
                <a:lnTo>
                  <a:pt x="11167" y="17123"/>
                </a:lnTo>
                <a:lnTo>
                  <a:pt x="11069" y="17094"/>
                </a:lnTo>
                <a:lnTo>
                  <a:pt x="11020" y="17036"/>
                </a:lnTo>
                <a:lnTo>
                  <a:pt x="10987" y="17007"/>
                </a:lnTo>
                <a:lnTo>
                  <a:pt x="11020" y="17007"/>
                </a:lnTo>
                <a:lnTo>
                  <a:pt x="11020" y="16978"/>
                </a:lnTo>
                <a:lnTo>
                  <a:pt x="10857" y="16919"/>
                </a:lnTo>
                <a:lnTo>
                  <a:pt x="10776" y="16890"/>
                </a:lnTo>
                <a:lnTo>
                  <a:pt x="10759" y="16890"/>
                </a:lnTo>
                <a:lnTo>
                  <a:pt x="10759" y="16919"/>
                </a:lnTo>
                <a:lnTo>
                  <a:pt x="10710" y="16919"/>
                </a:lnTo>
                <a:lnTo>
                  <a:pt x="10613" y="16861"/>
                </a:lnTo>
                <a:lnTo>
                  <a:pt x="10629" y="16861"/>
                </a:lnTo>
                <a:lnTo>
                  <a:pt x="10645" y="16832"/>
                </a:lnTo>
                <a:lnTo>
                  <a:pt x="10482" y="16803"/>
                </a:lnTo>
                <a:lnTo>
                  <a:pt x="10319" y="16745"/>
                </a:lnTo>
                <a:lnTo>
                  <a:pt x="10352" y="16745"/>
                </a:lnTo>
                <a:lnTo>
                  <a:pt x="10384" y="16745"/>
                </a:lnTo>
                <a:lnTo>
                  <a:pt x="10286" y="16687"/>
                </a:lnTo>
                <a:lnTo>
                  <a:pt x="10172" y="16629"/>
                </a:lnTo>
                <a:lnTo>
                  <a:pt x="9977" y="16512"/>
                </a:lnTo>
                <a:lnTo>
                  <a:pt x="9993" y="16542"/>
                </a:lnTo>
                <a:lnTo>
                  <a:pt x="9977" y="16542"/>
                </a:lnTo>
                <a:lnTo>
                  <a:pt x="9928" y="16483"/>
                </a:lnTo>
                <a:lnTo>
                  <a:pt x="9879" y="16454"/>
                </a:lnTo>
                <a:lnTo>
                  <a:pt x="9846" y="16425"/>
                </a:lnTo>
                <a:lnTo>
                  <a:pt x="9781" y="16396"/>
                </a:lnTo>
                <a:lnTo>
                  <a:pt x="9765" y="16396"/>
                </a:lnTo>
                <a:lnTo>
                  <a:pt x="9814" y="16425"/>
                </a:lnTo>
                <a:lnTo>
                  <a:pt x="9602" y="16309"/>
                </a:lnTo>
                <a:lnTo>
                  <a:pt x="9471" y="16251"/>
                </a:lnTo>
                <a:lnTo>
                  <a:pt x="9341" y="16164"/>
                </a:lnTo>
                <a:lnTo>
                  <a:pt x="9292" y="16164"/>
                </a:lnTo>
                <a:lnTo>
                  <a:pt x="9211" y="16135"/>
                </a:lnTo>
                <a:lnTo>
                  <a:pt x="9227" y="16105"/>
                </a:lnTo>
                <a:lnTo>
                  <a:pt x="9194" y="16076"/>
                </a:lnTo>
                <a:lnTo>
                  <a:pt x="9227" y="16076"/>
                </a:lnTo>
                <a:lnTo>
                  <a:pt x="9292" y="16105"/>
                </a:lnTo>
                <a:lnTo>
                  <a:pt x="9276" y="16076"/>
                </a:lnTo>
                <a:lnTo>
                  <a:pt x="9227" y="16076"/>
                </a:lnTo>
                <a:lnTo>
                  <a:pt x="9129" y="16018"/>
                </a:lnTo>
                <a:lnTo>
                  <a:pt x="9080" y="15989"/>
                </a:lnTo>
                <a:lnTo>
                  <a:pt x="9031" y="15960"/>
                </a:lnTo>
                <a:lnTo>
                  <a:pt x="8999" y="15931"/>
                </a:lnTo>
                <a:lnTo>
                  <a:pt x="9015" y="15931"/>
                </a:lnTo>
                <a:lnTo>
                  <a:pt x="9031" y="15902"/>
                </a:lnTo>
                <a:lnTo>
                  <a:pt x="8999" y="15902"/>
                </a:lnTo>
                <a:lnTo>
                  <a:pt x="8933" y="15873"/>
                </a:lnTo>
                <a:lnTo>
                  <a:pt x="8885" y="15844"/>
                </a:lnTo>
                <a:lnTo>
                  <a:pt x="8836" y="15815"/>
                </a:lnTo>
                <a:lnTo>
                  <a:pt x="8787" y="15815"/>
                </a:lnTo>
                <a:lnTo>
                  <a:pt x="8770" y="15786"/>
                </a:lnTo>
                <a:lnTo>
                  <a:pt x="8722" y="15757"/>
                </a:lnTo>
                <a:lnTo>
                  <a:pt x="8673" y="15728"/>
                </a:lnTo>
                <a:lnTo>
                  <a:pt x="8673" y="15699"/>
                </a:lnTo>
                <a:lnTo>
                  <a:pt x="8689" y="15669"/>
                </a:lnTo>
                <a:lnTo>
                  <a:pt x="8575" y="15669"/>
                </a:lnTo>
                <a:lnTo>
                  <a:pt x="8575" y="15640"/>
                </a:lnTo>
                <a:lnTo>
                  <a:pt x="8542" y="15640"/>
                </a:lnTo>
                <a:lnTo>
                  <a:pt x="8510" y="15611"/>
                </a:lnTo>
                <a:lnTo>
                  <a:pt x="8461" y="15582"/>
                </a:lnTo>
                <a:lnTo>
                  <a:pt x="8412" y="15582"/>
                </a:lnTo>
                <a:lnTo>
                  <a:pt x="8281" y="15466"/>
                </a:lnTo>
                <a:lnTo>
                  <a:pt x="8216" y="15408"/>
                </a:lnTo>
                <a:lnTo>
                  <a:pt x="8167" y="15350"/>
                </a:lnTo>
                <a:lnTo>
                  <a:pt x="8069" y="15321"/>
                </a:lnTo>
                <a:lnTo>
                  <a:pt x="7972" y="15233"/>
                </a:lnTo>
                <a:lnTo>
                  <a:pt x="8004" y="15233"/>
                </a:lnTo>
                <a:lnTo>
                  <a:pt x="7955" y="15204"/>
                </a:lnTo>
                <a:lnTo>
                  <a:pt x="7906" y="15175"/>
                </a:lnTo>
                <a:lnTo>
                  <a:pt x="7858" y="15117"/>
                </a:lnTo>
                <a:lnTo>
                  <a:pt x="7776" y="15030"/>
                </a:lnTo>
                <a:lnTo>
                  <a:pt x="7743" y="15001"/>
                </a:lnTo>
                <a:lnTo>
                  <a:pt x="7727" y="15030"/>
                </a:lnTo>
                <a:lnTo>
                  <a:pt x="7711" y="15059"/>
                </a:lnTo>
                <a:lnTo>
                  <a:pt x="7662" y="15001"/>
                </a:lnTo>
                <a:lnTo>
                  <a:pt x="7597" y="14943"/>
                </a:lnTo>
                <a:lnTo>
                  <a:pt x="7515" y="14914"/>
                </a:lnTo>
                <a:lnTo>
                  <a:pt x="7466" y="14826"/>
                </a:lnTo>
                <a:lnTo>
                  <a:pt x="7515" y="14855"/>
                </a:lnTo>
                <a:lnTo>
                  <a:pt x="7531" y="14855"/>
                </a:lnTo>
                <a:lnTo>
                  <a:pt x="7515" y="14826"/>
                </a:lnTo>
                <a:lnTo>
                  <a:pt x="7466" y="14768"/>
                </a:lnTo>
                <a:lnTo>
                  <a:pt x="7417" y="14739"/>
                </a:lnTo>
                <a:lnTo>
                  <a:pt x="7368" y="14710"/>
                </a:lnTo>
                <a:lnTo>
                  <a:pt x="7303" y="14681"/>
                </a:lnTo>
                <a:lnTo>
                  <a:pt x="7320" y="14739"/>
                </a:lnTo>
                <a:lnTo>
                  <a:pt x="7271" y="14681"/>
                </a:lnTo>
                <a:lnTo>
                  <a:pt x="7238" y="14652"/>
                </a:lnTo>
                <a:lnTo>
                  <a:pt x="7189" y="14652"/>
                </a:lnTo>
                <a:lnTo>
                  <a:pt x="7189" y="14623"/>
                </a:lnTo>
                <a:lnTo>
                  <a:pt x="7124" y="14565"/>
                </a:lnTo>
                <a:lnTo>
                  <a:pt x="7091" y="14536"/>
                </a:lnTo>
                <a:lnTo>
                  <a:pt x="7075" y="14565"/>
                </a:lnTo>
                <a:lnTo>
                  <a:pt x="6961" y="14448"/>
                </a:lnTo>
                <a:lnTo>
                  <a:pt x="6830" y="14332"/>
                </a:lnTo>
                <a:lnTo>
                  <a:pt x="6716" y="14216"/>
                </a:lnTo>
                <a:lnTo>
                  <a:pt x="6667" y="14158"/>
                </a:lnTo>
                <a:lnTo>
                  <a:pt x="6635" y="14100"/>
                </a:lnTo>
                <a:lnTo>
                  <a:pt x="6586" y="14070"/>
                </a:lnTo>
                <a:lnTo>
                  <a:pt x="6570" y="14070"/>
                </a:lnTo>
                <a:lnTo>
                  <a:pt x="6586" y="14100"/>
                </a:lnTo>
                <a:lnTo>
                  <a:pt x="6602" y="14100"/>
                </a:lnTo>
                <a:lnTo>
                  <a:pt x="6635" y="14129"/>
                </a:lnTo>
                <a:lnTo>
                  <a:pt x="6602" y="14129"/>
                </a:lnTo>
                <a:lnTo>
                  <a:pt x="6553" y="14070"/>
                </a:lnTo>
                <a:lnTo>
                  <a:pt x="6553" y="14041"/>
                </a:lnTo>
                <a:lnTo>
                  <a:pt x="6570" y="14041"/>
                </a:lnTo>
                <a:lnTo>
                  <a:pt x="6504" y="13983"/>
                </a:lnTo>
                <a:lnTo>
                  <a:pt x="6456" y="13954"/>
                </a:lnTo>
                <a:lnTo>
                  <a:pt x="6390" y="13954"/>
                </a:lnTo>
                <a:lnTo>
                  <a:pt x="6325" y="13867"/>
                </a:lnTo>
                <a:lnTo>
                  <a:pt x="6276" y="13809"/>
                </a:lnTo>
                <a:lnTo>
                  <a:pt x="6195" y="13780"/>
                </a:lnTo>
                <a:lnTo>
                  <a:pt x="6162" y="13722"/>
                </a:lnTo>
                <a:lnTo>
                  <a:pt x="6146" y="13722"/>
                </a:lnTo>
                <a:lnTo>
                  <a:pt x="6162" y="13664"/>
                </a:lnTo>
                <a:lnTo>
                  <a:pt x="6097" y="13605"/>
                </a:lnTo>
                <a:lnTo>
                  <a:pt x="6048" y="13576"/>
                </a:lnTo>
                <a:lnTo>
                  <a:pt x="5999" y="13489"/>
                </a:lnTo>
                <a:lnTo>
                  <a:pt x="5999" y="13518"/>
                </a:lnTo>
                <a:lnTo>
                  <a:pt x="5983" y="13489"/>
                </a:lnTo>
                <a:lnTo>
                  <a:pt x="5934" y="13460"/>
                </a:lnTo>
                <a:lnTo>
                  <a:pt x="5950" y="13460"/>
                </a:lnTo>
                <a:lnTo>
                  <a:pt x="5918" y="13431"/>
                </a:lnTo>
                <a:lnTo>
                  <a:pt x="5869" y="13373"/>
                </a:lnTo>
                <a:lnTo>
                  <a:pt x="5901" y="13431"/>
                </a:lnTo>
                <a:lnTo>
                  <a:pt x="5950" y="13489"/>
                </a:lnTo>
                <a:lnTo>
                  <a:pt x="5852" y="13431"/>
                </a:lnTo>
                <a:lnTo>
                  <a:pt x="5820" y="13373"/>
                </a:lnTo>
                <a:lnTo>
                  <a:pt x="5755" y="13315"/>
                </a:lnTo>
                <a:lnTo>
                  <a:pt x="5706" y="13286"/>
                </a:lnTo>
                <a:lnTo>
                  <a:pt x="5689" y="13227"/>
                </a:lnTo>
                <a:lnTo>
                  <a:pt x="5640" y="13169"/>
                </a:lnTo>
                <a:lnTo>
                  <a:pt x="5608" y="13169"/>
                </a:lnTo>
                <a:lnTo>
                  <a:pt x="5543" y="13082"/>
                </a:lnTo>
                <a:lnTo>
                  <a:pt x="5526" y="13082"/>
                </a:lnTo>
                <a:lnTo>
                  <a:pt x="5494" y="13053"/>
                </a:lnTo>
                <a:lnTo>
                  <a:pt x="5445" y="13024"/>
                </a:lnTo>
                <a:lnTo>
                  <a:pt x="5412" y="12995"/>
                </a:lnTo>
                <a:lnTo>
                  <a:pt x="5380" y="12995"/>
                </a:lnTo>
                <a:lnTo>
                  <a:pt x="5266" y="12850"/>
                </a:lnTo>
                <a:lnTo>
                  <a:pt x="5282" y="12849"/>
                </a:lnTo>
                <a:lnTo>
                  <a:pt x="5217" y="12762"/>
                </a:lnTo>
                <a:lnTo>
                  <a:pt x="5135" y="12704"/>
                </a:lnTo>
                <a:lnTo>
                  <a:pt x="5151" y="12704"/>
                </a:lnTo>
                <a:lnTo>
                  <a:pt x="5086" y="12646"/>
                </a:lnTo>
                <a:lnTo>
                  <a:pt x="5037" y="12588"/>
                </a:lnTo>
                <a:lnTo>
                  <a:pt x="5005" y="12559"/>
                </a:lnTo>
                <a:lnTo>
                  <a:pt x="5005" y="12472"/>
                </a:lnTo>
                <a:lnTo>
                  <a:pt x="4972" y="12443"/>
                </a:lnTo>
                <a:lnTo>
                  <a:pt x="4923" y="12413"/>
                </a:lnTo>
                <a:lnTo>
                  <a:pt x="4891" y="12384"/>
                </a:lnTo>
                <a:lnTo>
                  <a:pt x="4874" y="12413"/>
                </a:lnTo>
                <a:lnTo>
                  <a:pt x="4874" y="12443"/>
                </a:lnTo>
                <a:lnTo>
                  <a:pt x="4711" y="12239"/>
                </a:lnTo>
                <a:lnTo>
                  <a:pt x="4630" y="12152"/>
                </a:lnTo>
                <a:lnTo>
                  <a:pt x="4548" y="12035"/>
                </a:lnTo>
                <a:lnTo>
                  <a:pt x="4532" y="12036"/>
                </a:lnTo>
                <a:lnTo>
                  <a:pt x="4516" y="12006"/>
                </a:lnTo>
                <a:lnTo>
                  <a:pt x="4271" y="11745"/>
                </a:lnTo>
                <a:lnTo>
                  <a:pt x="4157" y="11599"/>
                </a:lnTo>
                <a:lnTo>
                  <a:pt x="4092" y="11483"/>
                </a:lnTo>
                <a:lnTo>
                  <a:pt x="4092" y="11425"/>
                </a:lnTo>
                <a:lnTo>
                  <a:pt x="4059" y="11396"/>
                </a:lnTo>
                <a:lnTo>
                  <a:pt x="4043" y="11367"/>
                </a:lnTo>
                <a:lnTo>
                  <a:pt x="4027" y="11367"/>
                </a:lnTo>
                <a:lnTo>
                  <a:pt x="4027" y="11396"/>
                </a:lnTo>
                <a:lnTo>
                  <a:pt x="4043" y="11454"/>
                </a:lnTo>
                <a:lnTo>
                  <a:pt x="3896" y="11251"/>
                </a:lnTo>
                <a:lnTo>
                  <a:pt x="3782" y="11076"/>
                </a:lnTo>
                <a:lnTo>
                  <a:pt x="3782" y="11105"/>
                </a:lnTo>
                <a:lnTo>
                  <a:pt x="3749" y="11076"/>
                </a:lnTo>
                <a:lnTo>
                  <a:pt x="3749" y="11047"/>
                </a:lnTo>
                <a:lnTo>
                  <a:pt x="3733" y="11018"/>
                </a:lnTo>
                <a:lnTo>
                  <a:pt x="3652" y="10902"/>
                </a:lnTo>
                <a:lnTo>
                  <a:pt x="3635" y="10931"/>
                </a:lnTo>
                <a:lnTo>
                  <a:pt x="3619" y="10873"/>
                </a:lnTo>
                <a:lnTo>
                  <a:pt x="3586" y="10844"/>
                </a:lnTo>
                <a:lnTo>
                  <a:pt x="3570" y="10844"/>
                </a:lnTo>
                <a:lnTo>
                  <a:pt x="3538" y="10785"/>
                </a:lnTo>
                <a:lnTo>
                  <a:pt x="3538" y="10756"/>
                </a:lnTo>
                <a:lnTo>
                  <a:pt x="3440" y="10669"/>
                </a:lnTo>
                <a:lnTo>
                  <a:pt x="3342" y="10524"/>
                </a:lnTo>
                <a:lnTo>
                  <a:pt x="3326" y="10437"/>
                </a:lnTo>
                <a:lnTo>
                  <a:pt x="3277" y="10408"/>
                </a:lnTo>
                <a:lnTo>
                  <a:pt x="3277" y="10437"/>
                </a:lnTo>
                <a:lnTo>
                  <a:pt x="3179" y="10233"/>
                </a:lnTo>
                <a:lnTo>
                  <a:pt x="3130" y="10117"/>
                </a:lnTo>
                <a:lnTo>
                  <a:pt x="2983" y="9971"/>
                </a:lnTo>
                <a:lnTo>
                  <a:pt x="2837" y="9768"/>
                </a:lnTo>
                <a:lnTo>
                  <a:pt x="2543" y="9303"/>
                </a:lnTo>
                <a:lnTo>
                  <a:pt x="2559" y="9303"/>
                </a:lnTo>
                <a:lnTo>
                  <a:pt x="2527" y="9245"/>
                </a:lnTo>
                <a:lnTo>
                  <a:pt x="2510" y="9245"/>
                </a:lnTo>
                <a:lnTo>
                  <a:pt x="2494" y="9216"/>
                </a:lnTo>
                <a:lnTo>
                  <a:pt x="2494" y="9157"/>
                </a:lnTo>
                <a:lnTo>
                  <a:pt x="2527" y="9157"/>
                </a:lnTo>
                <a:lnTo>
                  <a:pt x="2478" y="9099"/>
                </a:lnTo>
                <a:lnTo>
                  <a:pt x="2445" y="9041"/>
                </a:lnTo>
                <a:lnTo>
                  <a:pt x="2380" y="8983"/>
                </a:lnTo>
                <a:lnTo>
                  <a:pt x="2380" y="9012"/>
                </a:lnTo>
                <a:lnTo>
                  <a:pt x="2347" y="8954"/>
                </a:lnTo>
                <a:lnTo>
                  <a:pt x="2315" y="8896"/>
                </a:lnTo>
                <a:lnTo>
                  <a:pt x="2282" y="8867"/>
                </a:lnTo>
                <a:lnTo>
                  <a:pt x="2282" y="8838"/>
                </a:lnTo>
                <a:lnTo>
                  <a:pt x="2299" y="8838"/>
                </a:lnTo>
                <a:lnTo>
                  <a:pt x="2315" y="8838"/>
                </a:lnTo>
                <a:lnTo>
                  <a:pt x="2266" y="8780"/>
                </a:lnTo>
                <a:lnTo>
                  <a:pt x="2266" y="8750"/>
                </a:lnTo>
                <a:lnTo>
                  <a:pt x="2282" y="8750"/>
                </a:lnTo>
                <a:lnTo>
                  <a:pt x="2331" y="8780"/>
                </a:lnTo>
                <a:lnTo>
                  <a:pt x="2380" y="8809"/>
                </a:lnTo>
                <a:lnTo>
                  <a:pt x="2380" y="8780"/>
                </a:lnTo>
                <a:lnTo>
                  <a:pt x="2347" y="8721"/>
                </a:lnTo>
                <a:lnTo>
                  <a:pt x="2347" y="8692"/>
                </a:lnTo>
                <a:lnTo>
                  <a:pt x="2364" y="8692"/>
                </a:lnTo>
                <a:lnTo>
                  <a:pt x="2380" y="8721"/>
                </a:lnTo>
                <a:lnTo>
                  <a:pt x="2413" y="8750"/>
                </a:lnTo>
                <a:lnTo>
                  <a:pt x="2380" y="8692"/>
                </a:lnTo>
                <a:lnTo>
                  <a:pt x="2315" y="8634"/>
                </a:lnTo>
                <a:lnTo>
                  <a:pt x="2299" y="8634"/>
                </a:lnTo>
                <a:lnTo>
                  <a:pt x="2299" y="8692"/>
                </a:lnTo>
                <a:lnTo>
                  <a:pt x="2250" y="8605"/>
                </a:lnTo>
                <a:lnTo>
                  <a:pt x="2217" y="8605"/>
                </a:lnTo>
                <a:lnTo>
                  <a:pt x="2201" y="8591"/>
                </a:lnTo>
                <a:lnTo>
                  <a:pt x="2184" y="8576"/>
                </a:lnTo>
                <a:lnTo>
                  <a:pt x="2136" y="8518"/>
                </a:lnTo>
                <a:lnTo>
                  <a:pt x="2136" y="8489"/>
                </a:lnTo>
                <a:lnTo>
                  <a:pt x="2168" y="8547"/>
                </a:lnTo>
                <a:lnTo>
                  <a:pt x="2201" y="8576"/>
                </a:lnTo>
                <a:lnTo>
                  <a:pt x="2184" y="8518"/>
                </a:lnTo>
                <a:lnTo>
                  <a:pt x="2152" y="8460"/>
                </a:lnTo>
                <a:lnTo>
                  <a:pt x="2087" y="8373"/>
                </a:lnTo>
                <a:lnTo>
                  <a:pt x="2103" y="8402"/>
                </a:lnTo>
                <a:lnTo>
                  <a:pt x="2087" y="8431"/>
                </a:lnTo>
                <a:lnTo>
                  <a:pt x="2038" y="8373"/>
                </a:lnTo>
                <a:lnTo>
                  <a:pt x="2038" y="8343"/>
                </a:lnTo>
                <a:lnTo>
                  <a:pt x="2054" y="8343"/>
                </a:lnTo>
                <a:lnTo>
                  <a:pt x="2021" y="8285"/>
                </a:lnTo>
                <a:lnTo>
                  <a:pt x="1973" y="8256"/>
                </a:lnTo>
                <a:lnTo>
                  <a:pt x="1989" y="8285"/>
                </a:lnTo>
                <a:lnTo>
                  <a:pt x="1956" y="8256"/>
                </a:lnTo>
                <a:lnTo>
                  <a:pt x="1924" y="8227"/>
                </a:lnTo>
                <a:lnTo>
                  <a:pt x="1907" y="8169"/>
                </a:lnTo>
                <a:lnTo>
                  <a:pt x="1875" y="8111"/>
                </a:lnTo>
                <a:lnTo>
                  <a:pt x="1891" y="8082"/>
                </a:lnTo>
                <a:lnTo>
                  <a:pt x="1924" y="8111"/>
                </a:lnTo>
                <a:lnTo>
                  <a:pt x="1940" y="8111"/>
                </a:lnTo>
                <a:lnTo>
                  <a:pt x="1924" y="8024"/>
                </a:lnTo>
                <a:lnTo>
                  <a:pt x="1907" y="8024"/>
                </a:lnTo>
                <a:lnTo>
                  <a:pt x="1858" y="7995"/>
                </a:lnTo>
                <a:lnTo>
                  <a:pt x="1842" y="7966"/>
                </a:lnTo>
                <a:lnTo>
                  <a:pt x="1826" y="7966"/>
                </a:lnTo>
                <a:lnTo>
                  <a:pt x="1826" y="7995"/>
                </a:lnTo>
                <a:lnTo>
                  <a:pt x="1826" y="7936"/>
                </a:lnTo>
                <a:lnTo>
                  <a:pt x="1842" y="7936"/>
                </a:lnTo>
                <a:lnTo>
                  <a:pt x="1777" y="7820"/>
                </a:lnTo>
                <a:lnTo>
                  <a:pt x="1744" y="7791"/>
                </a:lnTo>
                <a:lnTo>
                  <a:pt x="1744" y="7733"/>
                </a:lnTo>
                <a:lnTo>
                  <a:pt x="1712" y="7733"/>
                </a:lnTo>
                <a:lnTo>
                  <a:pt x="1695" y="7617"/>
                </a:lnTo>
                <a:lnTo>
                  <a:pt x="1614" y="7500"/>
                </a:lnTo>
                <a:lnTo>
                  <a:pt x="1598" y="7442"/>
                </a:lnTo>
                <a:lnTo>
                  <a:pt x="1581" y="7413"/>
                </a:lnTo>
                <a:lnTo>
                  <a:pt x="1598" y="7384"/>
                </a:lnTo>
                <a:lnTo>
                  <a:pt x="1532" y="7268"/>
                </a:lnTo>
                <a:lnTo>
                  <a:pt x="1516" y="7297"/>
                </a:lnTo>
                <a:lnTo>
                  <a:pt x="1549" y="7355"/>
                </a:lnTo>
                <a:lnTo>
                  <a:pt x="1565" y="7413"/>
                </a:lnTo>
                <a:lnTo>
                  <a:pt x="1549" y="7384"/>
                </a:lnTo>
                <a:lnTo>
                  <a:pt x="1483" y="7297"/>
                </a:lnTo>
                <a:lnTo>
                  <a:pt x="1500" y="7268"/>
                </a:lnTo>
                <a:lnTo>
                  <a:pt x="1467" y="7210"/>
                </a:lnTo>
                <a:lnTo>
                  <a:pt x="1435" y="7152"/>
                </a:lnTo>
                <a:lnTo>
                  <a:pt x="1435" y="7122"/>
                </a:lnTo>
                <a:lnTo>
                  <a:pt x="1402" y="7093"/>
                </a:lnTo>
                <a:lnTo>
                  <a:pt x="1386" y="7035"/>
                </a:lnTo>
                <a:lnTo>
                  <a:pt x="1386" y="6977"/>
                </a:lnTo>
                <a:lnTo>
                  <a:pt x="1353" y="6919"/>
                </a:lnTo>
                <a:lnTo>
                  <a:pt x="1418" y="7006"/>
                </a:lnTo>
                <a:lnTo>
                  <a:pt x="1386" y="6948"/>
                </a:lnTo>
                <a:lnTo>
                  <a:pt x="1369" y="6861"/>
                </a:lnTo>
                <a:lnTo>
                  <a:pt x="1288" y="6803"/>
                </a:lnTo>
                <a:lnTo>
                  <a:pt x="1272" y="6774"/>
                </a:lnTo>
                <a:lnTo>
                  <a:pt x="1255" y="6745"/>
                </a:lnTo>
                <a:lnTo>
                  <a:pt x="1255" y="6715"/>
                </a:lnTo>
                <a:lnTo>
                  <a:pt x="1239" y="6686"/>
                </a:lnTo>
                <a:lnTo>
                  <a:pt x="1288" y="6774"/>
                </a:lnTo>
                <a:lnTo>
                  <a:pt x="1288" y="6715"/>
                </a:lnTo>
                <a:lnTo>
                  <a:pt x="1239" y="6570"/>
                </a:lnTo>
                <a:lnTo>
                  <a:pt x="1190" y="6512"/>
                </a:lnTo>
                <a:lnTo>
                  <a:pt x="1174" y="6512"/>
                </a:lnTo>
                <a:lnTo>
                  <a:pt x="1157" y="6483"/>
                </a:lnTo>
                <a:lnTo>
                  <a:pt x="1157" y="6454"/>
                </a:lnTo>
                <a:lnTo>
                  <a:pt x="1174" y="6454"/>
                </a:lnTo>
                <a:lnTo>
                  <a:pt x="1157" y="6396"/>
                </a:lnTo>
                <a:lnTo>
                  <a:pt x="1141" y="6396"/>
                </a:lnTo>
                <a:lnTo>
                  <a:pt x="1141" y="6425"/>
                </a:lnTo>
                <a:lnTo>
                  <a:pt x="1125" y="6396"/>
                </a:lnTo>
                <a:lnTo>
                  <a:pt x="1060" y="6076"/>
                </a:lnTo>
                <a:lnTo>
                  <a:pt x="1125" y="6163"/>
                </a:lnTo>
                <a:lnTo>
                  <a:pt x="1092" y="6105"/>
                </a:lnTo>
                <a:lnTo>
                  <a:pt x="1125" y="6105"/>
                </a:lnTo>
                <a:lnTo>
                  <a:pt x="1125" y="6047"/>
                </a:lnTo>
                <a:lnTo>
                  <a:pt x="1141" y="6047"/>
                </a:lnTo>
                <a:lnTo>
                  <a:pt x="1109" y="5989"/>
                </a:lnTo>
                <a:lnTo>
                  <a:pt x="1076" y="5901"/>
                </a:lnTo>
                <a:lnTo>
                  <a:pt x="1076" y="5960"/>
                </a:lnTo>
                <a:lnTo>
                  <a:pt x="1060" y="5960"/>
                </a:lnTo>
                <a:lnTo>
                  <a:pt x="1027" y="5931"/>
                </a:lnTo>
                <a:lnTo>
                  <a:pt x="978" y="5872"/>
                </a:lnTo>
                <a:lnTo>
                  <a:pt x="962" y="5843"/>
                </a:lnTo>
                <a:lnTo>
                  <a:pt x="946" y="5872"/>
                </a:lnTo>
                <a:lnTo>
                  <a:pt x="913" y="5756"/>
                </a:lnTo>
                <a:lnTo>
                  <a:pt x="913" y="5611"/>
                </a:lnTo>
                <a:lnTo>
                  <a:pt x="864" y="5494"/>
                </a:lnTo>
                <a:lnTo>
                  <a:pt x="864" y="5407"/>
                </a:lnTo>
                <a:lnTo>
                  <a:pt x="848" y="5320"/>
                </a:lnTo>
                <a:lnTo>
                  <a:pt x="815" y="5204"/>
                </a:lnTo>
                <a:lnTo>
                  <a:pt x="782" y="5175"/>
                </a:lnTo>
                <a:lnTo>
                  <a:pt x="782" y="5233"/>
                </a:lnTo>
                <a:lnTo>
                  <a:pt x="799" y="5262"/>
                </a:lnTo>
                <a:lnTo>
                  <a:pt x="782" y="5262"/>
                </a:lnTo>
                <a:lnTo>
                  <a:pt x="734" y="5087"/>
                </a:lnTo>
                <a:lnTo>
                  <a:pt x="717" y="5058"/>
                </a:lnTo>
                <a:lnTo>
                  <a:pt x="701" y="5000"/>
                </a:lnTo>
                <a:lnTo>
                  <a:pt x="717" y="5117"/>
                </a:lnTo>
                <a:lnTo>
                  <a:pt x="701" y="5175"/>
                </a:lnTo>
                <a:lnTo>
                  <a:pt x="668" y="5058"/>
                </a:lnTo>
                <a:lnTo>
                  <a:pt x="685" y="5058"/>
                </a:lnTo>
                <a:lnTo>
                  <a:pt x="652" y="4971"/>
                </a:lnTo>
                <a:lnTo>
                  <a:pt x="636" y="4942"/>
                </a:lnTo>
                <a:lnTo>
                  <a:pt x="619" y="4913"/>
                </a:lnTo>
                <a:lnTo>
                  <a:pt x="587" y="4826"/>
                </a:lnTo>
                <a:lnTo>
                  <a:pt x="587" y="4739"/>
                </a:lnTo>
                <a:lnTo>
                  <a:pt x="619" y="4797"/>
                </a:lnTo>
                <a:lnTo>
                  <a:pt x="636" y="4884"/>
                </a:lnTo>
                <a:lnTo>
                  <a:pt x="668" y="4942"/>
                </a:lnTo>
                <a:lnTo>
                  <a:pt x="685" y="4942"/>
                </a:lnTo>
                <a:lnTo>
                  <a:pt x="636" y="4797"/>
                </a:lnTo>
                <a:lnTo>
                  <a:pt x="619" y="4758"/>
                </a:lnTo>
                <a:lnTo>
                  <a:pt x="619" y="4651"/>
                </a:lnTo>
                <a:lnTo>
                  <a:pt x="587" y="4535"/>
                </a:lnTo>
                <a:lnTo>
                  <a:pt x="619" y="4593"/>
                </a:lnTo>
                <a:lnTo>
                  <a:pt x="603" y="4477"/>
                </a:lnTo>
                <a:lnTo>
                  <a:pt x="603" y="4419"/>
                </a:lnTo>
                <a:lnTo>
                  <a:pt x="619" y="4361"/>
                </a:lnTo>
                <a:lnTo>
                  <a:pt x="587" y="4273"/>
                </a:lnTo>
                <a:lnTo>
                  <a:pt x="571" y="4273"/>
                </a:lnTo>
                <a:lnTo>
                  <a:pt x="571" y="4303"/>
                </a:lnTo>
                <a:lnTo>
                  <a:pt x="554" y="4332"/>
                </a:lnTo>
                <a:lnTo>
                  <a:pt x="489" y="4070"/>
                </a:lnTo>
                <a:lnTo>
                  <a:pt x="424" y="3896"/>
                </a:lnTo>
                <a:lnTo>
                  <a:pt x="424" y="3866"/>
                </a:lnTo>
                <a:lnTo>
                  <a:pt x="440" y="3837"/>
                </a:lnTo>
                <a:lnTo>
                  <a:pt x="473" y="3896"/>
                </a:lnTo>
                <a:lnTo>
                  <a:pt x="391" y="3576"/>
                </a:lnTo>
                <a:lnTo>
                  <a:pt x="326" y="3256"/>
                </a:lnTo>
                <a:lnTo>
                  <a:pt x="326" y="3285"/>
                </a:lnTo>
                <a:lnTo>
                  <a:pt x="310" y="3285"/>
                </a:lnTo>
                <a:lnTo>
                  <a:pt x="293" y="3198"/>
                </a:lnTo>
                <a:lnTo>
                  <a:pt x="277" y="3111"/>
                </a:lnTo>
                <a:lnTo>
                  <a:pt x="277" y="3082"/>
                </a:lnTo>
                <a:lnTo>
                  <a:pt x="293" y="3082"/>
                </a:lnTo>
                <a:lnTo>
                  <a:pt x="277" y="3023"/>
                </a:lnTo>
                <a:lnTo>
                  <a:pt x="293" y="2994"/>
                </a:lnTo>
                <a:lnTo>
                  <a:pt x="293" y="2936"/>
                </a:lnTo>
                <a:lnTo>
                  <a:pt x="228" y="2704"/>
                </a:lnTo>
                <a:lnTo>
                  <a:pt x="179" y="2471"/>
                </a:lnTo>
                <a:lnTo>
                  <a:pt x="163" y="2268"/>
                </a:lnTo>
                <a:lnTo>
                  <a:pt x="130" y="2093"/>
                </a:lnTo>
                <a:lnTo>
                  <a:pt x="82" y="1744"/>
                </a:lnTo>
                <a:lnTo>
                  <a:pt x="82" y="1686"/>
                </a:lnTo>
                <a:lnTo>
                  <a:pt x="98" y="1657"/>
                </a:lnTo>
                <a:lnTo>
                  <a:pt x="114" y="1657"/>
                </a:lnTo>
                <a:lnTo>
                  <a:pt x="114" y="1599"/>
                </a:lnTo>
                <a:lnTo>
                  <a:pt x="98" y="1541"/>
                </a:lnTo>
                <a:lnTo>
                  <a:pt x="98" y="1570"/>
                </a:lnTo>
                <a:lnTo>
                  <a:pt x="82" y="1570"/>
                </a:lnTo>
                <a:lnTo>
                  <a:pt x="82" y="1512"/>
                </a:lnTo>
                <a:lnTo>
                  <a:pt x="82" y="1337"/>
                </a:lnTo>
                <a:lnTo>
                  <a:pt x="65" y="1192"/>
                </a:lnTo>
                <a:lnTo>
                  <a:pt x="49" y="1076"/>
                </a:lnTo>
                <a:lnTo>
                  <a:pt x="65" y="1076"/>
                </a:lnTo>
                <a:lnTo>
                  <a:pt x="82" y="1105"/>
                </a:lnTo>
                <a:lnTo>
                  <a:pt x="82" y="1017"/>
                </a:lnTo>
                <a:lnTo>
                  <a:pt x="65" y="930"/>
                </a:lnTo>
                <a:lnTo>
                  <a:pt x="49" y="727"/>
                </a:lnTo>
                <a:lnTo>
                  <a:pt x="33" y="814"/>
                </a:lnTo>
                <a:lnTo>
                  <a:pt x="16" y="669"/>
                </a:lnTo>
                <a:lnTo>
                  <a:pt x="16" y="523"/>
                </a:lnTo>
                <a:lnTo>
                  <a:pt x="0" y="262"/>
                </a:lnTo>
                <a:lnTo>
                  <a:pt x="16" y="262"/>
                </a:lnTo>
                <a:lnTo>
                  <a:pt x="16" y="145"/>
                </a:lnTo>
                <a:lnTo>
                  <a:pt x="32" y="91"/>
                </a:lnTo>
                <a:close/>
                <a:moveTo>
                  <a:pt x="16" y="0"/>
                </a:moveTo>
                <a:lnTo>
                  <a:pt x="33" y="87"/>
                </a:lnTo>
                <a:lnTo>
                  <a:pt x="32" y="91"/>
                </a:lnTo>
                <a:lnTo>
                  <a:pt x="16" y="0"/>
                </a:lnTo>
                <a:close/>
              </a:path>
            </a:pathLst>
          </a:custGeom>
          <a:solidFill>
            <a:srgbClr val="A63212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64" name="Şekil"/>
          <p:cNvSpPr/>
          <p:nvPr/>
        </p:nvSpPr>
        <p:spPr>
          <a:xfrm rot="9377604">
            <a:off x="3925887" y="3316287"/>
            <a:ext cx="1289051" cy="722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" y="91"/>
                </a:moveTo>
                <a:lnTo>
                  <a:pt x="16" y="0"/>
                </a:lnTo>
                <a:lnTo>
                  <a:pt x="33" y="87"/>
                </a:lnTo>
                <a:lnTo>
                  <a:pt x="32" y="91"/>
                </a:lnTo>
                <a:close/>
                <a:moveTo>
                  <a:pt x="81" y="552"/>
                </a:moveTo>
                <a:lnTo>
                  <a:pt x="78" y="541"/>
                </a:lnTo>
                <a:lnTo>
                  <a:pt x="65" y="436"/>
                </a:lnTo>
                <a:lnTo>
                  <a:pt x="81" y="465"/>
                </a:lnTo>
                <a:lnTo>
                  <a:pt x="81" y="552"/>
                </a:lnTo>
                <a:close/>
                <a:moveTo>
                  <a:pt x="98" y="698"/>
                </a:moveTo>
                <a:lnTo>
                  <a:pt x="95" y="674"/>
                </a:lnTo>
                <a:lnTo>
                  <a:pt x="98" y="669"/>
                </a:lnTo>
                <a:lnTo>
                  <a:pt x="98" y="698"/>
                </a:lnTo>
                <a:close/>
                <a:moveTo>
                  <a:pt x="261" y="3314"/>
                </a:moveTo>
                <a:lnTo>
                  <a:pt x="245" y="3256"/>
                </a:lnTo>
                <a:lnTo>
                  <a:pt x="261" y="3256"/>
                </a:lnTo>
                <a:lnTo>
                  <a:pt x="261" y="3198"/>
                </a:lnTo>
                <a:lnTo>
                  <a:pt x="245" y="3140"/>
                </a:lnTo>
                <a:lnTo>
                  <a:pt x="245" y="3082"/>
                </a:lnTo>
                <a:lnTo>
                  <a:pt x="228" y="3023"/>
                </a:lnTo>
                <a:lnTo>
                  <a:pt x="261" y="3111"/>
                </a:lnTo>
                <a:lnTo>
                  <a:pt x="277" y="3111"/>
                </a:lnTo>
                <a:lnTo>
                  <a:pt x="261" y="3140"/>
                </a:lnTo>
                <a:lnTo>
                  <a:pt x="277" y="3285"/>
                </a:lnTo>
                <a:lnTo>
                  <a:pt x="277" y="3314"/>
                </a:lnTo>
                <a:lnTo>
                  <a:pt x="261" y="3314"/>
                </a:lnTo>
                <a:close/>
                <a:moveTo>
                  <a:pt x="587" y="4535"/>
                </a:moveTo>
                <a:lnTo>
                  <a:pt x="571" y="4477"/>
                </a:lnTo>
                <a:lnTo>
                  <a:pt x="554" y="4448"/>
                </a:lnTo>
                <a:lnTo>
                  <a:pt x="538" y="4477"/>
                </a:lnTo>
                <a:lnTo>
                  <a:pt x="424" y="4099"/>
                </a:lnTo>
                <a:lnTo>
                  <a:pt x="440" y="4099"/>
                </a:lnTo>
                <a:lnTo>
                  <a:pt x="424" y="4070"/>
                </a:lnTo>
                <a:lnTo>
                  <a:pt x="424" y="3983"/>
                </a:lnTo>
                <a:lnTo>
                  <a:pt x="473" y="4215"/>
                </a:lnTo>
                <a:lnTo>
                  <a:pt x="505" y="4332"/>
                </a:lnTo>
                <a:lnTo>
                  <a:pt x="554" y="4419"/>
                </a:lnTo>
                <a:lnTo>
                  <a:pt x="554" y="4390"/>
                </a:lnTo>
                <a:lnTo>
                  <a:pt x="571" y="4448"/>
                </a:lnTo>
                <a:lnTo>
                  <a:pt x="587" y="4535"/>
                </a:lnTo>
                <a:close/>
                <a:moveTo>
                  <a:pt x="587" y="4535"/>
                </a:moveTo>
                <a:lnTo>
                  <a:pt x="587" y="4535"/>
                </a:lnTo>
                <a:lnTo>
                  <a:pt x="587" y="4535"/>
                </a:lnTo>
                <a:close/>
                <a:moveTo>
                  <a:pt x="619" y="4768"/>
                </a:moveTo>
                <a:lnTo>
                  <a:pt x="587" y="4680"/>
                </a:lnTo>
                <a:lnTo>
                  <a:pt x="619" y="4758"/>
                </a:lnTo>
                <a:lnTo>
                  <a:pt x="619" y="4768"/>
                </a:lnTo>
                <a:close/>
                <a:moveTo>
                  <a:pt x="831" y="5524"/>
                </a:moveTo>
                <a:lnTo>
                  <a:pt x="815" y="5494"/>
                </a:lnTo>
                <a:lnTo>
                  <a:pt x="782" y="5465"/>
                </a:lnTo>
                <a:lnTo>
                  <a:pt x="766" y="5378"/>
                </a:lnTo>
                <a:lnTo>
                  <a:pt x="782" y="5378"/>
                </a:lnTo>
                <a:lnTo>
                  <a:pt x="782" y="5349"/>
                </a:lnTo>
                <a:lnTo>
                  <a:pt x="799" y="5320"/>
                </a:lnTo>
                <a:lnTo>
                  <a:pt x="831" y="5349"/>
                </a:lnTo>
                <a:lnTo>
                  <a:pt x="831" y="5407"/>
                </a:lnTo>
                <a:lnTo>
                  <a:pt x="864" y="5494"/>
                </a:lnTo>
                <a:lnTo>
                  <a:pt x="848" y="5524"/>
                </a:lnTo>
                <a:lnTo>
                  <a:pt x="831" y="5524"/>
                </a:lnTo>
                <a:close/>
                <a:moveTo>
                  <a:pt x="1190" y="6541"/>
                </a:moveTo>
                <a:lnTo>
                  <a:pt x="1174" y="6512"/>
                </a:lnTo>
                <a:lnTo>
                  <a:pt x="1190" y="6541"/>
                </a:lnTo>
                <a:close/>
                <a:moveTo>
                  <a:pt x="16400" y="18548"/>
                </a:moveTo>
                <a:lnTo>
                  <a:pt x="16416" y="18548"/>
                </a:lnTo>
                <a:lnTo>
                  <a:pt x="16414" y="18550"/>
                </a:lnTo>
                <a:lnTo>
                  <a:pt x="16400" y="18548"/>
                </a:lnTo>
                <a:close/>
                <a:moveTo>
                  <a:pt x="1581" y="7471"/>
                </a:moveTo>
                <a:lnTo>
                  <a:pt x="1565" y="7413"/>
                </a:lnTo>
                <a:lnTo>
                  <a:pt x="1581" y="7442"/>
                </a:lnTo>
                <a:lnTo>
                  <a:pt x="1581" y="7471"/>
                </a:lnTo>
                <a:close/>
                <a:moveTo>
                  <a:pt x="19073" y="21571"/>
                </a:moveTo>
                <a:lnTo>
                  <a:pt x="18943" y="21367"/>
                </a:lnTo>
                <a:lnTo>
                  <a:pt x="19073" y="21193"/>
                </a:lnTo>
                <a:lnTo>
                  <a:pt x="19220" y="21019"/>
                </a:lnTo>
                <a:lnTo>
                  <a:pt x="19383" y="20815"/>
                </a:lnTo>
                <a:lnTo>
                  <a:pt x="19595" y="20641"/>
                </a:lnTo>
                <a:lnTo>
                  <a:pt x="20280" y="20001"/>
                </a:lnTo>
                <a:lnTo>
                  <a:pt x="20459" y="19798"/>
                </a:lnTo>
                <a:lnTo>
                  <a:pt x="20606" y="19594"/>
                </a:lnTo>
                <a:lnTo>
                  <a:pt x="20752" y="19362"/>
                </a:lnTo>
                <a:lnTo>
                  <a:pt x="20850" y="19129"/>
                </a:lnTo>
                <a:lnTo>
                  <a:pt x="20850" y="19129"/>
                </a:lnTo>
                <a:lnTo>
                  <a:pt x="20883" y="19100"/>
                </a:lnTo>
                <a:lnTo>
                  <a:pt x="20842" y="19100"/>
                </a:lnTo>
                <a:lnTo>
                  <a:pt x="20834" y="19071"/>
                </a:lnTo>
                <a:lnTo>
                  <a:pt x="20801" y="19013"/>
                </a:lnTo>
                <a:lnTo>
                  <a:pt x="20752" y="18955"/>
                </a:lnTo>
                <a:lnTo>
                  <a:pt x="20557" y="18838"/>
                </a:lnTo>
                <a:lnTo>
                  <a:pt x="20247" y="18693"/>
                </a:lnTo>
                <a:lnTo>
                  <a:pt x="19823" y="18548"/>
                </a:lnTo>
                <a:lnTo>
                  <a:pt x="18666" y="18170"/>
                </a:lnTo>
                <a:lnTo>
                  <a:pt x="18014" y="17937"/>
                </a:lnTo>
                <a:lnTo>
                  <a:pt x="17785" y="17821"/>
                </a:lnTo>
                <a:lnTo>
                  <a:pt x="17573" y="17704"/>
                </a:lnTo>
                <a:lnTo>
                  <a:pt x="17378" y="17559"/>
                </a:lnTo>
                <a:lnTo>
                  <a:pt x="17231" y="17443"/>
                </a:lnTo>
                <a:lnTo>
                  <a:pt x="17101" y="17327"/>
                </a:lnTo>
                <a:lnTo>
                  <a:pt x="17003" y="17181"/>
                </a:lnTo>
                <a:lnTo>
                  <a:pt x="16921" y="17036"/>
                </a:lnTo>
                <a:lnTo>
                  <a:pt x="16872" y="16890"/>
                </a:lnTo>
                <a:lnTo>
                  <a:pt x="16807" y="16571"/>
                </a:lnTo>
                <a:lnTo>
                  <a:pt x="17280" y="16949"/>
                </a:lnTo>
                <a:lnTo>
                  <a:pt x="17753" y="17268"/>
                </a:lnTo>
                <a:lnTo>
                  <a:pt x="18226" y="17559"/>
                </a:lnTo>
                <a:lnTo>
                  <a:pt x="18715" y="17821"/>
                </a:lnTo>
                <a:lnTo>
                  <a:pt x="19204" y="18024"/>
                </a:lnTo>
                <a:lnTo>
                  <a:pt x="19693" y="18228"/>
                </a:lnTo>
                <a:lnTo>
                  <a:pt x="20198" y="18373"/>
                </a:lnTo>
                <a:lnTo>
                  <a:pt x="20687" y="18489"/>
                </a:lnTo>
                <a:lnTo>
                  <a:pt x="20932" y="18489"/>
                </a:lnTo>
                <a:lnTo>
                  <a:pt x="21127" y="18518"/>
                </a:lnTo>
                <a:lnTo>
                  <a:pt x="21290" y="18548"/>
                </a:lnTo>
                <a:lnTo>
                  <a:pt x="21421" y="18606"/>
                </a:lnTo>
                <a:lnTo>
                  <a:pt x="21518" y="18693"/>
                </a:lnTo>
                <a:lnTo>
                  <a:pt x="21551" y="18780"/>
                </a:lnTo>
                <a:lnTo>
                  <a:pt x="21584" y="18838"/>
                </a:lnTo>
                <a:lnTo>
                  <a:pt x="21600" y="18955"/>
                </a:lnTo>
                <a:lnTo>
                  <a:pt x="21584" y="19071"/>
                </a:lnTo>
                <a:lnTo>
                  <a:pt x="21551" y="19216"/>
                </a:lnTo>
                <a:lnTo>
                  <a:pt x="21502" y="19332"/>
                </a:lnTo>
                <a:lnTo>
                  <a:pt x="21421" y="19449"/>
                </a:lnTo>
                <a:lnTo>
                  <a:pt x="21323" y="19565"/>
                </a:lnTo>
                <a:lnTo>
                  <a:pt x="21192" y="19681"/>
                </a:lnTo>
                <a:lnTo>
                  <a:pt x="21046" y="19798"/>
                </a:lnTo>
                <a:lnTo>
                  <a:pt x="20720" y="20030"/>
                </a:lnTo>
                <a:lnTo>
                  <a:pt x="20377" y="20234"/>
                </a:lnTo>
                <a:lnTo>
                  <a:pt x="20247" y="20350"/>
                </a:lnTo>
                <a:lnTo>
                  <a:pt x="20100" y="20495"/>
                </a:lnTo>
                <a:lnTo>
                  <a:pt x="19774" y="20873"/>
                </a:lnTo>
                <a:lnTo>
                  <a:pt x="19220" y="21600"/>
                </a:lnTo>
                <a:lnTo>
                  <a:pt x="19122" y="21600"/>
                </a:lnTo>
                <a:lnTo>
                  <a:pt x="19073" y="21571"/>
                </a:lnTo>
                <a:close/>
                <a:moveTo>
                  <a:pt x="15242" y="18606"/>
                </a:moveTo>
                <a:lnTo>
                  <a:pt x="15246" y="18606"/>
                </a:lnTo>
                <a:lnTo>
                  <a:pt x="15242" y="18606"/>
                </a:lnTo>
                <a:close/>
                <a:moveTo>
                  <a:pt x="15226" y="18635"/>
                </a:moveTo>
                <a:lnTo>
                  <a:pt x="15226" y="18606"/>
                </a:lnTo>
                <a:lnTo>
                  <a:pt x="15242" y="18606"/>
                </a:lnTo>
                <a:lnTo>
                  <a:pt x="15226" y="18635"/>
                </a:lnTo>
                <a:close/>
                <a:moveTo>
                  <a:pt x="2380" y="9012"/>
                </a:moveTo>
                <a:close/>
                <a:moveTo>
                  <a:pt x="2396" y="9041"/>
                </a:moveTo>
                <a:lnTo>
                  <a:pt x="2380" y="9012"/>
                </a:lnTo>
                <a:lnTo>
                  <a:pt x="2396" y="9012"/>
                </a:lnTo>
                <a:lnTo>
                  <a:pt x="2396" y="9041"/>
                </a:lnTo>
                <a:close/>
                <a:moveTo>
                  <a:pt x="4092" y="11018"/>
                </a:moveTo>
                <a:lnTo>
                  <a:pt x="4053" y="10970"/>
                </a:lnTo>
                <a:lnTo>
                  <a:pt x="4059" y="10960"/>
                </a:lnTo>
                <a:lnTo>
                  <a:pt x="4092" y="11018"/>
                </a:lnTo>
                <a:close/>
                <a:moveTo>
                  <a:pt x="10759" y="16920"/>
                </a:moveTo>
                <a:lnTo>
                  <a:pt x="10776" y="16920"/>
                </a:lnTo>
                <a:lnTo>
                  <a:pt x="10759" y="16920"/>
                </a:lnTo>
                <a:close/>
                <a:moveTo>
                  <a:pt x="7694" y="14623"/>
                </a:moveTo>
                <a:lnTo>
                  <a:pt x="7662" y="14594"/>
                </a:lnTo>
                <a:lnTo>
                  <a:pt x="7694" y="14623"/>
                </a:lnTo>
                <a:lnTo>
                  <a:pt x="7694" y="14623"/>
                </a:lnTo>
                <a:close/>
                <a:moveTo>
                  <a:pt x="5592" y="13198"/>
                </a:moveTo>
                <a:lnTo>
                  <a:pt x="5559" y="13140"/>
                </a:lnTo>
                <a:lnTo>
                  <a:pt x="5608" y="13169"/>
                </a:lnTo>
                <a:lnTo>
                  <a:pt x="5608" y="13198"/>
                </a:lnTo>
                <a:lnTo>
                  <a:pt x="5592" y="13198"/>
                </a:lnTo>
                <a:close/>
                <a:moveTo>
                  <a:pt x="5689" y="13286"/>
                </a:moveTo>
                <a:lnTo>
                  <a:pt x="5673" y="13257"/>
                </a:lnTo>
                <a:lnTo>
                  <a:pt x="5706" y="13286"/>
                </a:lnTo>
                <a:lnTo>
                  <a:pt x="5689" y="13286"/>
                </a:lnTo>
                <a:close/>
                <a:moveTo>
                  <a:pt x="7515" y="14914"/>
                </a:moveTo>
                <a:lnTo>
                  <a:pt x="7466" y="14826"/>
                </a:lnTo>
                <a:lnTo>
                  <a:pt x="7515" y="14855"/>
                </a:lnTo>
                <a:lnTo>
                  <a:pt x="7531" y="14855"/>
                </a:lnTo>
                <a:lnTo>
                  <a:pt x="7515" y="14826"/>
                </a:lnTo>
                <a:lnTo>
                  <a:pt x="7466" y="14768"/>
                </a:lnTo>
                <a:lnTo>
                  <a:pt x="7417" y="14739"/>
                </a:lnTo>
                <a:lnTo>
                  <a:pt x="7368" y="14710"/>
                </a:lnTo>
                <a:lnTo>
                  <a:pt x="7303" y="14681"/>
                </a:lnTo>
                <a:lnTo>
                  <a:pt x="7320" y="14739"/>
                </a:lnTo>
                <a:lnTo>
                  <a:pt x="7271" y="14681"/>
                </a:lnTo>
                <a:lnTo>
                  <a:pt x="7238" y="14652"/>
                </a:lnTo>
                <a:lnTo>
                  <a:pt x="7189" y="14652"/>
                </a:lnTo>
                <a:lnTo>
                  <a:pt x="7189" y="14623"/>
                </a:lnTo>
                <a:lnTo>
                  <a:pt x="7124" y="14565"/>
                </a:lnTo>
                <a:lnTo>
                  <a:pt x="7091" y="14536"/>
                </a:lnTo>
                <a:lnTo>
                  <a:pt x="7075" y="14565"/>
                </a:lnTo>
                <a:lnTo>
                  <a:pt x="6961" y="14448"/>
                </a:lnTo>
                <a:lnTo>
                  <a:pt x="6830" y="14332"/>
                </a:lnTo>
                <a:lnTo>
                  <a:pt x="6716" y="14216"/>
                </a:lnTo>
                <a:lnTo>
                  <a:pt x="6667" y="14158"/>
                </a:lnTo>
                <a:lnTo>
                  <a:pt x="6635" y="14100"/>
                </a:lnTo>
                <a:lnTo>
                  <a:pt x="6586" y="14071"/>
                </a:lnTo>
                <a:lnTo>
                  <a:pt x="6570" y="14070"/>
                </a:lnTo>
                <a:lnTo>
                  <a:pt x="6586" y="14100"/>
                </a:lnTo>
                <a:lnTo>
                  <a:pt x="6602" y="14100"/>
                </a:lnTo>
                <a:lnTo>
                  <a:pt x="6635" y="14129"/>
                </a:lnTo>
                <a:lnTo>
                  <a:pt x="6602" y="14129"/>
                </a:lnTo>
                <a:lnTo>
                  <a:pt x="6553" y="14071"/>
                </a:lnTo>
                <a:lnTo>
                  <a:pt x="6553" y="14041"/>
                </a:lnTo>
                <a:lnTo>
                  <a:pt x="6570" y="14041"/>
                </a:lnTo>
                <a:lnTo>
                  <a:pt x="6504" y="13983"/>
                </a:lnTo>
                <a:lnTo>
                  <a:pt x="6456" y="13954"/>
                </a:lnTo>
                <a:lnTo>
                  <a:pt x="6390" y="13954"/>
                </a:lnTo>
                <a:lnTo>
                  <a:pt x="6325" y="13867"/>
                </a:lnTo>
                <a:lnTo>
                  <a:pt x="6276" y="13809"/>
                </a:lnTo>
                <a:lnTo>
                  <a:pt x="6195" y="13780"/>
                </a:lnTo>
                <a:lnTo>
                  <a:pt x="6162" y="13722"/>
                </a:lnTo>
                <a:lnTo>
                  <a:pt x="6146" y="13722"/>
                </a:lnTo>
                <a:lnTo>
                  <a:pt x="6162" y="13664"/>
                </a:lnTo>
                <a:lnTo>
                  <a:pt x="6097" y="13605"/>
                </a:lnTo>
                <a:lnTo>
                  <a:pt x="6048" y="13576"/>
                </a:lnTo>
                <a:lnTo>
                  <a:pt x="5999" y="13489"/>
                </a:lnTo>
                <a:lnTo>
                  <a:pt x="5999" y="13518"/>
                </a:lnTo>
                <a:lnTo>
                  <a:pt x="5983" y="13489"/>
                </a:lnTo>
                <a:lnTo>
                  <a:pt x="5934" y="13460"/>
                </a:lnTo>
                <a:lnTo>
                  <a:pt x="5950" y="13460"/>
                </a:lnTo>
                <a:lnTo>
                  <a:pt x="5918" y="13431"/>
                </a:lnTo>
                <a:lnTo>
                  <a:pt x="5869" y="13373"/>
                </a:lnTo>
                <a:lnTo>
                  <a:pt x="5901" y="13431"/>
                </a:lnTo>
                <a:lnTo>
                  <a:pt x="5950" y="13489"/>
                </a:lnTo>
                <a:lnTo>
                  <a:pt x="5852" y="13431"/>
                </a:lnTo>
                <a:lnTo>
                  <a:pt x="5820" y="13373"/>
                </a:lnTo>
                <a:lnTo>
                  <a:pt x="5755" y="13315"/>
                </a:lnTo>
                <a:lnTo>
                  <a:pt x="5706" y="13286"/>
                </a:lnTo>
                <a:lnTo>
                  <a:pt x="5689" y="13227"/>
                </a:lnTo>
                <a:lnTo>
                  <a:pt x="5640" y="13169"/>
                </a:lnTo>
                <a:lnTo>
                  <a:pt x="5608" y="13169"/>
                </a:lnTo>
                <a:lnTo>
                  <a:pt x="5543" y="13082"/>
                </a:lnTo>
                <a:lnTo>
                  <a:pt x="5526" y="13082"/>
                </a:lnTo>
                <a:lnTo>
                  <a:pt x="5494" y="13053"/>
                </a:lnTo>
                <a:lnTo>
                  <a:pt x="5445" y="13024"/>
                </a:lnTo>
                <a:lnTo>
                  <a:pt x="5412" y="12995"/>
                </a:lnTo>
                <a:lnTo>
                  <a:pt x="5380" y="12995"/>
                </a:lnTo>
                <a:lnTo>
                  <a:pt x="5265" y="12850"/>
                </a:lnTo>
                <a:lnTo>
                  <a:pt x="5282" y="12850"/>
                </a:lnTo>
                <a:lnTo>
                  <a:pt x="5217" y="12762"/>
                </a:lnTo>
                <a:lnTo>
                  <a:pt x="5135" y="12704"/>
                </a:lnTo>
                <a:lnTo>
                  <a:pt x="5151" y="12704"/>
                </a:lnTo>
                <a:lnTo>
                  <a:pt x="5086" y="12646"/>
                </a:lnTo>
                <a:lnTo>
                  <a:pt x="5037" y="12588"/>
                </a:lnTo>
                <a:lnTo>
                  <a:pt x="5005" y="12559"/>
                </a:lnTo>
                <a:lnTo>
                  <a:pt x="5005" y="12472"/>
                </a:lnTo>
                <a:lnTo>
                  <a:pt x="4972" y="12443"/>
                </a:lnTo>
                <a:lnTo>
                  <a:pt x="4923" y="12413"/>
                </a:lnTo>
                <a:lnTo>
                  <a:pt x="4891" y="12384"/>
                </a:lnTo>
                <a:lnTo>
                  <a:pt x="4874" y="12413"/>
                </a:lnTo>
                <a:lnTo>
                  <a:pt x="4874" y="12443"/>
                </a:lnTo>
                <a:lnTo>
                  <a:pt x="4711" y="12239"/>
                </a:lnTo>
                <a:lnTo>
                  <a:pt x="4630" y="12152"/>
                </a:lnTo>
                <a:lnTo>
                  <a:pt x="4548" y="12036"/>
                </a:lnTo>
                <a:lnTo>
                  <a:pt x="4532" y="12036"/>
                </a:lnTo>
                <a:lnTo>
                  <a:pt x="4516" y="12006"/>
                </a:lnTo>
                <a:lnTo>
                  <a:pt x="4271" y="11745"/>
                </a:lnTo>
                <a:lnTo>
                  <a:pt x="4157" y="11599"/>
                </a:lnTo>
                <a:lnTo>
                  <a:pt x="4075" y="11454"/>
                </a:lnTo>
                <a:lnTo>
                  <a:pt x="4092" y="11483"/>
                </a:lnTo>
                <a:lnTo>
                  <a:pt x="4092" y="11454"/>
                </a:lnTo>
                <a:lnTo>
                  <a:pt x="4092" y="11425"/>
                </a:lnTo>
                <a:lnTo>
                  <a:pt x="4059" y="11396"/>
                </a:lnTo>
                <a:lnTo>
                  <a:pt x="4043" y="11367"/>
                </a:lnTo>
                <a:lnTo>
                  <a:pt x="4027" y="11367"/>
                </a:lnTo>
                <a:lnTo>
                  <a:pt x="4027" y="11396"/>
                </a:lnTo>
                <a:lnTo>
                  <a:pt x="4043" y="11454"/>
                </a:lnTo>
                <a:lnTo>
                  <a:pt x="3896" y="11251"/>
                </a:lnTo>
                <a:lnTo>
                  <a:pt x="3782" y="11076"/>
                </a:lnTo>
                <a:lnTo>
                  <a:pt x="3782" y="11105"/>
                </a:lnTo>
                <a:lnTo>
                  <a:pt x="3749" y="11076"/>
                </a:lnTo>
                <a:lnTo>
                  <a:pt x="3749" y="11047"/>
                </a:lnTo>
                <a:lnTo>
                  <a:pt x="3733" y="11018"/>
                </a:lnTo>
                <a:lnTo>
                  <a:pt x="3652" y="10902"/>
                </a:lnTo>
                <a:lnTo>
                  <a:pt x="3635" y="10931"/>
                </a:lnTo>
                <a:lnTo>
                  <a:pt x="3619" y="10873"/>
                </a:lnTo>
                <a:lnTo>
                  <a:pt x="3586" y="10844"/>
                </a:lnTo>
                <a:lnTo>
                  <a:pt x="3570" y="10844"/>
                </a:lnTo>
                <a:lnTo>
                  <a:pt x="3538" y="10785"/>
                </a:lnTo>
                <a:lnTo>
                  <a:pt x="3538" y="10756"/>
                </a:lnTo>
                <a:lnTo>
                  <a:pt x="3440" y="10669"/>
                </a:lnTo>
                <a:lnTo>
                  <a:pt x="3342" y="10524"/>
                </a:lnTo>
                <a:lnTo>
                  <a:pt x="3326" y="10437"/>
                </a:lnTo>
                <a:lnTo>
                  <a:pt x="3277" y="10408"/>
                </a:lnTo>
                <a:lnTo>
                  <a:pt x="3277" y="10437"/>
                </a:lnTo>
                <a:lnTo>
                  <a:pt x="3179" y="10233"/>
                </a:lnTo>
                <a:lnTo>
                  <a:pt x="3130" y="10117"/>
                </a:lnTo>
                <a:lnTo>
                  <a:pt x="2983" y="9971"/>
                </a:lnTo>
                <a:lnTo>
                  <a:pt x="2837" y="9768"/>
                </a:lnTo>
                <a:lnTo>
                  <a:pt x="2543" y="9303"/>
                </a:lnTo>
                <a:lnTo>
                  <a:pt x="2559" y="9303"/>
                </a:lnTo>
                <a:lnTo>
                  <a:pt x="2527" y="9245"/>
                </a:lnTo>
                <a:lnTo>
                  <a:pt x="2510" y="9245"/>
                </a:lnTo>
                <a:lnTo>
                  <a:pt x="2494" y="9216"/>
                </a:lnTo>
                <a:lnTo>
                  <a:pt x="2494" y="9157"/>
                </a:lnTo>
                <a:lnTo>
                  <a:pt x="2527" y="9157"/>
                </a:lnTo>
                <a:lnTo>
                  <a:pt x="2478" y="9099"/>
                </a:lnTo>
                <a:lnTo>
                  <a:pt x="2445" y="9041"/>
                </a:lnTo>
                <a:lnTo>
                  <a:pt x="2380" y="8983"/>
                </a:lnTo>
                <a:lnTo>
                  <a:pt x="2380" y="9012"/>
                </a:lnTo>
                <a:lnTo>
                  <a:pt x="2315" y="8896"/>
                </a:lnTo>
                <a:lnTo>
                  <a:pt x="2282" y="8867"/>
                </a:lnTo>
                <a:lnTo>
                  <a:pt x="2282" y="8838"/>
                </a:lnTo>
                <a:lnTo>
                  <a:pt x="2315" y="8838"/>
                </a:lnTo>
                <a:lnTo>
                  <a:pt x="2266" y="8780"/>
                </a:lnTo>
                <a:lnTo>
                  <a:pt x="2266" y="8750"/>
                </a:lnTo>
                <a:lnTo>
                  <a:pt x="2282" y="8750"/>
                </a:lnTo>
                <a:lnTo>
                  <a:pt x="2331" y="8780"/>
                </a:lnTo>
                <a:lnTo>
                  <a:pt x="2380" y="8809"/>
                </a:lnTo>
                <a:lnTo>
                  <a:pt x="2380" y="8780"/>
                </a:lnTo>
                <a:lnTo>
                  <a:pt x="2347" y="8721"/>
                </a:lnTo>
                <a:lnTo>
                  <a:pt x="2347" y="8692"/>
                </a:lnTo>
                <a:lnTo>
                  <a:pt x="2364" y="8692"/>
                </a:lnTo>
                <a:lnTo>
                  <a:pt x="2380" y="8721"/>
                </a:lnTo>
                <a:lnTo>
                  <a:pt x="2413" y="8750"/>
                </a:lnTo>
                <a:lnTo>
                  <a:pt x="2380" y="8692"/>
                </a:lnTo>
                <a:lnTo>
                  <a:pt x="2315" y="8634"/>
                </a:lnTo>
                <a:lnTo>
                  <a:pt x="2299" y="8634"/>
                </a:lnTo>
                <a:lnTo>
                  <a:pt x="2299" y="8692"/>
                </a:lnTo>
                <a:lnTo>
                  <a:pt x="2250" y="8605"/>
                </a:lnTo>
                <a:lnTo>
                  <a:pt x="2217" y="8605"/>
                </a:lnTo>
                <a:lnTo>
                  <a:pt x="2201" y="8591"/>
                </a:lnTo>
                <a:lnTo>
                  <a:pt x="2184" y="8576"/>
                </a:lnTo>
                <a:lnTo>
                  <a:pt x="2136" y="8518"/>
                </a:lnTo>
                <a:lnTo>
                  <a:pt x="2136" y="8489"/>
                </a:lnTo>
                <a:lnTo>
                  <a:pt x="2152" y="8518"/>
                </a:lnTo>
                <a:lnTo>
                  <a:pt x="2168" y="8547"/>
                </a:lnTo>
                <a:lnTo>
                  <a:pt x="2201" y="8576"/>
                </a:lnTo>
                <a:lnTo>
                  <a:pt x="2184" y="8518"/>
                </a:lnTo>
                <a:lnTo>
                  <a:pt x="2152" y="8460"/>
                </a:lnTo>
                <a:lnTo>
                  <a:pt x="2087" y="8373"/>
                </a:lnTo>
                <a:lnTo>
                  <a:pt x="2103" y="8402"/>
                </a:lnTo>
                <a:lnTo>
                  <a:pt x="2087" y="8431"/>
                </a:lnTo>
                <a:lnTo>
                  <a:pt x="2038" y="8373"/>
                </a:lnTo>
                <a:lnTo>
                  <a:pt x="2038" y="8343"/>
                </a:lnTo>
                <a:lnTo>
                  <a:pt x="2054" y="8343"/>
                </a:lnTo>
                <a:lnTo>
                  <a:pt x="2021" y="8285"/>
                </a:lnTo>
                <a:lnTo>
                  <a:pt x="1973" y="8256"/>
                </a:lnTo>
                <a:lnTo>
                  <a:pt x="1989" y="8285"/>
                </a:lnTo>
                <a:lnTo>
                  <a:pt x="1924" y="8227"/>
                </a:lnTo>
                <a:lnTo>
                  <a:pt x="1907" y="8169"/>
                </a:lnTo>
                <a:lnTo>
                  <a:pt x="1875" y="8111"/>
                </a:lnTo>
                <a:lnTo>
                  <a:pt x="1891" y="8082"/>
                </a:lnTo>
                <a:lnTo>
                  <a:pt x="1924" y="8111"/>
                </a:lnTo>
                <a:lnTo>
                  <a:pt x="1940" y="8111"/>
                </a:lnTo>
                <a:lnTo>
                  <a:pt x="1924" y="8024"/>
                </a:lnTo>
                <a:lnTo>
                  <a:pt x="1907" y="8024"/>
                </a:lnTo>
                <a:lnTo>
                  <a:pt x="1858" y="7995"/>
                </a:lnTo>
                <a:lnTo>
                  <a:pt x="1842" y="7966"/>
                </a:lnTo>
                <a:lnTo>
                  <a:pt x="1826" y="7966"/>
                </a:lnTo>
                <a:lnTo>
                  <a:pt x="1826" y="7995"/>
                </a:lnTo>
                <a:lnTo>
                  <a:pt x="1826" y="7936"/>
                </a:lnTo>
                <a:lnTo>
                  <a:pt x="1842" y="7936"/>
                </a:lnTo>
                <a:lnTo>
                  <a:pt x="1809" y="7878"/>
                </a:lnTo>
                <a:lnTo>
                  <a:pt x="1777" y="7820"/>
                </a:lnTo>
                <a:lnTo>
                  <a:pt x="1744" y="7791"/>
                </a:lnTo>
                <a:lnTo>
                  <a:pt x="1744" y="7733"/>
                </a:lnTo>
                <a:lnTo>
                  <a:pt x="1712" y="7733"/>
                </a:lnTo>
                <a:lnTo>
                  <a:pt x="1695" y="7617"/>
                </a:lnTo>
                <a:lnTo>
                  <a:pt x="1614" y="7500"/>
                </a:lnTo>
                <a:lnTo>
                  <a:pt x="1598" y="7442"/>
                </a:lnTo>
                <a:lnTo>
                  <a:pt x="1581" y="7413"/>
                </a:lnTo>
                <a:lnTo>
                  <a:pt x="1598" y="7384"/>
                </a:lnTo>
                <a:lnTo>
                  <a:pt x="1549" y="7297"/>
                </a:lnTo>
                <a:lnTo>
                  <a:pt x="1532" y="7268"/>
                </a:lnTo>
                <a:lnTo>
                  <a:pt x="1516" y="7297"/>
                </a:lnTo>
                <a:lnTo>
                  <a:pt x="1549" y="7355"/>
                </a:lnTo>
                <a:lnTo>
                  <a:pt x="1565" y="7413"/>
                </a:lnTo>
                <a:lnTo>
                  <a:pt x="1549" y="7384"/>
                </a:lnTo>
                <a:lnTo>
                  <a:pt x="1483" y="7297"/>
                </a:lnTo>
                <a:lnTo>
                  <a:pt x="1500" y="7268"/>
                </a:lnTo>
                <a:lnTo>
                  <a:pt x="1435" y="7152"/>
                </a:lnTo>
                <a:lnTo>
                  <a:pt x="1435" y="7122"/>
                </a:lnTo>
                <a:lnTo>
                  <a:pt x="1402" y="7093"/>
                </a:lnTo>
                <a:lnTo>
                  <a:pt x="1386" y="7035"/>
                </a:lnTo>
                <a:lnTo>
                  <a:pt x="1386" y="6977"/>
                </a:lnTo>
                <a:lnTo>
                  <a:pt x="1353" y="6919"/>
                </a:lnTo>
                <a:lnTo>
                  <a:pt x="1418" y="7006"/>
                </a:lnTo>
                <a:lnTo>
                  <a:pt x="1386" y="6948"/>
                </a:lnTo>
                <a:lnTo>
                  <a:pt x="1369" y="6861"/>
                </a:lnTo>
                <a:lnTo>
                  <a:pt x="1288" y="6803"/>
                </a:lnTo>
                <a:lnTo>
                  <a:pt x="1255" y="6745"/>
                </a:lnTo>
                <a:lnTo>
                  <a:pt x="1255" y="6715"/>
                </a:lnTo>
                <a:lnTo>
                  <a:pt x="1239" y="6686"/>
                </a:lnTo>
                <a:lnTo>
                  <a:pt x="1288" y="6774"/>
                </a:lnTo>
                <a:lnTo>
                  <a:pt x="1288" y="6715"/>
                </a:lnTo>
                <a:lnTo>
                  <a:pt x="1239" y="6570"/>
                </a:lnTo>
                <a:lnTo>
                  <a:pt x="1190" y="6512"/>
                </a:lnTo>
                <a:lnTo>
                  <a:pt x="1174" y="6512"/>
                </a:lnTo>
                <a:lnTo>
                  <a:pt x="1157" y="6483"/>
                </a:lnTo>
                <a:lnTo>
                  <a:pt x="1157" y="6454"/>
                </a:lnTo>
                <a:lnTo>
                  <a:pt x="1174" y="6454"/>
                </a:lnTo>
                <a:lnTo>
                  <a:pt x="1157" y="6396"/>
                </a:lnTo>
                <a:lnTo>
                  <a:pt x="1141" y="6396"/>
                </a:lnTo>
                <a:lnTo>
                  <a:pt x="1141" y="6425"/>
                </a:lnTo>
                <a:lnTo>
                  <a:pt x="1125" y="6396"/>
                </a:lnTo>
                <a:lnTo>
                  <a:pt x="1060" y="6076"/>
                </a:lnTo>
                <a:lnTo>
                  <a:pt x="1125" y="6163"/>
                </a:lnTo>
                <a:lnTo>
                  <a:pt x="1092" y="6105"/>
                </a:lnTo>
                <a:lnTo>
                  <a:pt x="1125" y="6105"/>
                </a:lnTo>
                <a:lnTo>
                  <a:pt x="1125" y="6047"/>
                </a:lnTo>
                <a:lnTo>
                  <a:pt x="1141" y="6047"/>
                </a:lnTo>
                <a:lnTo>
                  <a:pt x="1109" y="5989"/>
                </a:lnTo>
                <a:lnTo>
                  <a:pt x="1076" y="5901"/>
                </a:lnTo>
                <a:lnTo>
                  <a:pt x="1076" y="5960"/>
                </a:lnTo>
                <a:lnTo>
                  <a:pt x="1060" y="5960"/>
                </a:lnTo>
                <a:lnTo>
                  <a:pt x="1027" y="5931"/>
                </a:lnTo>
                <a:lnTo>
                  <a:pt x="978" y="5872"/>
                </a:lnTo>
                <a:lnTo>
                  <a:pt x="962" y="5843"/>
                </a:lnTo>
                <a:lnTo>
                  <a:pt x="945" y="5872"/>
                </a:lnTo>
                <a:lnTo>
                  <a:pt x="913" y="5756"/>
                </a:lnTo>
                <a:lnTo>
                  <a:pt x="913" y="5611"/>
                </a:lnTo>
                <a:lnTo>
                  <a:pt x="864" y="5494"/>
                </a:lnTo>
                <a:lnTo>
                  <a:pt x="864" y="5407"/>
                </a:lnTo>
                <a:lnTo>
                  <a:pt x="848" y="5320"/>
                </a:lnTo>
                <a:lnTo>
                  <a:pt x="815" y="5204"/>
                </a:lnTo>
                <a:lnTo>
                  <a:pt x="782" y="5175"/>
                </a:lnTo>
                <a:lnTo>
                  <a:pt x="782" y="5233"/>
                </a:lnTo>
                <a:lnTo>
                  <a:pt x="799" y="5262"/>
                </a:lnTo>
                <a:lnTo>
                  <a:pt x="782" y="5262"/>
                </a:lnTo>
                <a:lnTo>
                  <a:pt x="734" y="5087"/>
                </a:lnTo>
                <a:lnTo>
                  <a:pt x="717" y="5058"/>
                </a:lnTo>
                <a:lnTo>
                  <a:pt x="701" y="5000"/>
                </a:lnTo>
                <a:lnTo>
                  <a:pt x="717" y="5117"/>
                </a:lnTo>
                <a:lnTo>
                  <a:pt x="701" y="5175"/>
                </a:lnTo>
                <a:lnTo>
                  <a:pt x="668" y="5058"/>
                </a:lnTo>
                <a:lnTo>
                  <a:pt x="685" y="5058"/>
                </a:lnTo>
                <a:lnTo>
                  <a:pt x="652" y="4971"/>
                </a:lnTo>
                <a:lnTo>
                  <a:pt x="636" y="4942"/>
                </a:lnTo>
                <a:lnTo>
                  <a:pt x="619" y="4913"/>
                </a:lnTo>
                <a:lnTo>
                  <a:pt x="587" y="4826"/>
                </a:lnTo>
                <a:lnTo>
                  <a:pt x="587" y="4739"/>
                </a:lnTo>
                <a:lnTo>
                  <a:pt x="619" y="4797"/>
                </a:lnTo>
                <a:lnTo>
                  <a:pt x="636" y="4884"/>
                </a:lnTo>
                <a:lnTo>
                  <a:pt x="668" y="4942"/>
                </a:lnTo>
                <a:lnTo>
                  <a:pt x="685" y="4942"/>
                </a:lnTo>
                <a:lnTo>
                  <a:pt x="636" y="4797"/>
                </a:lnTo>
                <a:lnTo>
                  <a:pt x="619" y="4758"/>
                </a:lnTo>
                <a:lnTo>
                  <a:pt x="619" y="4651"/>
                </a:lnTo>
                <a:lnTo>
                  <a:pt x="587" y="4535"/>
                </a:lnTo>
                <a:lnTo>
                  <a:pt x="619" y="4593"/>
                </a:lnTo>
                <a:lnTo>
                  <a:pt x="603" y="4477"/>
                </a:lnTo>
                <a:lnTo>
                  <a:pt x="603" y="4419"/>
                </a:lnTo>
                <a:lnTo>
                  <a:pt x="619" y="4361"/>
                </a:lnTo>
                <a:lnTo>
                  <a:pt x="587" y="4273"/>
                </a:lnTo>
                <a:lnTo>
                  <a:pt x="571" y="4273"/>
                </a:lnTo>
                <a:lnTo>
                  <a:pt x="571" y="4303"/>
                </a:lnTo>
                <a:lnTo>
                  <a:pt x="554" y="4332"/>
                </a:lnTo>
                <a:lnTo>
                  <a:pt x="489" y="4070"/>
                </a:lnTo>
                <a:lnTo>
                  <a:pt x="424" y="3896"/>
                </a:lnTo>
                <a:lnTo>
                  <a:pt x="424" y="3866"/>
                </a:lnTo>
                <a:lnTo>
                  <a:pt x="440" y="3837"/>
                </a:lnTo>
                <a:lnTo>
                  <a:pt x="473" y="3896"/>
                </a:lnTo>
                <a:lnTo>
                  <a:pt x="391" y="3576"/>
                </a:lnTo>
                <a:lnTo>
                  <a:pt x="326" y="3256"/>
                </a:lnTo>
                <a:lnTo>
                  <a:pt x="326" y="3285"/>
                </a:lnTo>
                <a:lnTo>
                  <a:pt x="310" y="3285"/>
                </a:lnTo>
                <a:lnTo>
                  <a:pt x="293" y="3198"/>
                </a:lnTo>
                <a:lnTo>
                  <a:pt x="277" y="3111"/>
                </a:lnTo>
                <a:lnTo>
                  <a:pt x="277" y="3082"/>
                </a:lnTo>
                <a:lnTo>
                  <a:pt x="293" y="3082"/>
                </a:lnTo>
                <a:lnTo>
                  <a:pt x="277" y="3023"/>
                </a:lnTo>
                <a:lnTo>
                  <a:pt x="293" y="2994"/>
                </a:lnTo>
                <a:lnTo>
                  <a:pt x="293" y="2936"/>
                </a:lnTo>
                <a:lnTo>
                  <a:pt x="228" y="2704"/>
                </a:lnTo>
                <a:lnTo>
                  <a:pt x="179" y="2471"/>
                </a:lnTo>
                <a:lnTo>
                  <a:pt x="163" y="2268"/>
                </a:lnTo>
                <a:lnTo>
                  <a:pt x="130" y="2093"/>
                </a:lnTo>
                <a:lnTo>
                  <a:pt x="82" y="1744"/>
                </a:lnTo>
                <a:lnTo>
                  <a:pt x="82" y="1686"/>
                </a:lnTo>
                <a:lnTo>
                  <a:pt x="98" y="1657"/>
                </a:lnTo>
                <a:lnTo>
                  <a:pt x="114" y="1657"/>
                </a:lnTo>
                <a:lnTo>
                  <a:pt x="114" y="1599"/>
                </a:lnTo>
                <a:lnTo>
                  <a:pt x="98" y="1541"/>
                </a:lnTo>
                <a:lnTo>
                  <a:pt x="98" y="1570"/>
                </a:lnTo>
                <a:lnTo>
                  <a:pt x="81" y="1570"/>
                </a:lnTo>
                <a:lnTo>
                  <a:pt x="81" y="1512"/>
                </a:lnTo>
                <a:lnTo>
                  <a:pt x="82" y="1337"/>
                </a:lnTo>
                <a:lnTo>
                  <a:pt x="65" y="1192"/>
                </a:lnTo>
                <a:lnTo>
                  <a:pt x="49" y="1076"/>
                </a:lnTo>
                <a:lnTo>
                  <a:pt x="65" y="1076"/>
                </a:lnTo>
                <a:lnTo>
                  <a:pt x="82" y="1105"/>
                </a:lnTo>
                <a:lnTo>
                  <a:pt x="82" y="1017"/>
                </a:lnTo>
                <a:lnTo>
                  <a:pt x="65" y="930"/>
                </a:lnTo>
                <a:lnTo>
                  <a:pt x="49" y="727"/>
                </a:lnTo>
                <a:lnTo>
                  <a:pt x="33" y="814"/>
                </a:lnTo>
                <a:lnTo>
                  <a:pt x="16" y="669"/>
                </a:lnTo>
                <a:lnTo>
                  <a:pt x="16" y="523"/>
                </a:lnTo>
                <a:lnTo>
                  <a:pt x="0" y="262"/>
                </a:lnTo>
                <a:lnTo>
                  <a:pt x="16" y="262"/>
                </a:lnTo>
                <a:lnTo>
                  <a:pt x="16" y="145"/>
                </a:lnTo>
                <a:lnTo>
                  <a:pt x="32" y="91"/>
                </a:lnTo>
                <a:lnTo>
                  <a:pt x="65" y="291"/>
                </a:lnTo>
                <a:lnTo>
                  <a:pt x="65" y="320"/>
                </a:lnTo>
                <a:lnTo>
                  <a:pt x="49" y="291"/>
                </a:lnTo>
                <a:lnTo>
                  <a:pt x="49" y="262"/>
                </a:lnTo>
                <a:lnTo>
                  <a:pt x="33" y="262"/>
                </a:lnTo>
                <a:lnTo>
                  <a:pt x="33" y="407"/>
                </a:lnTo>
                <a:lnTo>
                  <a:pt x="49" y="407"/>
                </a:lnTo>
                <a:lnTo>
                  <a:pt x="49" y="436"/>
                </a:lnTo>
                <a:lnTo>
                  <a:pt x="78" y="541"/>
                </a:lnTo>
                <a:lnTo>
                  <a:pt x="95" y="674"/>
                </a:lnTo>
                <a:lnTo>
                  <a:pt x="82" y="698"/>
                </a:lnTo>
                <a:lnTo>
                  <a:pt x="82" y="727"/>
                </a:lnTo>
                <a:lnTo>
                  <a:pt x="98" y="756"/>
                </a:lnTo>
                <a:lnTo>
                  <a:pt x="114" y="814"/>
                </a:lnTo>
                <a:lnTo>
                  <a:pt x="130" y="1017"/>
                </a:lnTo>
                <a:lnTo>
                  <a:pt x="130" y="1105"/>
                </a:lnTo>
                <a:lnTo>
                  <a:pt x="147" y="1221"/>
                </a:lnTo>
                <a:lnTo>
                  <a:pt x="163" y="1337"/>
                </a:lnTo>
                <a:lnTo>
                  <a:pt x="163" y="1454"/>
                </a:lnTo>
                <a:lnTo>
                  <a:pt x="130" y="1337"/>
                </a:lnTo>
                <a:lnTo>
                  <a:pt x="98" y="1221"/>
                </a:lnTo>
                <a:lnTo>
                  <a:pt x="114" y="1454"/>
                </a:lnTo>
                <a:lnTo>
                  <a:pt x="147" y="1512"/>
                </a:lnTo>
                <a:lnTo>
                  <a:pt x="179" y="1657"/>
                </a:lnTo>
                <a:lnTo>
                  <a:pt x="179" y="1686"/>
                </a:lnTo>
                <a:lnTo>
                  <a:pt x="212" y="1802"/>
                </a:lnTo>
                <a:lnTo>
                  <a:pt x="228" y="1861"/>
                </a:lnTo>
                <a:lnTo>
                  <a:pt x="245" y="1948"/>
                </a:lnTo>
                <a:lnTo>
                  <a:pt x="293" y="2384"/>
                </a:lnTo>
                <a:lnTo>
                  <a:pt x="342" y="2733"/>
                </a:lnTo>
                <a:lnTo>
                  <a:pt x="326" y="2762"/>
                </a:lnTo>
                <a:lnTo>
                  <a:pt x="375" y="2878"/>
                </a:lnTo>
                <a:lnTo>
                  <a:pt x="391" y="2994"/>
                </a:lnTo>
                <a:lnTo>
                  <a:pt x="456" y="3285"/>
                </a:lnTo>
                <a:lnTo>
                  <a:pt x="489" y="3489"/>
                </a:lnTo>
                <a:lnTo>
                  <a:pt x="538" y="3692"/>
                </a:lnTo>
                <a:lnTo>
                  <a:pt x="587" y="3866"/>
                </a:lnTo>
                <a:lnTo>
                  <a:pt x="603" y="3983"/>
                </a:lnTo>
                <a:lnTo>
                  <a:pt x="701" y="4332"/>
                </a:lnTo>
                <a:lnTo>
                  <a:pt x="799" y="4622"/>
                </a:lnTo>
                <a:lnTo>
                  <a:pt x="978" y="5262"/>
                </a:lnTo>
                <a:lnTo>
                  <a:pt x="946" y="5204"/>
                </a:lnTo>
                <a:lnTo>
                  <a:pt x="962" y="5262"/>
                </a:lnTo>
                <a:lnTo>
                  <a:pt x="962" y="5320"/>
                </a:lnTo>
                <a:lnTo>
                  <a:pt x="978" y="5349"/>
                </a:lnTo>
                <a:lnTo>
                  <a:pt x="978" y="5320"/>
                </a:lnTo>
                <a:lnTo>
                  <a:pt x="994" y="5378"/>
                </a:lnTo>
                <a:lnTo>
                  <a:pt x="1060" y="5494"/>
                </a:lnTo>
                <a:lnTo>
                  <a:pt x="1109" y="5640"/>
                </a:lnTo>
                <a:lnTo>
                  <a:pt x="1174" y="5814"/>
                </a:lnTo>
                <a:lnTo>
                  <a:pt x="1288" y="6076"/>
                </a:lnTo>
                <a:lnTo>
                  <a:pt x="1288" y="6105"/>
                </a:lnTo>
                <a:lnTo>
                  <a:pt x="1337" y="6221"/>
                </a:lnTo>
                <a:lnTo>
                  <a:pt x="1402" y="6367"/>
                </a:lnTo>
                <a:lnTo>
                  <a:pt x="1516" y="6686"/>
                </a:lnTo>
                <a:lnTo>
                  <a:pt x="1516" y="6745"/>
                </a:lnTo>
                <a:lnTo>
                  <a:pt x="1549" y="6832"/>
                </a:lnTo>
                <a:lnTo>
                  <a:pt x="1630" y="6948"/>
                </a:lnTo>
                <a:lnTo>
                  <a:pt x="1712" y="7122"/>
                </a:lnTo>
                <a:lnTo>
                  <a:pt x="1907" y="7529"/>
                </a:lnTo>
                <a:lnTo>
                  <a:pt x="2233" y="8140"/>
                </a:lnTo>
                <a:lnTo>
                  <a:pt x="2396" y="8460"/>
                </a:lnTo>
                <a:lnTo>
                  <a:pt x="2576" y="8750"/>
                </a:lnTo>
                <a:lnTo>
                  <a:pt x="2576" y="8809"/>
                </a:lnTo>
                <a:lnTo>
                  <a:pt x="2771" y="9070"/>
                </a:lnTo>
                <a:lnTo>
                  <a:pt x="2951" y="9390"/>
                </a:lnTo>
                <a:lnTo>
                  <a:pt x="3146" y="9681"/>
                </a:lnTo>
                <a:lnTo>
                  <a:pt x="3309" y="9942"/>
                </a:lnTo>
                <a:lnTo>
                  <a:pt x="3277" y="9942"/>
                </a:lnTo>
                <a:lnTo>
                  <a:pt x="3374" y="10088"/>
                </a:lnTo>
                <a:lnTo>
                  <a:pt x="3407" y="10117"/>
                </a:lnTo>
                <a:lnTo>
                  <a:pt x="3423" y="10117"/>
                </a:lnTo>
                <a:lnTo>
                  <a:pt x="3423" y="10088"/>
                </a:lnTo>
                <a:lnTo>
                  <a:pt x="3538" y="10262"/>
                </a:lnTo>
                <a:lnTo>
                  <a:pt x="3619" y="10408"/>
                </a:lnTo>
                <a:lnTo>
                  <a:pt x="3701" y="10524"/>
                </a:lnTo>
                <a:lnTo>
                  <a:pt x="3782" y="10582"/>
                </a:lnTo>
                <a:lnTo>
                  <a:pt x="3929" y="10815"/>
                </a:lnTo>
                <a:lnTo>
                  <a:pt x="4053" y="10970"/>
                </a:lnTo>
                <a:lnTo>
                  <a:pt x="4043" y="10989"/>
                </a:lnTo>
                <a:lnTo>
                  <a:pt x="4075" y="11018"/>
                </a:lnTo>
                <a:lnTo>
                  <a:pt x="4173" y="11163"/>
                </a:lnTo>
                <a:lnTo>
                  <a:pt x="4206" y="11192"/>
                </a:lnTo>
                <a:lnTo>
                  <a:pt x="4222" y="11192"/>
                </a:lnTo>
                <a:lnTo>
                  <a:pt x="4222" y="11163"/>
                </a:lnTo>
                <a:lnTo>
                  <a:pt x="4320" y="11309"/>
                </a:lnTo>
                <a:lnTo>
                  <a:pt x="4450" y="11454"/>
                </a:lnTo>
                <a:lnTo>
                  <a:pt x="4581" y="11599"/>
                </a:lnTo>
                <a:lnTo>
                  <a:pt x="4679" y="11745"/>
                </a:lnTo>
                <a:lnTo>
                  <a:pt x="4695" y="11745"/>
                </a:lnTo>
                <a:lnTo>
                  <a:pt x="4728" y="11774"/>
                </a:lnTo>
                <a:lnTo>
                  <a:pt x="4923" y="12006"/>
                </a:lnTo>
                <a:lnTo>
                  <a:pt x="5021" y="12094"/>
                </a:lnTo>
                <a:lnTo>
                  <a:pt x="5102" y="12181"/>
                </a:lnTo>
                <a:lnTo>
                  <a:pt x="5102" y="12210"/>
                </a:lnTo>
                <a:lnTo>
                  <a:pt x="5086" y="12210"/>
                </a:lnTo>
                <a:lnTo>
                  <a:pt x="5119" y="12239"/>
                </a:lnTo>
                <a:lnTo>
                  <a:pt x="5135" y="12239"/>
                </a:lnTo>
                <a:lnTo>
                  <a:pt x="5168" y="12239"/>
                </a:lnTo>
                <a:lnTo>
                  <a:pt x="5331" y="12413"/>
                </a:lnTo>
                <a:lnTo>
                  <a:pt x="5477" y="12588"/>
                </a:lnTo>
                <a:lnTo>
                  <a:pt x="5624" y="12791"/>
                </a:lnTo>
                <a:lnTo>
                  <a:pt x="5787" y="12937"/>
                </a:lnTo>
                <a:lnTo>
                  <a:pt x="6847" y="13896"/>
                </a:lnTo>
                <a:lnTo>
                  <a:pt x="6847" y="13925"/>
                </a:lnTo>
                <a:lnTo>
                  <a:pt x="6945" y="13983"/>
                </a:lnTo>
                <a:lnTo>
                  <a:pt x="7042" y="14071"/>
                </a:lnTo>
                <a:lnTo>
                  <a:pt x="7124" y="14158"/>
                </a:lnTo>
                <a:lnTo>
                  <a:pt x="7222" y="14216"/>
                </a:lnTo>
                <a:lnTo>
                  <a:pt x="7271" y="14274"/>
                </a:lnTo>
                <a:lnTo>
                  <a:pt x="7303" y="14274"/>
                </a:lnTo>
                <a:lnTo>
                  <a:pt x="7303" y="14303"/>
                </a:lnTo>
                <a:lnTo>
                  <a:pt x="7385" y="14361"/>
                </a:lnTo>
                <a:lnTo>
                  <a:pt x="7483" y="14448"/>
                </a:lnTo>
                <a:lnTo>
                  <a:pt x="7580" y="14536"/>
                </a:lnTo>
                <a:lnTo>
                  <a:pt x="7694" y="14623"/>
                </a:lnTo>
                <a:lnTo>
                  <a:pt x="7760" y="14681"/>
                </a:lnTo>
                <a:lnTo>
                  <a:pt x="7857" y="14739"/>
                </a:lnTo>
                <a:lnTo>
                  <a:pt x="8069" y="14914"/>
                </a:lnTo>
                <a:lnTo>
                  <a:pt x="8004" y="14885"/>
                </a:lnTo>
                <a:lnTo>
                  <a:pt x="8053" y="14943"/>
                </a:lnTo>
                <a:lnTo>
                  <a:pt x="8102" y="14943"/>
                </a:lnTo>
                <a:lnTo>
                  <a:pt x="8151" y="14972"/>
                </a:lnTo>
                <a:lnTo>
                  <a:pt x="8167" y="15030"/>
                </a:lnTo>
                <a:lnTo>
                  <a:pt x="8200" y="15030"/>
                </a:lnTo>
                <a:lnTo>
                  <a:pt x="8184" y="15001"/>
                </a:lnTo>
                <a:lnTo>
                  <a:pt x="8428" y="15204"/>
                </a:lnTo>
                <a:lnTo>
                  <a:pt x="8673" y="15350"/>
                </a:lnTo>
                <a:lnTo>
                  <a:pt x="9194" y="15669"/>
                </a:lnTo>
                <a:lnTo>
                  <a:pt x="9292" y="15757"/>
                </a:lnTo>
                <a:lnTo>
                  <a:pt x="9308" y="15786"/>
                </a:lnTo>
                <a:lnTo>
                  <a:pt x="9308" y="15815"/>
                </a:lnTo>
                <a:lnTo>
                  <a:pt x="9390" y="15844"/>
                </a:lnTo>
                <a:lnTo>
                  <a:pt x="9406" y="15844"/>
                </a:lnTo>
                <a:lnTo>
                  <a:pt x="9455" y="15873"/>
                </a:lnTo>
                <a:lnTo>
                  <a:pt x="9488" y="15931"/>
                </a:lnTo>
                <a:lnTo>
                  <a:pt x="9520" y="15960"/>
                </a:lnTo>
                <a:lnTo>
                  <a:pt x="9569" y="15989"/>
                </a:lnTo>
                <a:lnTo>
                  <a:pt x="9569" y="15960"/>
                </a:lnTo>
                <a:lnTo>
                  <a:pt x="9618" y="15960"/>
                </a:lnTo>
                <a:lnTo>
                  <a:pt x="9765" y="16106"/>
                </a:lnTo>
                <a:lnTo>
                  <a:pt x="9830" y="16135"/>
                </a:lnTo>
                <a:lnTo>
                  <a:pt x="9912" y="16193"/>
                </a:lnTo>
                <a:lnTo>
                  <a:pt x="9895" y="16193"/>
                </a:lnTo>
                <a:lnTo>
                  <a:pt x="10009" y="16222"/>
                </a:lnTo>
                <a:lnTo>
                  <a:pt x="10123" y="16280"/>
                </a:lnTo>
                <a:lnTo>
                  <a:pt x="10221" y="16338"/>
                </a:lnTo>
                <a:lnTo>
                  <a:pt x="10319" y="16338"/>
                </a:lnTo>
                <a:lnTo>
                  <a:pt x="10906" y="16629"/>
                </a:lnTo>
                <a:lnTo>
                  <a:pt x="11477" y="16920"/>
                </a:lnTo>
                <a:lnTo>
                  <a:pt x="12618" y="17385"/>
                </a:lnTo>
                <a:lnTo>
                  <a:pt x="13188" y="17617"/>
                </a:lnTo>
                <a:lnTo>
                  <a:pt x="13742" y="17821"/>
                </a:lnTo>
                <a:lnTo>
                  <a:pt x="14900" y="18199"/>
                </a:lnTo>
                <a:lnTo>
                  <a:pt x="15079" y="18286"/>
                </a:lnTo>
                <a:lnTo>
                  <a:pt x="15291" y="18344"/>
                </a:lnTo>
                <a:lnTo>
                  <a:pt x="15275" y="18344"/>
                </a:lnTo>
                <a:lnTo>
                  <a:pt x="15454" y="18344"/>
                </a:lnTo>
                <a:lnTo>
                  <a:pt x="15862" y="18460"/>
                </a:lnTo>
                <a:lnTo>
                  <a:pt x="16302" y="18548"/>
                </a:lnTo>
                <a:lnTo>
                  <a:pt x="16253" y="18548"/>
                </a:lnTo>
                <a:lnTo>
                  <a:pt x="16253" y="18577"/>
                </a:lnTo>
                <a:lnTo>
                  <a:pt x="16286" y="18577"/>
                </a:lnTo>
                <a:lnTo>
                  <a:pt x="16351" y="18548"/>
                </a:lnTo>
                <a:lnTo>
                  <a:pt x="16351" y="18577"/>
                </a:lnTo>
                <a:lnTo>
                  <a:pt x="16400" y="18577"/>
                </a:lnTo>
                <a:lnTo>
                  <a:pt x="16414" y="18550"/>
                </a:lnTo>
                <a:lnTo>
                  <a:pt x="17508" y="18751"/>
                </a:lnTo>
                <a:lnTo>
                  <a:pt x="18062" y="18867"/>
                </a:lnTo>
                <a:lnTo>
                  <a:pt x="18617" y="18925"/>
                </a:lnTo>
                <a:lnTo>
                  <a:pt x="18763" y="18955"/>
                </a:lnTo>
                <a:lnTo>
                  <a:pt x="18926" y="18955"/>
                </a:lnTo>
                <a:lnTo>
                  <a:pt x="19236" y="18984"/>
                </a:lnTo>
                <a:lnTo>
                  <a:pt x="19644" y="19042"/>
                </a:lnTo>
                <a:lnTo>
                  <a:pt x="20051" y="19100"/>
                </a:lnTo>
                <a:lnTo>
                  <a:pt x="20842" y="19100"/>
                </a:lnTo>
                <a:lnTo>
                  <a:pt x="20850" y="19129"/>
                </a:lnTo>
                <a:lnTo>
                  <a:pt x="20818" y="19158"/>
                </a:lnTo>
                <a:lnTo>
                  <a:pt x="20720" y="19216"/>
                </a:lnTo>
                <a:lnTo>
                  <a:pt x="20573" y="19245"/>
                </a:lnTo>
                <a:lnTo>
                  <a:pt x="20328" y="19274"/>
                </a:lnTo>
                <a:lnTo>
                  <a:pt x="19513" y="19274"/>
                </a:lnTo>
                <a:lnTo>
                  <a:pt x="19513" y="19245"/>
                </a:lnTo>
                <a:lnTo>
                  <a:pt x="19497" y="19216"/>
                </a:lnTo>
                <a:lnTo>
                  <a:pt x="19464" y="19216"/>
                </a:lnTo>
                <a:lnTo>
                  <a:pt x="19187" y="19245"/>
                </a:lnTo>
                <a:lnTo>
                  <a:pt x="18878" y="19216"/>
                </a:lnTo>
                <a:lnTo>
                  <a:pt x="18552" y="19158"/>
                </a:lnTo>
                <a:lnTo>
                  <a:pt x="18242" y="19071"/>
                </a:lnTo>
                <a:lnTo>
                  <a:pt x="18258" y="19071"/>
                </a:lnTo>
                <a:lnTo>
                  <a:pt x="18030" y="19071"/>
                </a:lnTo>
                <a:lnTo>
                  <a:pt x="18030" y="19042"/>
                </a:lnTo>
                <a:lnTo>
                  <a:pt x="17932" y="19042"/>
                </a:lnTo>
                <a:lnTo>
                  <a:pt x="17851" y="19071"/>
                </a:lnTo>
                <a:lnTo>
                  <a:pt x="17818" y="19042"/>
                </a:lnTo>
                <a:lnTo>
                  <a:pt x="17785" y="19013"/>
                </a:lnTo>
                <a:lnTo>
                  <a:pt x="17736" y="19042"/>
                </a:lnTo>
                <a:lnTo>
                  <a:pt x="17508" y="19042"/>
                </a:lnTo>
                <a:lnTo>
                  <a:pt x="17378" y="19013"/>
                </a:lnTo>
                <a:lnTo>
                  <a:pt x="17247" y="18984"/>
                </a:lnTo>
                <a:lnTo>
                  <a:pt x="17264" y="18984"/>
                </a:lnTo>
                <a:lnTo>
                  <a:pt x="17052" y="18955"/>
                </a:lnTo>
                <a:lnTo>
                  <a:pt x="16807" y="18925"/>
                </a:lnTo>
                <a:lnTo>
                  <a:pt x="16334" y="18867"/>
                </a:lnTo>
                <a:lnTo>
                  <a:pt x="16351" y="18838"/>
                </a:lnTo>
                <a:lnTo>
                  <a:pt x="16351" y="18809"/>
                </a:lnTo>
                <a:lnTo>
                  <a:pt x="16318" y="18838"/>
                </a:lnTo>
                <a:lnTo>
                  <a:pt x="16155" y="18838"/>
                </a:lnTo>
                <a:lnTo>
                  <a:pt x="16106" y="18809"/>
                </a:lnTo>
                <a:lnTo>
                  <a:pt x="15992" y="18809"/>
                </a:lnTo>
                <a:lnTo>
                  <a:pt x="15911" y="18780"/>
                </a:lnTo>
                <a:lnTo>
                  <a:pt x="15927" y="18780"/>
                </a:lnTo>
                <a:lnTo>
                  <a:pt x="15829" y="18780"/>
                </a:lnTo>
                <a:lnTo>
                  <a:pt x="15797" y="18751"/>
                </a:lnTo>
                <a:lnTo>
                  <a:pt x="15764" y="18780"/>
                </a:lnTo>
                <a:lnTo>
                  <a:pt x="15715" y="18722"/>
                </a:lnTo>
                <a:lnTo>
                  <a:pt x="15682" y="18751"/>
                </a:lnTo>
                <a:lnTo>
                  <a:pt x="15650" y="18722"/>
                </a:lnTo>
                <a:lnTo>
                  <a:pt x="15601" y="18693"/>
                </a:lnTo>
                <a:lnTo>
                  <a:pt x="15552" y="18693"/>
                </a:lnTo>
                <a:lnTo>
                  <a:pt x="15487" y="18693"/>
                </a:lnTo>
                <a:lnTo>
                  <a:pt x="15422" y="18664"/>
                </a:lnTo>
                <a:lnTo>
                  <a:pt x="15275" y="18606"/>
                </a:lnTo>
                <a:lnTo>
                  <a:pt x="15259" y="18606"/>
                </a:lnTo>
                <a:lnTo>
                  <a:pt x="15291" y="18606"/>
                </a:lnTo>
                <a:lnTo>
                  <a:pt x="15275" y="18577"/>
                </a:lnTo>
                <a:lnTo>
                  <a:pt x="14981" y="18518"/>
                </a:lnTo>
                <a:lnTo>
                  <a:pt x="14672" y="18460"/>
                </a:lnTo>
                <a:lnTo>
                  <a:pt x="14085" y="18257"/>
                </a:lnTo>
                <a:lnTo>
                  <a:pt x="14020" y="18228"/>
                </a:lnTo>
                <a:lnTo>
                  <a:pt x="14003" y="18199"/>
                </a:lnTo>
                <a:lnTo>
                  <a:pt x="13906" y="18170"/>
                </a:lnTo>
                <a:lnTo>
                  <a:pt x="13808" y="18170"/>
                </a:lnTo>
                <a:lnTo>
                  <a:pt x="13775" y="18111"/>
                </a:lnTo>
                <a:lnTo>
                  <a:pt x="13661" y="18111"/>
                </a:lnTo>
                <a:lnTo>
                  <a:pt x="13612" y="18111"/>
                </a:lnTo>
                <a:lnTo>
                  <a:pt x="13645" y="18082"/>
                </a:lnTo>
                <a:lnTo>
                  <a:pt x="13645" y="18053"/>
                </a:lnTo>
                <a:lnTo>
                  <a:pt x="13531" y="18053"/>
                </a:lnTo>
                <a:lnTo>
                  <a:pt x="13400" y="18024"/>
                </a:lnTo>
                <a:lnTo>
                  <a:pt x="13433" y="18024"/>
                </a:lnTo>
                <a:lnTo>
                  <a:pt x="13433" y="17995"/>
                </a:lnTo>
                <a:lnTo>
                  <a:pt x="13368" y="17995"/>
                </a:lnTo>
                <a:lnTo>
                  <a:pt x="13319" y="17966"/>
                </a:lnTo>
                <a:lnTo>
                  <a:pt x="13205" y="17937"/>
                </a:lnTo>
                <a:lnTo>
                  <a:pt x="13237" y="17908"/>
                </a:lnTo>
                <a:lnTo>
                  <a:pt x="13172" y="17879"/>
                </a:lnTo>
                <a:lnTo>
                  <a:pt x="13156" y="17908"/>
                </a:lnTo>
                <a:lnTo>
                  <a:pt x="13107" y="17908"/>
                </a:lnTo>
                <a:lnTo>
                  <a:pt x="13107" y="17879"/>
                </a:lnTo>
                <a:lnTo>
                  <a:pt x="13025" y="17879"/>
                </a:lnTo>
                <a:lnTo>
                  <a:pt x="12927" y="17850"/>
                </a:lnTo>
                <a:lnTo>
                  <a:pt x="12748" y="17792"/>
                </a:lnTo>
                <a:lnTo>
                  <a:pt x="12585" y="17704"/>
                </a:lnTo>
                <a:lnTo>
                  <a:pt x="12422" y="17646"/>
                </a:lnTo>
                <a:lnTo>
                  <a:pt x="12406" y="17617"/>
                </a:lnTo>
                <a:lnTo>
                  <a:pt x="12389" y="17617"/>
                </a:lnTo>
                <a:lnTo>
                  <a:pt x="12373" y="17588"/>
                </a:lnTo>
                <a:lnTo>
                  <a:pt x="12324" y="17559"/>
                </a:lnTo>
                <a:lnTo>
                  <a:pt x="12177" y="17559"/>
                </a:lnTo>
                <a:lnTo>
                  <a:pt x="12194" y="17588"/>
                </a:lnTo>
                <a:lnTo>
                  <a:pt x="12014" y="17501"/>
                </a:lnTo>
                <a:lnTo>
                  <a:pt x="11868" y="17443"/>
                </a:lnTo>
                <a:lnTo>
                  <a:pt x="11884" y="17414"/>
                </a:lnTo>
                <a:lnTo>
                  <a:pt x="11884" y="17385"/>
                </a:lnTo>
                <a:lnTo>
                  <a:pt x="11917" y="17385"/>
                </a:lnTo>
                <a:lnTo>
                  <a:pt x="11868" y="17327"/>
                </a:lnTo>
                <a:lnTo>
                  <a:pt x="11900" y="17327"/>
                </a:lnTo>
                <a:lnTo>
                  <a:pt x="11803" y="17297"/>
                </a:lnTo>
                <a:lnTo>
                  <a:pt x="11721" y="17268"/>
                </a:lnTo>
                <a:lnTo>
                  <a:pt x="11591" y="17268"/>
                </a:lnTo>
                <a:lnTo>
                  <a:pt x="11525" y="17239"/>
                </a:lnTo>
                <a:lnTo>
                  <a:pt x="11444" y="17210"/>
                </a:lnTo>
                <a:lnTo>
                  <a:pt x="11460" y="17210"/>
                </a:lnTo>
                <a:lnTo>
                  <a:pt x="11460" y="17181"/>
                </a:lnTo>
                <a:lnTo>
                  <a:pt x="11444" y="17181"/>
                </a:lnTo>
                <a:lnTo>
                  <a:pt x="11460" y="17152"/>
                </a:lnTo>
                <a:lnTo>
                  <a:pt x="11281" y="17181"/>
                </a:lnTo>
                <a:lnTo>
                  <a:pt x="11248" y="17152"/>
                </a:lnTo>
                <a:lnTo>
                  <a:pt x="11248" y="17123"/>
                </a:lnTo>
                <a:lnTo>
                  <a:pt x="11167" y="17123"/>
                </a:lnTo>
                <a:lnTo>
                  <a:pt x="11069" y="17094"/>
                </a:lnTo>
                <a:lnTo>
                  <a:pt x="11020" y="17036"/>
                </a:lnTo>
                <a:lnTo>
                  <a:pt x="10987" y="17007"/>
                </a:lnTo>
                <a:lnTo>
                  <a:pt x="11020" y="17007"/>
                </a:lnTo>
                <a:lnTo>
                  <a:pt x="11020" y="16978"/>
                </a:lnTo>
                <a:lnTo>
                  <a:pt x="10857" y="16920"/>
                </a:lnTo>
                <a:lnTo>
                  <a:pt x="10776" y="16890"/>
                </a:lnTo>
                <a:lnTo>
                  <a:pt x="10759" y="16890"/>
                </a:lnTo>
                <a:lnTo>
                  <a:pt x="10759" y="16920"/>
                </a:lnTo>
                <a:lnTo>
                  <a:pt x="10710" y="16920"/>
                </a:lnTo>
                <a:lnTo>
                  <a:pt x="10613" y="16861"/>
                </a:lnTo>
                <a:lnTo>
                  <a:pt x="10629" y="16861"/>
                </a:lnTo>
                <a:lnTo>
                  <a:pt x="10645" y="16832"/>
                </a:lnTo>
                <a:lnTo>
                  <a:pt x="10482" y="16803"/>
                </a:lnTo>
                <a:lnTo>
                  <a:pt x="10319" y="16745"/>
                </a:lnTo>
                <a:lnTo>
                  <a:pt x="10384" y="16745"/>
                </a:lnTo>
                <a:lnTo>
                  <a:pt x="10286" y="16687"/>
                </a:lnTo>
                <a:lnTo>
                  <a:pt x="10172" y="16629"/>
                </a:lnTo>
                <a:lnTo>
                  <a:pt x="10075" y="16571"/>
                </a:lnTo>
                <a:lnTo>
                  <a:pt x="9977" y="16512"/>
                </a:lnTo>
                <a:lnTo>
                  <a:pt x="9993" y="16542"/>
                </a:lnTo>
                <a:lnTo>
                  <a:pt x="9977" y="16542"/>
                </a:lnTo>
                <a:lnTo>
                  <a:pt x="9928" y="16483"/>
                </a:lnTo>
                <a:lnTo>
                  <a:pt x="9879" y="16454"/>
                </a:lnTo>
                <a:lnTo>
                  <a:pt x="9846" y="16425"/>
                </a:lnTo>
                <a:lnTo>
                  <a:pt x="9781" y="16396"/>
                </a:lnTo>
                <a:lnTo>
                  <a:pt x="9765" y="16396"/>
                </a:lnTo>
                <a:lnTo>
                  <a:pt x="9814" y="16425"/>
                </a:lnTo>
                <a:lnTo>
                  <a:pt x="9602" y="16309"/>
                </a:lnTo>
                <a:lnTo>
                  <a:pt x="9471" y="16251"/>
                </a:lnTo>
                <a:lnTo>
                  <a:pt x="9341" y="16164"/>
                </a:lnTo>
                <a:lnTo>
                  <a:pt x="9292" y="16164"/>
                </a:lnTo>
                <a:lnTo>
                  <a:pt x="9211" y="16135"/>
                </a:lnTo>
                <a:lnTo>
                  <a:pt x="9227" y="16106"/>
                </a:lnTo>
                <a:lnTo>
                  <a:pt x="9162" y="16047"/>
                </a:lnTo>
                <a:lnTo>
                  <a:pt x="9129" y="16018"/>
                </a:lnTo>
                <a:lnTo>
                  <a:pt x="9178" y="16047"/>
                </a:lnTo>
                <a:lnTo>
                  <a:pt x="9194" y="16076"/>
                </a:lnTo>
                <a:lnTo>
                  <a:pt x="9227" y="16076"/>
                </a:lnTo>
                <a:lnTo>
                  <a:pt x="9292" y="16106"/>
                </a:lnTo>
                <a:lnTo>
                  <a:pt x="9276" y="16076"/>
                </a:lnTo>
                <a:lnTo>
                  <a:pt x="9227" y="16076"/>
                </a:lnTo>
                <a:lnTo>
                  <a:pt x="9129" y="16018"/>
                </a:lnTo>
                <a:lnTo>
                  <a:pt x="9080" y="15989"/>
                </a:lnTo>
                <a:lnTo>
                  <a:pt x="9031" y="15960"/>
                </a:lnTo>
                <a:lnTo>
                  <a:pt x="8999" y="15931"/>
                </a:lnTo>
                <a:lnTo>
                  <a:pt x="9015" y="15931"/>
                </a:lnTo>
                <a:lnTo>
                  <a:pt x="9031" y="15902"/>
                </a:lnTo>
                <a:lnTo>
                  <a:pt x="8999" y="15902"/>
                </a:lnTo>
                <a:lnTo>
                  <a:pt x="8933" y="15873"/>
                </a:lnTo>
                <a:lnTo>
                  <a:pt x="8885" y="15844"/>
                </a:lnTo>
                <a:lnTo>
                  <a:pt x="8836" y="15815"/>
                </a:lnTo>
                <a:lnTo>
                  <a:pt x="8819" y="15815"/>
                </a:lnTo>
                <a:lnTo>
                  <a:pt x="8803" y="15815"/>
                </a:lnTo>
                <a:lnTo>
                  <a:pt x="8787" y="15815"/>
                </a:lnTo>
                <a:lnTo>
                  <a:pt x="8770" y="15786"/>
                </a:lnTo>
                <a:lnTo>
                  <a:pt x="8721" y="15757"/>
                </a:lnTo>
                <a:lnTo>
                  <a:pt x="8673" y="15728"/>
                </a:lnTo>
                <a:lnTo>
                  <a:pt x="8673" y="15699"/>
                </a:lnTo>
                <a:lnTo>
                  <a:pt x="8689" y="15669"/>
                </a:lnTo>
                <a:lnTo>
                  <a:pt x="8624" y="15669"/>
                </a:lnTo>
                <a:lnTo>
                  <a:pt x="8575" y="15669"/>
                </a:lnTo>
                <a:lnTo>
                  <a:pt x="8575" y="15640"/>
                </a:lnTo>
                <a:lnTo>
                  <a:pt x="8542" y="15640"/>
                </a:lnTo>
                <a:lnTo>
                  <a:pt x="8510" y="15611"/>
                </a:lnTo>
                <a:lnTo>
                  <a:pt x="8461" y="15582"/>
                </a:lnTo>
                <a:lnTo>
                  <a:pt x="8412" y="15582"/>
                </a:lnTo>
                <a:lnTo>
                  <a:pt x="8281" y="15466"/>
                </a:lnTo>
                <a:lnTo>
                  <a:pt x="8216" y="15408"/>
                </a:lnTo>
                <a:lnTo>
                  <a:pt x="8167" y="15350"/>
                </a:lnTo>
                <a:lnTo>
                  <a:pt x="8069" y="15321"/>
                </a:lnTo>
                <a:lnTo>
                  <a:pt x="7972" y="15233"/>
                </a:lnTo>
                <a:lnTo>
                  <a:pt x="8004" y="15233"/>
                </a:lnTo>
                <a:lnTo>
                  <a:pt x="7906" y="15175"/>
                </a:lnTo>
                <a:lnTo>
                  <a:pt x="7857" y="15117"/>
                </a:lnTo>
                <a:lnTo>
                  <a:pt x="7776" y="15030"/>
                </a:lnTo>
                <a:lnTo>
                  <a:pt x="7743" y="15001"/>
                </a:lnTo>
                <a:lnTo>
                  <a:pt x="7711" y="15059"/>
                </a:lnTo>
                <a:lnTo>
                  <a:pt x="7662" y="15001"/>
                </a:lnTo>
                <a:lnTo>
                  <a:pt x="7597" y="14943"/>
                </a:lnTo>
                <a:lnTo>
                  <a:pt x="7515" y="14914"/>
                </a:lnTo>
                <a:close/>
              </a:path>
            </a:pathLst>
          </a:custGeom>
          <a:solidFill>
            <a:srgbClr val="A63212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65" name="Başlık Metni"/>
          <p:cNvSpPr txBox="1">
            <a:spLocks noGrp="1"/>
          </p:cNvSpPr>
          <p:nvPr>
            <p:ph type="title"/>
          </p:nvPr>
        </p:nvSpPr>
        <p:spPr>
          <a:xfrm>
            <a:off x="550862" y="436562"/>
            <a:ext cx="8042276" cy="14430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800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Başlık Metni</a:t>
            </a:r>
          </a:p>
        </p:txBody>
      </p:sp>
      <p:sp>
        <p:nvSpPr>
          <p:cNvPr id="766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838200" y="2038350"/>
            <a:ext cx="7467600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577994" indent="-249381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858837" indent="-219075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188243" indent="-273843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546451" indent="-312964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67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27421" y="6146863"/>
            <a:ext cx="265717" cy="368174"/>
          </a:xfrm>
          <a:prstGeom prst="rect">
            <a:avLst/>
          </a:prstGeom>
        </p:spPr>
        <p:txBody>
          <a:bodyPr/>
          <a:lstStyle>
            <a:lvl1pPr defTabSz="457200">
              <a:defRPr sz="1400">
                <a:solidFill>
                  <a:srgbClr val="7F7F7F"/>
                </a:solidFill>
                <a:latin typeface="Rage Italic"/>
                <a:ea typeface="Rage Italic"/>
                <a:cs typeface="Rage Italic"/>
                <a:sym typeface="Rage Ital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Interior-Overlay.png" descr="Interior-Overla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27421" y="6146863"/>
            <a:ext cx="265717" cy="368174"/>
          </a:xfrm>
          <a:prstGeom prst="rect">
            <a:avLst/>
          </a:prstGeom>
        </p:spPr>
        <p:txBody>
          <a:bodyPr/>
          <a:lstStyle>
            <a:lvl1pPr defTabSz="457200">
              <a:defRPr sz="1400">
                <a:solidFill>
                  <a:srgbClr val="7F7F7F"/>
                </a:solidFill>
                <a:latin typeface="Rage Italic"/>
                <a:ea typeface="Rage Italic"/>
                <a:cs typeface="Rage Italic"/>
                <a:sym typeface="Rage Ital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Interior-Overlay.png" descr="Interior-Overla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8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27421" y="6146863"/>
            <a:ext cx="265717" cy="368174"/>
          </a:xfrm>
          <a:prstGeom prst="rect">
            <a:avLst/>
          </a:prstGeom>
        </p:spPr>
        <p:txBody>
          <a:bodyPr/>
          <a:lstStyle>
            <a:lvl1pPr defTabSz="457200">
              <a:defRPr sz="1400">
                <a:solidFill>
                  <a:srgbClr val="7F7F7F"/>
                </a:solidFill>
                <a:latin typeface="Rage Italic"/>
                <a:ea typeface="Rage Italic"/>
                <a:cs typeface="Rage Italic"/>
                <a:sym typeface="Rage Ital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Interior-Overlay.png" descr="Interior-Overla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91" name="Başlık Metni"/>
          <p:cNvSpPr txBox="1">
            <a:spLocks noGrp="1"/>
          </p:cNvSpPr>
          <p:nvPr>
            <p:ph type="title"/>
          </p:nvPr>
        </p:nvSpPr>
        <p:spPr>
          <a:xfrm>
            <a:off x="550862" y="436562"/>
            <a:ext cx="8042276" cy="14430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800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Başlık Metni</a:t>
            </a:r>
          </a:p>
        </p:txBody>
      </p:sp>
      <p:sp>
        <p:nvSpPr>
          <p:cNvPr id="79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838200" y="2038350"/>
            <a:ext cx="7467600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577994" indent="-249381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858837" indent="-219075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188243" indent="-273843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546451" indent="-312964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9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27421" y="6146863"/>
            <a:ext cx="265717" cy="368174"/>
          </a:xfrm>
          <a:prstGeom prst="rect">
            <a:avLst/>
          </a:prstGeom>
        </p:spPr>
        <p:txBody>
          <a:bodyPr/>
          <a:lstStyle>
            <a:lvl1pPr defTabSz="457200">
              <a:defRPr sz="1400">
                <a:solidFill>
                  <a:srgbClr val="7F7F7F"/>
                </a:solidFill>
                <a:latin typeface="Rage Italic"/>
                <a:ea typeface="Rage Italic"/>
                <a:cs typeface="Rage Italic"/>
                <a:sym typeface="Rage Ital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Başlık Metni</a:t>
            </a:r>
          </a:p>
        </p:txBody>
      </p:sp>
      <p:sp>
        <p:nvSpPr>
          <p:cNvPr id="74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" name="Interior-Overlay.png" descr="Interior-Overla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1" name="tape.png" descr="tap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24200" y="190500"/>
            <a:ext cx="2781300" cy="819150"/>
          </a:xfrm>
          <a:prstGeom prst="rect">
            <a:avLst/>
          </a:prstGeom>
          <a:ln w="12700">
            <a:miter lim="400000"/>
          </a:ln>
        </p:spPr>
      </p:pic>
      <p:sp>
        <p:nvSpPr>
          <p:cNvPr id="802" name="Başlık Metni"/>
          <p:cNvSpPr txBox="1">
            <a:spLocks noGrp="1"/>
          </p:cNvSpPr>
          <p:nvPr>
            <p:ph type="title"/>
          </p:nvPr>
        </p:nvSpPr>
        <p:spPr>
          <a:xfrm>
            <a:off x="550862" y="436562"/>
            <a:ext cx="8042276" cy="14430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800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Başlık Metni</a:t>
            </a:r>
          </a:p>
        </p:txBody>
      </p:sp>
      <p:sp>
        <p:nvSpPr>
          <p:cNvPr id="80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838200" y="2038350"/>
            <a:ext cx="7467600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577994" indent="-249381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858837" indent="-219075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188243" indent="-273843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546451" indent="-312964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0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27421" y="6146863"/>
            <a:ext cx="265717" cy="368174"/>
          </a:xfrm>
          <a:prstGeom prst="rect">
            <a:avLst/>
          </a:prstGeom>
        </p:spPr>
        <p:txBody>
          <a:bodyPr/>
          <a:lstStyle>
            <a:lvl1pPr defTabSz="457200">
              <a:defRPr sz="1400">
                <a:solidFill>
                  <a:srgbClr val="7F7F7F"/>
                </a:solidFill>
                <a:latin typeface="Rage Italic"/>
                <a:ea typeface="Rage Italic"/>
                <a:cs typeface="Rage Italic"/>
                <a:sym typeface="Rage Ital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Interior-Overlay.png" descr="Interior-Overla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12" name="Başlık Metni"/>
          <p:cNvSpPr txBox="1">
            <a:spLocks noGrp="1"/>
          </p:cNvSpPr>
          <p:nvPr>
            <p:ph type="title"/>
          </p:nvPr>
        </p:nvSpPr>
        <p:spPr>
          <a:xfrm>
            <a:off x="550862" y="436562"/>
            <a:ext cx="8042276" cy="14430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800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Başlık Metni</a:t>
            </a:r>
          </a:p>
        </p:txBody>
      </p:sp>
      <p:sp>
        <p:nvSpPr>
          <p:cNvPr id="81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838200" y="2038350"/>
            <a:ext cx="7467600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577994" indent="-249381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858837" indent="-219075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188243" indent="-273843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546451" indent="-312964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1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27421" y="6146863"/>
            <a:ext cx="265717" cy="368174"/>
          </a:xfrm>
          <a:prstGeom prst="rect">
            <a:avLst/>
          </a:prstGeom>
        </p:spPr>
        <p:txBody>
          <a:bodyPr/>
          <a:lstStyle>
            <a:lvl1pPr defTabSz="457200">
              <a:defRPr sz="1400">
                <a:solidFill>
                  <a:srgbClr val="7F7F7F"/>
                </a:solidFill>
                <a:latin typeface="Rage Italic"/>
                <a:ea typeface="Rage Italic"/>
                <a:cs typeface="Rage Italic"/>
                <a:sym typeface="Rage Ital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Interior-Overlay.png" descr="Interior-Overla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22" name="Başlık Metni"/>
          <p:cNvSpPr txBox="1">
            <a:spLocks noGrp="1"/>
          </p:cNvSpPr>
          <p:nvPr>
            <p:ph type="title"/>
          </p:nvPr>
        </p:nvSpPr>
        <p:spPr>
          <a:xfrm>
            <a:off x="550862" y="436562"/>
            <a:ext cx="8042276" cy="14430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800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Başlık Metni</a:t>
            </a:r>
          </a:p>
        </p:txBody>
      </p:sp>
      <p:sp>
        <p:nvSpPr>
          <p:cNvPr id="82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838200" y="2038350"/>
            <a:ext cx="7467600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577994" indent="-249381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858837" indent="-219075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188243" indent="-273843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546451" indent="-312964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2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27421" y="6146863"/>
            <a:ext cx="265717" cy="368174"/>
          </a:xfrm>
          <a:prstGeom prst="rect">
            <a:avLst/>
          </a:prstGeom>
        </p:spPr>
        <p:txBody>
          <a:bodyPr/>
          <a:lstStyle>
            <a:lvl1pPr defTabSz="457200">
              <a:defRPr sz="1400">
                <a:solidFill>
                  <a:srgbClr val="7F7F7F"/>
                </a:solidFill>
                <a:latin typeface="Rage Italic"/>
                <a:ea typeface="Rage Italic"/>
                <a:cs typeface="Rage Italic"/>
                <a:sym typeface="Rage Ital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Interior-Overlay.png" descr="Interior-Overla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3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27421" y="6146863"/>
            <a:ext cx="265717" cy="368174"/>
          </a:xfrm>
          <a:prstGeom prst="rect">
            <a:avLst/>
          </a:prstGeom>
        </p:spPr>
        <p:txBody>
          <a:bodyPr/>
          <a:lstStyle>
            <a:lvl1pPr defTabSz="457200">
              <a:defRPr sz="1400">
                <a:solidFill>
                  <a:srgbClr val="7F7F7F"/>
                </a:solidFill>
                <a:latin typeface="Rage Italic"/>
                <a:ea typeface="Rage Italic"/>
                <a:cs typeface="Rage Italic"/>
                <a:sym typeface="Rage Ital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" name="Interior-Overlay.png" descr="Interior-Overla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40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27421" y="6146863"/>
            <a:ext cx="265717" cy="368174"/>
          </a:xfrm>
          <a:prstGeom prst="rect">
            <a:avLst/>
          </a:prstGeom>
        </p:spPr>
        <p:txBody>
          <a:bodyPr/>
          <a:lstStyle>
            <a:lvl1pPr defTabSz="457200">
              <a:defRPr sz="1400">
                <a:solidFill>
                  <a:srgbClr val="7F7F7F"/>
                </a:solidFill>
                <a:latin typeface="Rage Italic"/>
                <a:ea typeface="Rage Italic"/>
                <a:cs typeface="Rage Italic"/>
                <a:sym typeface="Rage Ital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Başlık Metni</a:t>
            </a:r>
          </a:p>
        </p:txBody>
      </p:sp>
      <p:sp>
        <p:nvSpPr>
          <p:cNvPr id="848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</a:lvl1pPr>
            <a:lvl5pPr marL="2194560" indent="-365760"/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4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Başlık Metni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Başlık Metni</a:t>
            </a:r>
          </a:p>
        </p:txBody>
      </p:sp>
      <p:sp>
        <p:nvSpPr>
          <p:cNvPr id="857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5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Metni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Başlık Metni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8" name="Alt Başlık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69" name="Resim 3" descr="Resi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-18582"/>
            <a:ext cx="9001001" cy="6750751"/>
          </a:xfrm>
          <a:prstGeom prst="rect">
            <a:avLst/>
          </a:prstGeom>
          <a:ln w="12700">
            <a:miter lim="400000"/>
          </a:ln>
        </p:spPr>
      </p:pic>
      <p:sp>
        <p:nvSpPr>
          <p:cNvPr id="870" name="Metin kutusu 4"/>
          <p:cNvSpPr txBox="1"/>
          <p:nvPr/>
        </p:nvSpPr>
        <p:spPr>
          <a:xfrm>
            <a:off x="899591" y="5445223"/>
            <a:ext cx="7488834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 b="1">
                <a:solidFill>
                  <a:srgbClr val="FFFFFF"/>
                </a:solidFill>
              </a:defRPr>
            </a:lvl1pPr>
          </a:lstStyle>
          <a:p>
            <a:r>
              <a:t>SOLUNUM FONKSİYON TESTLERİ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91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914" name="Pnömotoraks,…"/>
          <p:cNvSpPr txBox="1">
            <a:spLocks noGrp="1"/>
          </p:cNvSpPr>
          <p:nvPr>
            <p:ph type="body" idx="1"/>
          </p:nvPr>
        </p:nvSpPr>
        <p:spPr>
          <a:xfrm>
            <a:off x="1244600" y="1895475"/>
            <a:ext cx="7138988" cy="3816350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spcBef>
                <a:spcPts val="500"/>
              </a:spcBef>
              <a:buClr>
                <a:srgbClr val="FF0000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</a:defRPr>
            </a:pPr>
            <a:r>
              <a:t>Pnömotoraks, </a:t>
            </a:r>
          </a:p>
          <a:p>
            <a:pPr marL="228600" indent="-228600" defTabSz="457200">
              <a:spcBef>
                <a:spcPts val="500"/>
              </a:spcBef>
              <a:buClr>
                <a:srgbClr val="FF0000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</a:defRPr>
            </a:pPr>
            <a:r>
              <a:t>İntrakraniyal basınç artışı, </a:t>
            </a:r>
          </a:p>
          <a:p>
            <a:pPr marL="228600" indent="-228600" defTabSz="457200">
              <a:spcBef>
                <a:spcPts val="500"/>
              </a:spcBef>
              <a:buClr>
                <a:srgbClr val="FF0000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</a:defRPr>
            </a:pPr>
            <a:r>
              <a:t>Baş dönmesi-bayılma, </a:t>
            </a:r>
          </a:p>
          <a:p>
            <a:pPr marL="228600" indent="-228600" defTabSz="457200">
              <a:spcBef>
                <a:spcPts val="500"/>
              </a:spcBef>
              <a:buClr>
                <a:srgbClr val="FF0000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</a:defRPr>
            </a:pPr>
            <a:r>
              <a:t>Göğüs ağrısı, </a:t>
            </a:r>
          </a:p>
          <a:p>
            <a:pPr marL="228600" indent="-228600" defTabSz="457200">
              <a:spcBef>
                <a:spcPts val="500"/>
              </a:spcBef>
              <a:buClr>
                <a:srgbClr val="FF0000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</a:defRPr>
            </a:pPr>
            <a:r>
              <a:t>Paroksismal öksürük, </a:t>
            </a:r>
          </a:p>
          <a:p>
            <a:pPr marL="228600" indent="-228600" defTabSz="457200">
              <a:spcBef>
                <a:spcPts val="500"/>
              </a:spcBef>
              <a:buClr>
                <a:srgbClr val="FF0000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</a:defRPr>
            </a:pPr>
            <a:r>
              <a:t>Enfeksiyon bulaşması (özellikle nazokomiyal), </a:t>
            </a:r>
          </a:p>
          <a:p>
            <a:pPr marL="228600" indent="-228600" defTabSz="457200">
              <a:spcBef>
                <a:spcPts val="500"/>
              </a:spcBef>
              <a:buClr>
                <a:srgbClr val="FF0000"/>
              </a:buClr>
              <a:buSzPct val="95000"/>
              <a:buFont typeface="Noteworthy Light"/>
              <a:buChar char="0"/>
              <a:defRPr sz="2400">
                <a:solidFill>
                  <a:srgbClr val="404040"/>
                </a:solidFill>
              </a:defRPr>
            </a:pPr>
            <a:r>
              <a:t>Bronkospazm, desatürasyon</a:t>
            </a:r>
          </a:p>
        </p:txBody>
      </p:sp>
      <p:sp>
        <p:nvSpPr>
          <p:cNvPr id="915" name="Solunum fonksiyon testi komplikasyonları"/>
          <p:cNvSpPr txBox="1"/>
          <p:nvPr/>
        </p:nvSpPr>
        <p:spPr>
          <a:xfrm>
            <a:off x="935037" y="449262"/>
            <a:ext cx="7273926" cy="1443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457200">
              <a:defRPr sz="32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Solunum fonksiyon testi komplikasyonları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91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919" name="Yaş, boy, cinsiyet ve ağırlık kaydedilmeli…"/>
          <p:cNvSpPr txBox="1">
            <a:spLocks noGrp="1"/>
          </p:cNvSpPr>
          <p:nvPr>
            <p:ph type="body" idx="1"/>
          </p:nvPr>
        </p:nvSpPr>
        <p:spPr>
          <a:xfrm>
            <a:off x="597026" y="1303337"/>
            <a:ext cx="7800724" cy="4681566"/>
          </a:xfrm>
          <a:prstGeom prst="rect">
            <a:avLst/>
          </a:prstGeom>
        </p:spPr>
        <p:txBody>
          <a:bodyPr/>
          <a:lstStyle/>
          <a:p>
            <a:pPr marL="228600" indent="-228600" algn="just" defTabSz="457200">
              <a:lnSpc>
                <a:spcPct val="85000"/>
              </a:lnSpc>
              <a:spcBef>
                <a:spcPts val="500"/>
              </a:spcBef>
              <a:buClr>
                <a:srgbClr val="800000"/>
              </a:buClr>
              <a:buSzPct val="95000"/>
              <a:buFontTx/>
              <a:buChar char="▪"/>
              <a:defRPr sz="2400">
                <a:solidFill>
                  <a:srgbClr val="404040"/>
                </a:solidFill>
              </a:defRPr>
            </a:pPr>
            <a:r>
              <a:t>Yaş, boy, cinsiyet ve ağırlık kaydedilmeli</a:t>
            </a:r>
          </a:p>
          <a:p>
            <a:pPr marL="228600" indent="-228600" algn="just" defTabSz="457200">
              <a:lnSpc>
                <a:spcPct val="85000"/>
              </a:lnSpc>
              <a:spcBef>
                <a:spcPts val="500"/>
              </a:spcBef>
              <a:buClr>
                <a:srgbClr val="800000"/>
              </a:buClr>
              <a:buSzPct val="95000"/>
              <a:buFontTx/>
              <a:buChar char="▪"/>
              <a:defRPr sz="2400">
                <a:solidFill>
                  <a:srgbClr val="800000"/>
                </a:solidFill>
              </a:defRPr>
            </a:pPr>
            <a:endParaRPr/>
          </a:p>
          <a:p>
            <a:pPr marL="228600" indent="-228600" algn="just" defTabSz="457200">
              <a:lnSpc>
                <a:spcPct val="85000"/>
              </a:lnSpc>
              <a:spcBef>
                <a:spcPts val="500"/>
              </a:spcBef>
              <a:buClr>
                <a:srgbClr val="800000"/>
              </a:buClr>
              <a:buSzPct val="95000"/>
              <a:buFontTx/>
              <a:buChar char="▪"/>
              <a:defRPr sz="2400" b="1">
                <a:solidFill>
                  <a:srgbClr val="800000"/>
                </a:solidFill>
              </a:defRPr>
            </a:pPr>
            <a:r>
              <a:t>Test öncesi</a:t>
            </a:r>
            <a:r>
              <a:rPr b="0"/>
              <a:t>:</a:t>
            </a:r>
            <a:r>
              <a:rPr b="0">
                <a:solidFill>
                  <a:srgbClr val="404040"/>
                </a:solidFill>
              </a:rPr>
              <a:t> İdeal olarak 24 saat öncesine kadar sigara içilmemeli, 4 saat süreyle alkol alınmamalı, 30 dak. önce ağır egzersiz yapmamalı, dar giysi giymemeli, 2 saat önce ağır yemek yememeli, 4-6 saat önce kısa etkili, 15 saat önce uzun etkili bronkodilatör almamalı</a:t>
            </a:r>
          </a:p>
          <a:p>
            <a:pPr marL="228600" indent="-228600" algn="just" defTabSz="457200">
              <a:lnSpc>
                <a:spcPct val="85000"/>
              </a:lnSpc>
              <a:spcBef>
                <a:spcPts val="500"/>
              </a:spcBef>
              <a:buClr>
                <a:srgbClr val="800000"/>
              </a:buClr>
              <a:buSzPct val="95000"/>
              <a:buFontTx/>
              <a:buChar char="▪"/>
              <a:defRPr sz="2400" b="1">
                <a:solidFill>
                  <a:srgbClr val="800000"/>
                </a:solidFill>
              </a:defRPr>
            </a:pPr>
            <a:r>
              <a:t>Test sırasında</a:t>
            </a:r>
            <a:r>
              <a:rPr b="0"/>
              <a:t>:</a:t>
            </a:r>
            <a:r>
              <a:rPr b="0">
                <a:solidFill>
                  <a:srgbClr val="404040"/>
                </a:solidFill>
              </a:rPr>
              <a:t> 5-10 dak dinlendirilmeli, testler anlatılmalı, zorlu ekspirasyon manevraları sırasında oturtulmalı</a:t>
            </a:r>
            <a:endParaRPr>
              <a:solidFill>
                <a:srgbClr val="404040"/>
              </a:solidFill>
            </a:endParaRPr>
          </a:p>
          <a:p>
            <a:pPr marL="228600" indent="-228600" algn="just" defTabSz="457200">
              <a:lnSpc>
                <a:spcPct val="85000"/>
              </a:lnSpc>
              <a:spcBef>
                <a:spcPts val="500"/>
              </a:spcBef>
              <a:buClr>
                <a:srgbClr val="800000"/>
              </a:buClr>
              <a:buSzPct val="95000"/>
              <a:buFontTx/>
              <a:buChar char="▪"/>
              <a:defRPr sz="2400">
                <a:solidFill>
                  <a:srgbClr val="404040"/>
                </a:solidFill>
              </a:defRPr>
            </a:pPr>
            <a:r>
              <a:t>Karşılaştırma amacıyla aynı cihaz kullanılmalı</a:t>
            </a:r>
          </a:p>
          <a:p>
            <a:pPr marL="228600" indent="-228600" algn="just" defTabSz="457200">
              <a:lnSpc>
                <a:spcPct val="85000"/>
              </a:lnSpc>
              <a:spcBef>
                <a:spcPts val="500"/>
              </a:spcBef>
              <a:buClr>
                <a:srgbClr val="800000"/>
              </a:buClr>
              <a:buSzPct val="95000"/>
              <a:buFontTx/>
              <a:buChar char="▪"/>
              <a:defRPr sz="2400">
                <a:solidFill>
                  <a:srgbClr val="404040"/>
                </a:solidFill>
              </a:defRPr>
            </a:pPr>
            <a:r>
              <a:t>Oda ısısı ve basınç kaydedilerek BTPS düzeltmesi yapılmalı</a:t>
            </a:r>
          </a:p>
        </p:txBody>
      </p:sp>
      <p:sp>
        <p:nvSpPr>
          <p:cNvPr id="920" name="TESTE HAZIRLIK"/>
          <p:cNvSpPr txBox="1"/>
          <p:nvPr/>
        </p:nvSpPr>
        <p:spPr>
          <a:xfrm>
            <a:off x="611187" y="463550"/>
            <a:ext cx="7772401" cy="765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457200">
              <a:defRPr sz="35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TESTE HAZIRLIK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92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924" name="Kilo…"/>
          <p:cNvSpPr txBox="1">
            <a:spLocks noGrp="1"/>
          </p:cNvSpPr>
          <p:nvPr>
            <p:ph type="body" idx="1"/>
          </p:nvPr>
        </p:nvSpPr>
        <p:spPr>
          <a:xfrm>
            <a:off x="1485900" y="1625600"/>
            <a:ext cx="7620000" cy="4114800"/>
          </a:xfrm>
          <a:prstGeom prst="rect">
            <a:avLst/>
          </a:prstGeom>
        </p:spPr>
        <p:txBody>
          <a:bodyPr/>
          <a:lstStyle/>
          <a:p>
            <a:pPr marL="450850" defTabSz="457200">
              <a:spcBef>
                <a:spcPts val="500"/>
              </a:spcBef>
              <a:buClr>
                <a:srgbClr val="FF0000"/>
              </a:buClr>
              <a:buSzPct val="95000"/>
              <a:buFontTx/>
              <a:buChar char="➢"/>
              <a:defRPr sz="2400">
                <a:solidFill>
                  <a:srgbClr val="404040"/>
                </a:solidFill>
              </a:defRPr>
            </a:pPr>
            <a:r>
              <a:t> Kilo</a:t>
            </a:r>
          </a:p>
          <a:p>
            <a:pPr marL="450850" defTabSz="457200">
              <a:spcBef>
                <a:spcPts val="500"/>
              </a:spcBef>
              <a:buClr>
                <a:srgbClr val="FF0000"/>
              </a:buClr>
              <a:buSzPct val="95000"/>
              <a:buFontTx/>
              <a:buChar char="➢"/>
              <a:defRPr sz="2400">
                <a:solidFill>
                  <a:srgbClr val="404040"/>
                </a:solidFill>
              </a:defRPr>
            </a:pPr>
            <a:r>
              <a:t> Yaş (yıl)</a:t>
            </a:r>
          </a:p>
          <a:p>
            <a:pPr marL="450850" defTabSz="457200">
              <a:spcBef>
                <a:spcPts val="500"/>
              </a:spcBef>
              <a:buClr>
                <a:srgbClr val="FF0000"/>
              </a:buClr>
              <a:buSzPct val="95000"/>
              <a:buFontTx/>
              <a:buChar char="➢"/>
              <a:defRPr sz="2400">
                <a:solidFill>
                  <a:srgbClr val="404040"/>
                </a:solidFill>
              </a:defRPr>
            </a:pPr>
            <a:r>
              <a:t> Boy</a:t>
            </a:r>
          </a:p>
          <a:p>
            <a:pPr marL="450850" defTabSz="457200">
              <a:spcBef>
                <a:spcPts val="500"/>
              </a:spcBef>
              <a:buClr>
                <a:srgbClr val="FF0000"/>
              </a:buClr>
              <a:buSzPct val="95000"/>
              <a:buFontTx/>
              <a:buChar char="➢"/>
              <a:defRPr sz="2400">
                <a:solidFill>
                  <a:srgbClr val="404040"/>
                </a:solidFill>
              </a:defRPr>
            </a:pPr>
            <a:r>
              <a:t> Irk</a:t>
            </a:r>
          </a:p>
          <a:p>
            <a:pPr marL="450850" defTabSz="457200">
              <a:spcBef>
                <a:spcPts val="500"/>
              </a:spcBef>
              <a:buClr>
                <a:srgbClr val="FF0000"/>
              </a:buClr>
              <a:buSzPct val="95000"/>
              <a:buFontTx/>
              <a:buChar char="➢"/>
              <a:defRPr sz="2400">
                <a:solidFill>
                  <a:srgbClr val="404040"/>
                </a:solidFill>
              </a:defRPr>
            </a:pPr>
            <a:r>
              <a:t>Cinsiyet </a:t>
            </a:r>
          </a:p>
          <a:p>
            <a:pPr marL="450850" defTabSz="457200">
              <a:spcBef>
                <a:spcPts val="500"/>
              </a:spcBef>
              <a:buClr>
                <a:srgbClr val="FF0000"/>
              </a:buClr>
              <a:buSzPct val="95000"/>
              <a:buFontTx/>
              <a:buChar char="➢"/>
              <a:defRPr sz="2400">
                <a:solidFill>
                  <a:srgbClr val="404040"/>
                </a:solidFill>
              </a:defRPr>
            </a:pPr>
            <a:r>
              <a:t>Göğüs kafesi deformitesi olan kişiler?</a:t>
            </a:r>
          </a:p>
        </p:txBody>
      </p:sp>
      <p:sp>
        <p:nvSpPr>
          <p:cNvPr id="925" name="Boy = kol arası mesafe/1.06"/>
          <p:cNvSpPr txBox="1"/>
          <p:nvPr/>
        </p:nvSpPr>
        <p:spPr>
          <a:xfrm>
            <a:off x="1223962" y="5018087"/>
            <a:ext cx="6696076" cy="561341"/>
          </a:xfrm>
          <a:prstGeom prst="rect">
            <a:avLst/>
          </a:prstGeom>
          <a:ln w="25400">
            <a:solidFill>
              <a:schemeClr val="accent1">
                <a:satOff val="-4409"/>
                <a:lumOff val="-10509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 b="1"/>
            </a:lvl1pPr>
          </a:lstStyle>
          <a:p>
            <a:r>
              <a:t>Boy = kol arası mesafe/1.06</a:t>
            </a:r>
          </a:p>
        </p:txBody>
      </p:sp>
      <p:sp>
        <p:nvSpPr>
          <p:cNvPr id="926" name="Beklenen değerler"/>
          <p:cNvSpPr txBox="1"/>
          <p:nvPr/>
        </p:nvSpPr>
        <p:spPr>
          <a:xfrm>
            <a:off x="457200" y="528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457200">
              <a:defRPr sz="40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Beklenen değerler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92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930" name="Solunum fonksiyon testlerinin ilk basamağıdır…"/>
          <p:cNvSpPr txBox="1">
            <a:spLocks noGrp="1"/>
          </p:cNvSpPr>
          <p:nvPr>
            <p:ph type="body" sz="half" idx="1"/>
          </p:nvPr>
        </p:nvSpPr>
        <p:spPr>
          <a:xfrm>
            <a:off x="885974" y="1301750"/>
            <a:ext cx="7800677" cy="2837432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SzPct val="95000"/>
              <a:buFontTx/>
              <a:buChar char="➢"/>
              <a:defRPr sz="2500">
                <a:solidFill>
                  <a:srgbClr val="404040"/>
                </a:solidFill>
              </a:defRPr>
            </a:pPr>
            <a:r>
              <a:t>Solunum fonksiyon testlerinin ilk basamağıdır</a:t>
            </a:r>
          </a:p>
          <a:p>
            <a:pPr marL="228600" indent="-228600" defTabSz="457200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SzPct val="95000"/>
              <a:buFontTx/>
              <a:buChar char="➢"/>
              <a:defRPr sz="2500">
                <a:solidFill>
                  <a:srgbClr val="404040"/>
                </a:solidFill>
              </a:defRPr>
            </a:pPr>
            <a:r>
              <a:t>Ventilatuar kapasitenin değerlendirilmesinde kullanılır</a:t>
            </a:r>
          </a:p>
          <a:p>
            <a:pPr marL="228600" indent="-228600" defTabSz="457200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SzPct val="95000"/>
              <a:buFontTx/>
              <a:buChar char="➢"/>
              <a:defRPr sz="2500">
                <a:solidFill>
                  <a:srgbClr val="404040"/>
                </a:solidFill>
              </a:defRPr>
            </a:pPr>
            <a:r>
              <a:t>Ventilatuar kapasitede bozulmanın en önemli sebebi havayolları obstrüksiyonudur.</a:t>
            </a:r>
          </a:p>
          <a:p>
            <a:pPr marL="228600" indent="-228600" defTabSz="457200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SzPct val="95000"/>
              <a:buFontTx/>
              <a:buChar char="➢"/>
              <a:defRPr sz="2500">
                <a:solidFill>
                  <a:srgbClr val="404040"/>
                </a:solidFill>
              </a:defRPr>
            </a:pPr>
            <a:r>
              <a:t>Zorlu inspirasyon ve ekspirasyon sırasında değerlendirilir</a:t>
            </a:r>
          </a:p>
        </p:txBody>
      </p:sp>
      <p:pic>
        <p:nvPicPr>
          <p:cNvPr id="931" name="sft1 001" descr="sft1 00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350" y="4627562"/>
            <a:ext cx="2519363" cy="1852613"/>
          </a:xfrm>
          <a:prstGeom prst="rect">
            <a:avLst/>
          </a:prstGeom>
          <a:ln>
            <a:solidFill>
              <a:srgbClr val="800000"/>
            </a:solidFill>
            <a:miter/>
          </a:ln>
        </p:spPr>
      </p:pic>
      <p:sp>
        <p:nvSpPr>
          <p:cNvPr id="932" name="DİNAMİK SPİROMETRİ"/>
          <p:cNvSpPr txBox="1"/>
          <p:nvPr/>
        </p:nvSpPr>
        <p:spPr>
          <a:xfrm>
            <a:off x="2402477" y="622618"/>
            <a:ext cx="433904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DİNAMİK SPİROMETRİ</a:t>
            </a:r>
          </a:p>
        </p:txBody>
      </p:sp>
      <p:pic>
        <p:nvPicPr>
          <p:cNvPr id="933" name="sft1 009" descr="sft1 00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48037" y="4633118"/>
            <a:ext cx="2447926" cy="1841501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934" name="Ölçülen volüm zaman ile ilişkilendirilir,…"/>
          <p:cNvSpPr txBox="1"/>
          <p:nvPr/>
        </p:nvSpPr>
        <p:spPr>
          <a:xfrm>
            <a:off x="438150" y="3552825"/>
            <a:ext cx="8287147" cy="916941"/>
          </a:xfrm>
          <a:prstGeom prst="rect">
            <a:avLst/>
          </a:prstGeom>
          <a:ln w="12700">
            <a:solidFill>
              <a:schemeClr val="accent1">
                <a:satOff val="-4409"/>
                <a:lumOff val="-10509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600"/>
            </a:pPr>
            <a:r>
              <a:t>Ölçülen volüm zaman ile ilişkilendirilir, </a:t>
            </a:r>
          </a:p>
          <a:p>
            <a:pPr>
              <a:defRPr sz="2600">
                <a:solidFill>
                  <a:srgbClr val="FF0000"/>
                </a:solidFill>
              </a:defRPr>
            </a:pPr>
            <a:r>
              <a:t>VOLÜM-ZAMAN </a:t>
            </a:r>
            <a:r>
              <a:rPr>
                <a:solidFill>
                  <a:srgbClr val="000000"/>
                </a:solidFill>
              </a:rPr>
              <a:t>veya    </a:t>
            </a:r>
            <a:r>
              <a:t>AKIM -VOLÜM</a:t>
            </a:r>
            <a:r>
              <a:rPr>
                <a:solidFill>
                  <a:srgbClr val="000000"/>
                </a:solidFill>
              </a:rPr>
              <a:t>   eğrileri ile ifade edilir.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937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938" name="Dikdörtgen"/>
          <p:cNvSpPr/>
          <p:nvPr/>
        </p:nvSpPr>
        <p:spPr>
          <a:xfrm>
            <a:off x="1083468" y="1609328"/>
            <a:ext cx="6977064" cy="32801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9" name="Akım-volüm eğrisi: TLC düzeyinden RV düzeyine kadar yaptırılan ekspirasyon sırasında hava akımıyla ekspire edilen volüm arasındaki ilişkinin grafikle gösterilmesidir.…"/>
          <p:cNvSpPr txBox="1">
            <a:spLocks noGrp="1"/>
          </p:cNvSpPr>
          <p:nvPr>
            <p:ph type="body" sz="half" idx="1"/>
          </p:nvPr>
        </p:nvSpPr>
        <p:spPr>
          <a:xfrm>
            <a:off x="491132" y="4378325"/>
            <a:ext cx="8569326" cy="1943100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200" b="1">
                <a:solidFill>
                  <a:srgbClr val="404040"/>
                </a:solidFill>
              </a:defRPr>
            </a:pPr>
            <a:r>
              <a:t>Akım-volüm eğrisi: </a:t>
            </a:r>
            <a:r>
              <a:rPr b="0"/>
              <a:t>TLC düzeyinden RV düzeyine kadar yaptırılan ekspirasyon sırasında hava akımıyla ekspire edilen volüm arasındaki ilişkinin grafikle gösterilmesidir.</a:t>
            </a:r>
          </a:p>
          <a:p>
            <a:pPr marL="228600" indent="-228600" defTabSz="457200"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200">
                <a:solidFill>
                  <a:srgbClr val="404040"/>
                </a:solidFill>
              </a:defRPr>
            </a:pPr>
            <a:r>
              <a:t>Eğrinin şekline bakarak hastanın eforu ve uyumu değerlendirilebilir</a:t>
            </a:r>
          </a:p>
        </p:txBody>
      </p:sp>
      <p:pic>
        <p:nvPicPr>
          <p:cNvPr id="94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5110" y="572745"/>
            <a:ext cx="6976945" cy="37274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94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944" name="SFT11" descr="SFT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1775" y="1384141"/>
            <a:ext cx="6140450" cy="3375026"/>
          </a:xfrm>
          <a:prstGeom prst="rect">
            <a:avLst/>
          </a:prstGeom>
          <a:ln w="12700">
            <a:solidFill>
              <a:schemeClr val="accent1">
                <a:satOff val="-4409"/>
                <a:lumOff val="-10509"/>
              </a:schemeClr>
            </a:solidFill>
          </a:ln>
        </p:spPr>
      </p:pic>
      <p:sp>
        <p:nvSpPr>
          <p:cNvPr id="945" name="ZORLU VİTAL KAPASİTE MANEVRASI"/>
          <p:cNvSpPr txBox="1"/>
          <p:nvPr/>
        </p:nvSpPr>
        <p:spPr>
          <a:xfrm>
            <a:off x="1584741" y="552768"/>
            <a:ext cx="612156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ZORLU VİTAL KAPASİTE MANEVRASI</a:t>
            </a:r>
          </a:p>
        </p:txBody>
      </p:sp>
      <p:sp>
        <p:nvSpPr>
          <p:cNvPr id="946" name="ZORLU VİTAL KAPASİTE (FVC): Derin inspirasyondan sonra zorlu, hızlı ve derin ekspirasyonla atılan hava volümüdür.…"/>
          <p:cNvSpPr txBox="1"/>
          <p:nvPr/>
        </p:nvSpPr>
        <p:spPr>
          <a:xfrm>
            <a:off x="501649" y="4826000"/>
            <a:ext cx="8659814" cy="166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500" b="1">
                <a:solidFill>
                  <a:srgbClr val="CC0066"/>
                </a:solidFill>
              </a:defRPr>
            </a:pPr>
            <a:r>
              <a:rPr>
                <a:solidFill>
                  <a:schemeClr val="accent1">
                    <a:satOff val="-4409"/>
                    <a:lumOff val="-10509"/>
                  </a:schemeClr>
                </a:solidFill>
              </a:rPr>
              <a:t>ZORLU VİTAL KAPASİTE (FVC)</a:t>
            </a:r>
            <a:r>
              <a:t>: </a:t>
            </a:r>
            <a:r>
              <a:rPr b="0">
                <a:solidFill>
                  <a:srgbClr val="000000"/>
                </a:solidFill>
              </a:rPr>
              <a:t>Derin inspirasyondan sonra zorlu, hızlı ve derin ekspirasyonla atılan hava volümüdür. </a:t>
            </a:r>
          </a:p>
          <a:p>
            <a:pPr>
              <a:defRPr sz="2500"/>
            </a:pPr>
            <a:r>
              <a:t>Normal: FVC= VC </a:t>
            </a:r>
          </a:p>
          <a:p>
            <a:pPr>
              <a:defRPr sz="2500"/>
            </a:pPr>
            <a:r>
              <a:t>Havayolları obstrüksiyonu: FVC &lt; VC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94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950" name="FEV1/FVC (Tiffeneau indeksi) :…"/>
          <p:cNvSpPr txBox="1"/>
          <p:nvPr/>
        </p:nvSpPr>
        <p:spPr>
          <a:xfrm>
            <a:off x="677862" y="4147407"/>
            <a:ext cx="7916268" cy="222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defRPr sz="2400" b="1"/>
            </a:pPr>
            <a:r>
              <a:rPr>
                <a:solidFill>
                  <a:schemeClr val="accent1">
                    <a:satOff val="-4409"/>
                    <a:lumOff val="-10509"/>
                  </a:schemeClr>
                </a:solidFill>
              </a:rPr>
              <a:t>FEV1/FVC </a:t>
            </a:r>
            <a:r>
              <a:rPr u="sng">
                <a:solidFill>
                  <a:schemeClr val="accent1">
                    <a:satOff val="-4409"/>
                    <a:lumOff val="-10509"/>
                  </a:schemeClr>
                </a:solidFill>
              </a:rPr>
              <a:t>(Tiffeneau indeksi) </a:t>
            </a:r>
            <a:r>
              <a:t>:</a:t>
            </a:r>
            <a:r>
              <a:rPr b="0"/>
              <a:t>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800000"/>
              </a:buClr>
              <a:buSzPct val="100000"/>
              <a:buChar char="▪"/>
              <a:defRPr sz="2400"/>
            </a:pPr>
            <a:r>
              <a:t>Genç erişkinde % 75’in üzerindedir, yaşla azalır.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800000"/>
              </a:buClr>
              <a:buSzPct val="100000"/>
              <a:buChar char="▪"/>
              <a:defRPr sz="2400"/>
            </a:pPr>
            <a:r>
              <a:t>Obstrüktif ve restriktif patolojilerin ayırımında kullanılır.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800000"/>
              </a:buClr>
              <a:buSzPct val="100000"/>
              <a:buChar char="▪"/>
              <a:defRPr sz="2400"/>
            </a:pPr>
            <a:r>
              <a:t>Havayolları obstrüksiyonu &lt; % 70. Hafif-orta dereceli obstrüksiyonun değerlendirilmesinde yararlıdır.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800000"/>
              </a:buClr>
              <a:buSzPct val="100000"/>
              <a:buChar char="▪"/>
              <a:defRPr sz="2400"/>
            </a:pPr>
            <a:r>
              <a:t>Restriktif patolojilerde oran korunur.</a:t>
            </a:r>
          </a:p>
        </p:txBody>
      </p:sp>
      <p:pic>
        <p:nvPicPr>
          <p:cNvPr id="95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4974" y="1214531"/>
            <a:ext cx="4937316" cy="2699008"/>
          </a:xfrm>
          <a:prstGeom prst="rect">
            <a:avLst/>
          </a:prstGeom>
          <a:ln w="12700">
            <a:solidFill>
              <a:schemeClr val="accent1">
                <a:satOff val="-4409"/>
                <a:lumOff val="-10509"/>
              </a:schemeClr>
            </a:solidFill>
          </a:ln>
        </p:spPr>
      </p:pic>
      <p:sp>
        <p:nvSpPr>
          <p:cNvPr id="952" name="FEV1:…"/>
          <p:cNvSpPr txBox="1"/>
          <p:nvPr/>
        </p:nvSpPr>
        <p:spPr>
          <a:xfrm>
            <a:off x="5485903" y="485044"/>
            <a:ext cx="3229472" cy="3700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defRPr sz="24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FEV1: </a:t>
            </a:r>
          </a:p>
          <a:p>
            <a:pPr>
              <a:lnSpc>
                <a:spcPct val="80000"/>
              </a:lnSpc>
              <a:buClr>
                <a:srgbClr val="800000"/>
              </a:buClr>
              <a:buSzPct val="100000"/>
              <a:buChar char="▪"/>
              <a:defRPr sz="2400"/>
            </a:pPr>
            <a:r>
              <a:t>Zorlu ekspirasyonun 1. saniyesinde atılan volüm</a:t>
            </a:r>
          </a:p>
          <a:p>
            <a:pPr>
              <a:lnSpc>
                <a:spcPct val="80000"/>
              </a:lnSpc>
              <a:buClr>
                <a:srgbClr val="800000"/>
              </a:buClr>
              <a:buSzPct val="100000"/>
              <a:buChar char="▪"/>
              <a:defRPr sz="2400"/>
            </a:pPr>
            <a:r>
              <a:t>Normalde volümlerin %75- 80’i ilk saniyede atılır. </a:t>
            </a:r>
          </a:p>
          <a:p>
            <a:pPr>
              <a:lnSpc>
                <a:spcPct val="80000"/>
              </a:lnSpc>
              <a:buClr>
                <a:srgbClr val="800000"/>
              </a:buClr>
              <a:buSzPct val="100000"/>
              <a:buChar char="▪"/>
              <a:defRPr sz="2400"/>
            </a:pPr>
            <a:r>
              <a:t>Genellikle büyük havayollarını yansıtır. </a:t>
            </a:r>
          </a:p>
          <a:p>
            <a:pPr>
              <a:lnSpc>
                <a:spcPct val="80000"/>
              </a:lnSpc>
              <a:buClr>
                <a:srgbClr val="800000"/>
              </a:buClr>
              <a:buSzPct val="100000"/>
              <a:buChar char="▪"/>
              <a:defRPr sz="2400"/>
            </a:pPr>
            <a:r>
              <a:t>Havayolları obstrüksiyo-nunda belirgin azalır.</a:t>
            </a:r>
          </a:p>
          <a:p>
            <a:pPr>
              <a:lnSpc>
                <a:spcPct val="80000"/>
              </a:lnSpc>
              <a:buClr>
                <a:srgbClr val="800000"/>
              </a:buClr>
              <a:buSzPct val="100000"/>
              <a:buChar char="▪"/>
              <a:defRPr sz="2400"/>
            </a:pPr>
            <a:r>
              <a:t>Kooperasyon ve efora bağımlıdır.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955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956" name="Dikdörtgen"/>
          <p:cNvSpPr/>
          <p:nvPr/>
        </p:nvSpPr>
        <p:spPr>
          <a:xfrm>
            <a:off x="1083468" y="1609328"/>
            <a:ext cx="6977064" cy="32801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57" name="SFT19" descr="SFT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7765" y="492958"/>
            <a:ext cx="4128470" cy="3280530"/>
          </a:xfrm>
          <a:prstGeom prst="rect">
            <a:avLst/>
          </a:prstGeom>
          <a:ln w="25400">
            <a:solidFill>
              <a:schemeClr val="accent1">
                <a:satOff val="-4409"/>
                <a:lumOff val="-10509"/>
              </a:schemeClr>
            </a:solidFill>
          </a:ln>
        </p:spPr>
      </p:pic>
      <p:sp>
        <p:nvSpPr>
          <p:cNvPr id="958" name="Maksimal Ekspirasyon Ortası Akım Hızı (MMFR, FEF25-75%): Zorlu ekspirasyon sırasında volümlerin % 25-75’inin atıldığı perioddaki ortalama akım hızıdır.…"/>
          <p:cNvSpPr txBox="1"/>
          <p:nvPr/>
        </p:nvSpPr>
        <p:spPr>
          <a:xfrm>
            <a:off x="660399" y="3822699"/>
            <a:ext cx="8229601" cy="2191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Clr>
                <a:srgbClr val="800000"/>
              </a:buClr>
              <a:buSzPct val="100000"/>
              <a:buChar char="▪"/>
              <a:defRPr sz="2600" b="1"/>
            </a:pPr>
            <a:r>
              <a:t>Maksimal Ekspirasyon Ortası Akım Hızı (MMFR, FEF</a:t>
            </a:r>
            <a:r>
              <a:rPr baseline="-26461"/>
              <a:t>25-75%):</a:t>
            </a:r>
            <a:r>
              <a:rPr b="0" baseline="-26461"/>
              <a:t> </a:t>
            </a:r>
            <a:r>
              <a:rPr b="0"/>
              <a:t>Zorlu ekspirasyon sırasında volümlerin % 25-75’inin atıldığı perioddaki ortalama akım hızıdır.</a:t>
            </a:r>
          </a:p>
          <a:p>
            <a:pPr>
              <a:buClr>
                <a:srgbClr val="800000"/>
              </a:buClr>
              <a:buSzPct val="100000"/>
              <a:buChar char="▪"/>
              <a:defRPr sz="2600"/>
            </a:pPr>
            <a:r>
              <a:t>Orta ve küçük havayollarından gelen akımı yansıtır.</a:t>
            </a:r>
          </a:p>
          <a:p>
            <a:pPr>
              <a:buClr>
                <a:srgbClr val="800000"/>
              </a:buClr>
              <a:buSzPct val="100000"/>
              <a:buChar char="▪"/>
              <a:defRPr sz="2600"/>
            </a:pPr>
            <a:r>
              <a:t>Obstrüktif hastalıkların erken döneminde azalır.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96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962" name="3 kabul edilebilir spirogramda:…"/>
          <p:cNvSpPr txBox="1">
            <a:spLocks noGrp="1"/>
          </p:cNvSpPr>
          <p:nvPr>
            <p:ph type="body" idx="1"/>
          </p:nvPr>
        </p:nvSpPr>
        <p:spPr>
          <a:xfrm>
            <a:off x="750887" y="1857375"/>
            <a:ext cx="8435976" cy="4451350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lnSpc>
                <a:spcPct val="70000"/>
              </a:lnSpc>
              <a:spcBef>
                <a:spcPts val="600"/>
              </a:spcBef>
              <a:buClr>
                <a:srgbClr val="4C1304"/>
              </a:buClr>
              <a:buSzPct val="95000"/>
              <a:buFont typeface="Noteworthy Light"/>
              <a:buChar char="0"/>
              <a:defRPr sz="2700"/>
            </a:pPr>
            <a:r>
              <a:t>3 kabul edilebilir spirogramda:</a:t>
            </a:r>
          </a:p>
          <a:p>
            <a:pPr marL="228600" indent="-228600" defTabSz="457200">
              <a:lnSpc>
                <a:spcPct val="70000"/>
              </a:lnSpc>
              <a:spcBef>
                <a:spcPts val="6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700"/>
            </a:pPr>
            <a:r>
              <a:t>En yüksek iki FVC arasındaki fark &lt; 0.15 lt</a:t>
            </a:r>
          </a:p>
          <a:p>
            <a:pPr marL="228600" indent="-228600" defTabSz="457200">
              <a:lnSpc>
                <a:spcPct val="70000"/>
              </a:lnSpc>
              <a:spcBef>
                <a:spcPts val="6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700"/>
            </a:pPr>
            <a:r>
              <a:t>En yüksek iki FEV</a:t>
            </a:r>
            <a:r>
              <a:rPr baseline="-25703"/>
              <a:t>1</a:t>
            </a:r>
            <a:r>
              <a:t> arasındaki fark &lt;0.15 lt ise TEST SONLANDIRILIR.</a:t>
            </a:r>
          </a:p>
          <a:p>
            <a:pPr marL="228600" indent="-228600" defTabSz="457200">
              <a:lnSpc>
                <a:spcPct val="70000"/>
              </a:lnSpc>
              <a:spcBef>
                <a:spcPts val="500"/>
              </a:spcBef>
              <a:buSzTx/>
              <a:buNone/>
              <a:defRPr sz="2700"/>
            </a:pPr>
            <a:endParaRPr/>
          </a:p>
          <a:p>
            <a:pPr marL="228600" indent="-228600" algn="just" defTabSz="457200">
              <a:lnSpc>
                <a:spcPct val="80000"/>
              </a:lnSpc>
              <a:spcBef>
                <a:spcPts val="600"/>
              </a:spcBef>
              <a:buClr>
                <a:srgbClr val="4C1304"/>
              </a:buClr>
              <a:buSzPct val="95000"/>
              <a:buFontTx/>
              <a:buChar char="▪"/>
              <a:defRPr sz="2700"/>
            </a:pPr>
            <a:r>
              <a:t>Spirogramda artefakt bulunmamalıdır: </a:t>
            </a:r>
          </a:p>
          <a:p>
            <a:pPr marL="557212" lvl="1" indent="-228600" defTabSz="457200">
              <a:lnSpc>
                <a:spcPct val="90000"/>
              </a:lnSpc>
              <a:spcBef>
                <a:spcPts val="0"/>
              </a:spcBef>
              <a:buClr>
                <a:srgbClr val="A63212"/>
              </a:buClr>
              <a:buSzPct val="95000"/>
              <a:buChar char="•"/>
              <a:defRPr sz="2700"/>
            </a:pPr>
            <a:r>
              <a:t>Öksürmemeli, erken bitirilmemeli, efor değişkenliği olmamalı,</a:t>
            </a:r>
          </a:p>
          <a:p>
            <a:pPr marL="557212" lvl="1" indent="-228600" defTabSz="457200">
              <a:lnSpc>
                <a:spcPct val="90000"/>
              </a:lnSpc>
              <a:spcBef>
                <a:spcPts val="0"/>
              </a:spcBef>
              <a:buClr>
                <a:srgbClr val="A63212"/>
              </a:buClr>
              <a:buSzPct val="95000"/>
              <a:buChar char="•"/>
              <a:defRPr sz="2700"/>
            </a:pPr>
            <a:r>
              <a:t>Ağızlıktan kaçak olmamalı</a:t>
            </a:r>
          </a:p>
          <a:p>
            <a:pPr marL="557212" lvl="1" indent="-228600" defTabSz="457200">
              <a:lnSpc>
                <a:spcPct val="90000"/>
              </a:lnSpc>
              <a:spcBef>
                <a:spcPts val="0"/>
              </a:spcBef>
              <a:buClr>
                <a:srgbClr val="A63212"/>
              </a:buClr>
              <a:buSzPct val="95000"/>
              <a:buChar char="•"/>
              <a:defRPr sz="2700"/>
            </a:pPr>
            <a:r>
              <a:t>Ağızlık dille veya ısırmak yoluyla kapatılmamalı</a:t>
            </a:r>
          </a:p>
        </p:txBody>
      </p:sp>
      <p:sp>
        <p:nvSpPr>
          <p:cNvPr id="963" name="SPİROMETRİ  KABUL EDİLEBİLİRLİK KRİTERLERİ"/>
          <p:cNvSpPr txBox="1"/>
          <p:nvPr/>
        </p:nvSpPr>
        <p:spPr>
          <a:xfrm>
            <a:off x="336550" y="412750"/>
            <a:ext cx="8229600" cy="138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457200">
              <a:defRPr sz="44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rPr sz="3900" b="1"/>
              <a:t>SPİROMETRİ</a:t>
            </a:r>
            <a:r>
              <a:t> </a:t>
            </a:r>
            <a:br/>
            <a:r>
              <a:rPr sz="2800"/>
              <a:t>KABUL EDİLEBİLİRLİK KRİTERLERİ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96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967" name="Dikdörtgen"/>
          <p:cNvSpPr/>
          <p:nvPr/>
        </p:nvSpPr>
        <p:spPr>
          <a:xfrm>
            <a:off x="1083468" y="1609328"/>
            <a:ext cx="6977064" cy="32801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68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4825" y="676275"/>
            <a:ext cx="4176713" cy="5505450"/>
          </a:xfrm>
          <a:prstGeom prst="rect">
            <a:avLst/>
          </a:prstGeom>
          <a:ln w="12700">
            <a:miter lim="400000"/>
          </a:ln>
        </p:spPr>
      </p:pic>
      <p:sp>
        <p:nvSpPr>
          <p:cNvPr id="969" name="İyi efor gösteren hasta.…"/>
          <p:cNvSpPr txBox="1"/>
          <p:nvPr/>
        </p:nvSpPr>
        <p:spPr>
          <a:xfrm>
            <a:off x="4747964" y="1311274"/>
            <a:ext cx="3907087" cy="405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AutoNum type="alphaUcParenR"/>
              <a:defRPr sz="2000"/>
            </a:pPr>
            <a:r>
              <a:t>İyi efor gösteren hasta. </a:t>
            </a:r>
          </a:p>
          <a:p>
            <a:pPr marL="457200" indent="-457200">
              <a:defRPr sz="2000"/>
            </a:pPr>
            <a:r>
              <a:t> B)  Tereddütlü baslangıç nedeniyle kabul edilemeyecek eğri.</a:t>
            </a:r>
          </a:p>
          <a:p>
            <a:pPr marL="457200" indent="-457200">
              <a:defRPr sz="2000"/>
            </a:pPr>
            <a:r>
              <a:t> C)  Maksimum efor yapmamış, test tekrarlanmalı.</a:t>
            </a:r>
          </a:p>
          <a:p>
            <a:pPr marL="457200" indent="-457200">
              <a:defRPr sz="2000"/>
            </a:pPr>
            <a:r>
              <a:t> D)  Maksimum efor yapmamış </a:t>
            </a:r>
          </a:p>
          <a:p>
            <a:pPr marL="457200" indent="-457200">
              <a:defRPr sz="2000"/>
            </a:pPr>
            <a:r>
              <a:t> E)  İyi baslangıç yapmış ama sonra bırakmış, tekrarlanmalı.</a:t>
            </a:r>
          </a:p>
          <a:p>
            <a:pPr marL="457200" indent="-457200">
              <a:defRPr sz="2000"/>
            </a:pPr>
            <a:r>
              <a:t> F)  Test sırasında öksürmüş </a:t>
            </a:r>
          </a:p>
          <a:p>
            <a:pPr marL="457200" indent="-457200">
              <a:defRPr sz="2000"/>
            </a:pPr>
            <a:r>
              <a:t> G)  Ekshalasyon aniden kesilmiş,</a:t>
            </a:r>
          </a:p>
          <a:p>
            <a:pPr marL="457200" indent="-457200">
              <a:defRPr sz="2000"/>
            </a:pPr>
            <a:r>
              <a:t>tekrarlanmalı. </a:t>
            </a:r>
          </a:p>
          <a:p>
            <a:pPr marL="457200" indent="-457200">
              <a:defRPr sz="2000"/>
            </a:pPr>
            <a:r>
              <a:t> H)  Sigara içmeyen gençlerde görülebilecek bir eğri,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7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874" name="1. Volum ve akım ölçümleri…"/>
          <p:cNvSpPr txBox="1">
            <a:spLocks noGrp="1"/>
          </p:cNvSpPr>
          <p:nvPr>
            <p:ph type="body" sz="half" idx="1"/>
          </p:nvPr>
        </p:nvSpPr>
        <p:spPr>
          <a:xfrm>
            <a:off x="685800" y="17272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/>
            </a:pPr>
            <a:r>
              <a:t>1. Volum ve akım ölçümleri</a:t>
            </a:r>
          </a:p>
          <a:p>
            <a:pPr marL="742950" lvl="1" indent="-285750">
              <a:spcBef>
                <a:spcPts val="0"/>
              </a:spcBef>
              <a:defRPr sz="1200"/>
            </a:pPr>
            <a:r>
              <a:t>a. Basit spirometre,</a:t>
            </a:r>
          </a:p>
          <a:p>
            <a:pPr marL="742950" lvl="1" indent="-285750">
              <a:spcBef>
                <a:spcPts val="0"/>
              </a:spcBef>
              <a:defRPr sz="1200"/>
            </a:pPr>
            <a:r>
              <a:t>b. Akım-volum halkası</a:t>
            </a:r>
          </a:p>
          <a:p>
            <a:pPr marL="742950" lvl="1" indent="-285750">
              <a:spcBef>
                <a:spcPts val="0"/>
              </a:spcBef>
              <a:defRPr sz="1200"/>
            </a:pPr>
            <a:r>
              <a:t>c. Pletismograf</a:t>
            </a:r>
          </a:p>
          <a:p>
            <a:pPr>
              <a:spcBef>
                <a:spcPts val="300"/>
              </a:spcBef>
              <a:defRPr sz="1600"/>
            </a:pPr>
            <a:r>
              <a:t>2. Basınçlar</a:t>
            </a:r>
          </a:p>
          <a:p>
            <a:pPr marL="742950" lvl="1" indent="-285750">
              <a:spcBef>
                <a:spcPts val="0"/>
              </a:spcBef>
              <a:defRPr sz="1200"/>
            </a:pPr>
            <a:r>
              <a:t>a. Ağız içi basınç ölçüm cihazları</a:t>
            </a:r>
          </a:p>
          <a:p>
            <a:pPr marL="742950" lvl="1" indent="-285750">
              <a:spcBef>
                <a:spcPts val="0"/>
              </a:spcBef>
              <a:defRPr sz="1200"/>
            </a:pPr>
            <a:r>
              <a:t>b. Pletismograf</a:t>
            </a:r>
          </a:p>
          <a:p>
            <a:pPr>
              <a:spcBef>
                <a:spcPts val="300"/>
              </a:spcBef>
              <a:defRPr sz="1600"/>
            </a:pPr>
            <a:r>
              <a:t>3. Direnç (basınç ve eşzamanlı akım)</a:t>
            </a:r>
          </a:p>
          <a:p>
            <a:pPr marL="742950" lvl="1" indent="-285750">
              <a:spcBef>
                <a:spcPts val="0"/>
              </a:spcBef>
              <a:defRPr sz="1200"/>
            </a:pPr>
            <a:r>
              <a:t>a. Pletismograf</a:t>
            </a:r>
          </a:p>
          <a:p>
            <a:pPr marL="742950" lvl="1" indent="-285750">
              <a:spcBef>
                <a:spcPts val="0"/>
              </a:spcBef>
              <a:defRPr sz="1200"/>
            </a:pPr>
            <a:r>
              <a:t>b. Diğer teknikler</a:t>
            </a:r>
          </a:p>
          <a:p>
            <a:pPr>
              <a:spcBef>
                <a:spcPts val="300"/>
              </a:spcBef>
              <a:defRPr sz="1600"/>
            </a:pPr>
            <a:r>
              <a:t>4. Komplians (basınç ve eşzamanlı volum)</a:t>
            </a:r>
          </a:p>
          <a:p>
            <a:pPr marL="742950" lvl="1" indent="-285750">
              <a:spcBef>
                <a:spcPts val="0"/>
              </a:spcBef>
              <a:defRPr sz="1200"/>
            </a:pPr>
            <a:r>
              <a:t>a. Pletismograf</a:t>
            </a:r>
          </a:p>
          <a:p>
            <a:pPr>
              <a:spcBef>
                <a:spcPts val="300"/>
              </a:spcBef>
              <a:defRPr sz="1600"/>
            </a:pPr>
            <a:r>
              <a:t>5. Difüzyon ölçümü</a:t>
            </a:r>
          </a:p>
          <a:p>
            <a:pPr>
              <a:spcBef>
                <a:spcPts val="300"/>
              </a:spcBef>
              <a:defRPr sz="1600"/>
            </a:pPr>
            <a:r>
              <a:t>6. Arter kan gazı ölçümü</a:t>
            </a:r>
          </a:p>
          <a:p>
            <a:pPr>
              <a:spcBef>
                <a:spcPts val="300"/>
              </a:spcBef>
              <a:defRPr sz="1600"/>
            </a:pPr>
            <a:r>
              <a:t>7. Kardiyopulmoner egzersiz testleri</a:t>
            </a:r>
          </a:p>
          <a:p>
            <a:pPr marL="742950" lvl="1" indent="-285750">
              <a:spcBef>
                <a:spcPts val="0"/>
              </a:spcBef>
              <a:defRPr sz="1200"/>
            </a:pPr>
            <a:r>
              <a:t>a. Bisiklet</a:t>
            </a:r>
          </a:p>
          <a:p>
            <a:pPr marL="742950" lvl="1" indent="-285750">
              <a:spcBef>
                <a:spcPts val="0"/>
              </a:spcBef>
              <a:defRPr sz="1200"/>
            </a:pPr>
            <a:r>
              <a:t>b. Yürüme bandı</a:t>
            </a:r>
          </a:p>
        </p:txBody>
      </p:sp>
      <p:sp>
        <p:nvSpPr>
          <p:cNvPr id="875" name="8. Dinamik çalışmaların yinelenmesi ( bronkodilatöre yanıt)…"/>
          <p:cNvSpPr txBox="1"/>
          <p:nvPr/>
        </p:nvSpPr>
        <p:spPr>
          <a:xfrm>
            <a:off x="4762500" y="1727200"/>
            <a:ext cx="4038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spcBef>
                <a:spcPts val="400"/>
              </a:spcBef>
              <a:defRPr>
                <a:solidFill>
                  <a:srgbClr val="404040"/>
                </a:solidFill>
              </a:defRPr>
            </a:pPr>
            <a:r>
              <a:t>8. Dinamik çalışmaların yinelenmesi ( bronkodilatöre yanıt)</a:t>
            </a:r>
          </a:p>
          <a:p>
            <a:pPr>
              <a:spcBef>
                <a:spcPts val="600"/>
              </a:spcBef>
              <a:defRPr>
                <a:solidFill>
                  <a:srgbClr val="404040"/>
                </a:solidFill>
              </a:defRPr>
            </a:pPr>
            <a:endParaRPr/>
          </a:p>
          <a:p>
            <a:pPr>
              <a:spcBef>
                <a:spcPts val="400"/>
              </a:spcBef>
              <a:defRPr>
                <a:solidFill>
                  <a:srgbClr val="404040"/>
                </a:solidFill>
              </a:defRPr>
            </a:pPr>
            <a:r>
              <a:t>9. Bronş provakasyon testleri</a:t>
            </a:r>
          </a:p>
        </p:txBody>
      </p:sp>
      <p:sp>
        <p:nvSpPr>
          <p:cNvPr id="876" name="Solunum Fonksiyonlarını Değerlendirmede Kullanılan Testler"/>
          <p:cNvSpPr txBox="1"/>
          <p:nvPr/>
        </p:nvSpPr>
        <p:spPr>
          <a:xfrm>
            <a:off x="457200" y="528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859536">
              <a:defRPr sz="3384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Solunum Fonksiyonlarını Değerlendirmede Kullanılan Testler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97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973" name="Akciğer volüm ve kapasiteleri yaş, boy, ırk ve cinsiyete göre farklılık gösterir…"/>
          <p:cNvSpPr txBox="1">
            <a:spLocks noGrp="1"/>
          </p:cNvSpPr>
          <p:nvPr>
            <p:ph type="body" idx="1"/>
          </p:nvPr>
        </p:nvSpPr>
        <p:spPr>
          <a:xfrm>
            <a:off x="838200" y="1987550"/>
            <a:ext cx="7467600" cy="3951288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lnSpc>
                <a:spcPct val="90000"/>
              </a:lnSpc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300"/>
            </a:pPr>
            <a:r>
              <a:t>Akciğer volüm ve kapasiteleri yaş, boy, ırk ve cinsiyete göre farklılık gösterir </a:t>
            </a:r>
          </a:p>
          <a:p>
            <a:pPr marL="228600" indent="-228600" defTabSz="457200">
              <a:lnSpc>
                <a:spcPct val="90000"/>
              </a:lnSpc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300"/>
            </a:pPr>
            <a:r>
              <a:t>İki veya daha fazla volüme kapasite denir</a:t>
            </a:r>
          </a:p>
          <a:p>
            <a:pPr marL="228600" indent="-228600" defTabSz="457200">
              <a:lnSpc>
                <a:spcPct val="90000"/>
              </a:lnSpc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300"/>
            </a:pPr>
            <a:r>
              <a:t>Beklenen (predikte) değerin ≥%80 normal kabul edilir</a:t>
            </a:r>
          </a:p>
          <a:p>
            <a:pPr marL="228600" indent="-228600" defTabSz="457200">
              <a:lnSpc>
                <a:spcPct val="90000"/>
              </a:lnSpc>
              <a:spcBef>
                <a:spcPts val="5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300"/>
            </a:pPr>
            <a:r>
              <a:t>FRC, RV ve TLC ölçümü: </a:t>
            </a:r>
          </a:p>
          <a:p>
            <a:pPr marL="557212" lvl="1" indent="-228600" defTabSz="457200">
              <a:lnSpc>
                <a:spcPct val="90000"/>
              </a:lnSpc>
              <a:spcBef>
                <a:spcPts val="0"/>
              </a:spcBef>
              <a:buClr>
                <a:srgbClr val="A63212"/>
              </a:buClr>
              <a:buSzPct val="95000"/>
              <a:buFont typeface="Noteworthy Light"/>
              <a:buChar char="0"/>
              <a:defRPr sz="2300"/>
            </a:pPr>
            <a:r>
              <a:t>Bu ölçümler spirometre ile yapılamaz. FRC ve TLC direkt ölçülür, RV ise indirekt olarak ölçülür </a:t>
            </a:r>
          </a:p>
          <a:p>
            <a:pPr marL="557212" lvl="1" indent="-228600" defTabSz="457200">
              <a:lnSpc>
                <a:spcPct val="90000"/>
              </a:lnSpc>
              <a:spcBef>
                <a:spcPts val="0"/>
              </a:spcBef>
              <a:buClr>
                <a:srgbClr val="A63212"/>
              </a:buClr>
              <a:buSzPct val="95000"/>
              <a:buFont typeface="Noteworthy Light"/>
              <a:buChar char="0"/>
              <a:defRPr sz="2300"/>
            </a:pPr>
            <a:r>
              <a:t>Alveole-kapiller sisteme geçmeyen helyum, nitrojen gibi gazların kullanıldığı testler veya vücut pletismografi yöntemi kullanılır. </a:t>
            </a:r>
          </a:p>
          <a:p>
            <a:pPr marL="557212" lvl="1" indent="-228600" defTabSz="457200">
              <a:lnSpc>
                <a:spcPct val="90000"/>
              </a:lnSpc>
              <a:spcBef>
                <a:spcPts val="0"/>
              </a:spcBef>
              <a:buClr>
                <a:srgbClr val="A63212"/>
              </a:buClr>
              <a:buSzPct val="95000"/>
              <a:buFont typeface="Noteworthy Light"/>
              <a:buChar char="0"/>
              <a:defRPr sz="2300"/>
            </a:pPr>
            <a:r>
              <a:t>FRC’den ERV çıkartılarak RV hesaplanır. </a:t>
            </a:r>
          </a:p>
        </p:txBody>
      </p:sp>
      <p:sp>
        <p:nvSpPr>
          <p:cNvPr id="974" name="STATİK AKCİĞER…"/>
          <p:cNvSpPr txBox="1"/>
          <p:nvPr/>
        </p:nvSpPr>
        <p:spPr>
          <a:xfrm>
            <a:off x="539750" y="514350"/>
            <a:ext cx="8064500" cy="1209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STATİK AKCİĞER </a:t>
            </a:r>
          </a:p>
          <a:p>
            <a:pPr algn="ctr">
              <a:defRPr sz="36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VOLÜMLERİN ÖLÇÜMÜ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977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978" name="Dikdörtgen"/>
          <p:cNvSpPr/>
          <p:nvPr/>
        </p:nvSpPr>
        <p:spPr>
          <a:xfrm>
            <a:off x="1083468" y="1609328"/>
            <a:ext cx="6977064" cy="32801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79" name="SFT16" descr="SFT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7650" y="1327626"/>
            <a:ext cx="3240088" cy="2846388"/>
          </a:xfrm>
          <a:prstGeom prst="rect">
            <a:avLst/>
          </a:prstGeom>
          <a:ln>
            <a:solidFill>
              <a:schemeClr val="accent1">
                <a:satOff val="-4409"/>
                <a:lumOff val="-10509"/>
              </a:schemeClr>
            </a:solidFill>
          </a:ln>
        </p:spPr>
      </p:pic>
      <p:pic>
        <p:nvPicPr>
          <p:cNvPr id="980" name="SFT17" descr="SFT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52696" y="4312235"/>
            <a:ext cx="2038608" cy="2232427"/>
          </a:xfrm>
          <a:prstGeom prst="rect">
            <a:avLst/>
          </a:prstGeom>
          <a:ln>
            <a:solidFill>
              <a:schemeClr val="accent1">
                <a:satOff val="-4409"/>
                <a:lumOff val="-10509"/>
              </a:schemeClr>
            </a:solidFill>
          </a:ln>
        </p:spPr>
      </p:pic>
      <p:pic>
        <p:nvPicPr>
          <p:cNvPr id="981" name="SFT10" descr="SFT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0174" y="1341913"/>
            <a:ext cx="2952751" cy="2792414"/>
          </a:xfrm>
          <a:prstGeom prst="rect">
            <a:avLst/>
          </a:prstGeom>
          <a:ln>
            <a:solidFill>
              <a:schemeClr val="accent1">
                <a:satOff val="-4409"/>
                <a:lumOff val="-10509"/>
              </a:schemeClr>
            </a:solidFill>
          </a:ln>
        </p:spPr>
      </p:pic>
      <p:sp>
        <p:nvSpPr>
          <p:cNvPr id="982" name="N2 WASHOUT"/>
          <p:cNvSpPr txBox="1"/>
          <p:nvPr/>
        </p:nvSpPr>
        <p:spPr>
          <a:xfrm>
            <a:off x="5886643" y="849629"/>
            <a:ext cx="21221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r>
              <a:t>N2 WASHOUT</a:t>
            </a:r>
          </a:p>
        </p:txBody>
      </p:sp>
      <p:sp>
        <p:nvSpPr>
          <p:cNvPr id="983" name="He DİLÜSYON"/>
          <p:cNvSpPr txBox="1"/>
          <p:nvPr/>
        </p:nvSpPr>
        <p:spPr>
          <a:xfrm>
            <a:off x="1459482" y="5980112"/>
            <a:ext cx="2048134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r>
              <a:t>He DİLÜSYON</a:t>
            </a:r>
          </a:p>
        </p:txBody>
      </p:sp>
      <p:sp>
        <p:nvSpPr>
          <p:cNvPr id="984" name="VÜCUT PLETİSMOGRAFI"/>
          <p:cNvSpPr txBox="1"/>
          <p:nvPr/>
        </p:nvSpPr>
        <p:spPr>
          <a:xfrm>
            <a:off x="579437" y="836929"/>
            <a:ext cx="3554225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r>
              <a:t>VÜCUT PLETİSMOGRAFI</a:t>
            </a:r>
          </a:p>
        </p:txBody>
      </p:sp>
      <p:sp>
        <p:nvSpPr>
          <p:cNvPr id="985" name="VOLÜMLERİN ÖLÇÜMÜ"/>
          <p:cNvSpPr txBox="1"/>
          <p:nvPr/>
        </p:nvSpPr>
        <p:spPr>
          <a:xfrm>
            <a:off x="2814074" y="317818"/>
            <a:ext cx="3515852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VOLÜMLERİN ÖLÇÜMÜ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98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989" name="Dikdörtgen"/>
          <p:cNvSpPr/>
          <p:nvPr/>
        </p:nvSpPr>
        <p:spPr>
          <a:xfrm>
            <a:off x="1083468" y="1609328"/>
            <a:ext cx="6977064" cy="32801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90" name="Çizgi"/>
          <p:cNvSpPr/>
          <p:nvPr/>
        </p:nvSpPr>
        <p:spPr>
          <a:xfrm>
            <a:off x="914400" y="694207"/>
            <a:ext cx="7620000" cy="4779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356" extrusionOk="0">
                <a:moveTo>
                  <a:pt x="0" y="15067"/>
                </a:moveTo>
                <a:cubicBezTo>
                  <a:pt x="432" y="13042"/>
                  <a:pt x="864" y="11017"/>
                  <a:pt x="1296" y="11017"/>
                </a:cubicBezTo>
                <a:cubicBezTo>
                  <a:pt x="1728" y="11017"/>
                  <a:pt x="2160" y="15067"/>
                  <a:pt x="2592" y="15067"/>
                </a:cubicBezTo>
                <a:cubicBezTo>
                  <a:pt x="3024" y="15067"/>
                  <a:pt x="3456" y="11017"/>
                  <a:pt x="3888" y="11017"/>
                </a:cubicBezTo>
                <a:cubicBezTo>
                  <a:pt x="4320" y="11017"/>
                  <a:pt x="4752" y="15067"/>
                  <a:pt x="5184" y="15067"/>
                </a:cubicBezTo>
                <a:cubicBezTo>
                  <a:pt x="5616" y="15067"/>
                  <a:pt x="5976" y="11017"/>
                  <a:pt x="6480" y="11017"/>
                </a:cubicBezTo>
                <a:cubicBezTo>
                  <a:pt x="6984" y="11017"/>
                  <a:pt x="7416" y="16899"/>
                  <a:pt x="8208" y="15067"/>
                </a:cubicBezTo>
                <a:cubicBezTo>
                  <a:pt x="9000" y="13235"/>
                  <a:pt x="10296" y="-651"/>
                  <a:pt x="11232" y="24"/>
                </a:cubicBezTo>
                <a:cubicBezTo>
                  <a:pt x="12168" y="699"/>
                  <a:pt x="12888" y="17285"/>
                  <a:pt x="13824" y="19117"/>
                </a:cubicBezTo>
                <a:cubicBezTo>
                  <a:pt x="14760" y="20949"/>
                  <a:pt x="16056" y="11692"/>
                  <a:pt x="16848" y="11017"/>
                </a:cubicBezTo>
                <a:cubicBezTo>
                  <a:pt x="17640" y="10342"/>
                  <a:pt x="18072" y="15067"/>
                  <a:pt x="18576" y="15067"/>
                </a:cubicBezTo>
                <a:cubicBezTo>
                  <a:pt x="19080" y="15067"/>
                  <a:pt x="19368" y="11017"/>
                  <a:pt x="19872" y="11017"/>
                </a:cubicBezTo>
                <a:cubicBezTo>
                  <a:pt x="20376" y="11017"/>
                  <a:pt x="20988" y="13042"/>
                  <a:pt x="21600" y="15067"/>
                </a:cubicBezTo>
              </a:path>
            </a:pathLst>
          </a:custGeom>
          <a:ln w="57150">
            <a:solidFill>
              <a:srgbClr val="333399"/>
            </a:solidFill>
          </a:ln>
        </p:spPr>
        <p:txBody>
          <a:bodyPr lIns="45719" rIns="45719" anchor="ctr"/>
          <a:lstStyle/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991" name="Çizgi"/>
          <p:cNvSpPr/>
          <p:nvPr/>
        </p:nvSpPr>
        <p:spPr>
          <a:xfrm>
            <a:off x="457200" y="685800"/>
            <a:ext cx="8001000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92" name="Çizgi"/>
          <p:cNvSpPr/>
          <p:nvPr/>
        </p:nvSpPr>
        <p:spPr>
          <a:xfrm>
            <a:off x="457200" y="4419600"/>
            <a:ext cx="80010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93" name="Çizgi"/>
          <p:cNvSpPr/>
          <p:nvPr/>
        </p:nvSpPr>
        <p:spPr>
          <a:xfrm>
            <a:off x="609600" y="685800"/>
            <a:ext cx="8001000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94" name="Çizgi"/>
          <p:cNvSpPr/>
          <p:nvPr/>
        </p:nvSpPr>
        <p:spPr>
          <a:xfrm>
            <a:off x="457200" y="5486400"/>
            <a:ext cx="8001000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95" name="Vital kapasite (VC): Derin bir inspirasyondan sonra derin ekspirasyonla atılan hava volümü, (ml veya lt)"/>
          <p:cNvSpPr txBox="1"/>
          <p:nvPr/>
        </p:nvSpPr>
        <p:spPr>
          <a:xfrm>
            <a:off x="5410200" y="609600"/>
            <a:ext cx="3276600" cy="1343661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defRPr sz="2400" b="1">
                <a:solidFill>
                  <a:srgbClr val="660033"/>
                </a:solidFill>
              </a:defRPr>
            </a:pPr>
            <a:r>
              <a:t>Vital kapasite (VC):</a:t>
            </a:r>
            <a:r>
              <a:rPr b="0">
                <a:solidFill>
                  <a:srgbClr val="000000"/>
                </a:solidFill>
              </a:rPr>
              <a:t> Derin bir inspirasyondan sonra derin ekspirasyonla atılan hava volümü, (ml veya lt)</a:t>
            </a:r>
          </a:p>
        </p:txBody>
      </p:sp>
      <p:sp>
        <p:nvSpPr>
          <p:cNvPr id="996" name="Çizgi"/>
          <p:cNvSpPr/>
          <p:nvPr/>
        </p:nvSpPr>
        <p:spPr>
          <a:xfrm flipV="1">
            <a:off x="4876800" y="685800"/>
            <a:ext cx="0" cy="2133600"/>
          </a:xfrm>
          <a:prstGeom prst="line">
            <a:avLst/>
          </a:prstGeom>
          <a:ln w="5715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97" name="Çizgi"/>
          <p:cNvSpPr/>
          <p:nvPr/>
        </p:nvSpPr>
        <p:spPr>
          <a:xfrm flipH="1">
            <a:off x="4876799" y="3505200"/>
            <a:ext cx="1" cy="1981200"/>
          </a:xfrm>
          <a:prstGeom prst="line">
            <a:avLst/>
          </a:prstGeom>
          <a:ln w="5715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98" name="VC"/>
          <p:cNvSpPr txBox="1"/>
          <p:nvPr/>
        </p:nvSpPr>
        <p:spPr>
          <a:xfrm>
            <a:off x="4572000" y="2876550"/>
            <a:ext cx="527557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80000"/>
              </a:lnSpc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VC</a:t>
            </a:r>
          </a:p>
        </p:txBody>
      </p:sp>
      <p:sp>
        <p:nvSpPr>
          <p:cNvPr id="999" name="Çizgi"/>
          <p:cNvSpPr/>
          <p:nvPr/>
        </p:nvSpPr>
        <p:spPr>
          <a:xfrm flipV="1">
            <a:off x="1371600" y="3429000"/>
            <a:ext cx="0" cy="304800"/>
          </a:xfrm>
          <a:prstGeom prst="line">
            <a:avLst/>
          </a:prstGeom>
          <a:ln w="57150">
            <a:solidFill>
              <a:srgbClr val="BBE0E3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0" name="Çizgi"/>
          <p:cNvSpPr/>
          <p:nvPr/>
        </p:nvSpPr>
        <p:spPr>
          <a:xfrm>
            <a:off x="1371600" y="4114800"/>
            <a:ext cx="0" cy="304800"/>
          </a:xfrm>
          <a:prstGeom prst="line">
            <a:avLst/>
          </a:prstGeom>
          <a:ln w="57150">
            <a:solidFill>
              <a:srgbClr val="BBE0E3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1" name="VT"/>
          <p:cNvSpPr txBox="1"/>
          <p:nvPr/>
        </p:nvSpPr>
        <p:spPr>
          <a:xfrm>
            <a:off x="1066800" y="3733800"/>
            <a:ext cx="573088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VT</a:t>
            </a:r>
          </a:p>
        </p:txBody>
      </p:sp>
      <p:sp>
        <p:nvSpPr>
          <p:cNvPr id="1002" name="Tidal volüm (VT): Her normal solukla alınan verilen hava volümü (400-500 ml)"/>
          <p:cNvSpPr txBox="1"/>
          <p:nvPr/>
        </p:nvSpPr>
        <p:spPr>
          <a:xfrm>
            <a:off x="441325" y="4470906"/>
            <a:ext cx="3292475" cy="1343661"/>
          </a:xfrm>
          <a:prstGeom prst="rect">
            <a:avLst/>
          </a:prstGeom>
          <a:solidFill>
            <a:srgbClr val="CCFFCC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defRPr sz="2400" b="1">
                <a:solidFill>
                  <a:srgbClr val="660033"/>
                </a:solidFill>
              </a:defRPr>
            </a:pPr>
            <a:r>
              <a:t>Tidal volüm (VT):</a:t>
            </a:r>
            <a:r>
              <a:rPr b="0">
                <a:solidFill>
                  <a:srgbClr val="000000"/>
                </a:solidFill>
              </a:rPr>
              <a:t> Her normal solukla alınan verilen hava volümü (400-500 ml)</a:t>
            </a:r>
          </a:p>
        </p:txBody>
      </p:sp>
      <p:sp>
        <p:nvSpPr>
          <p:cNvPr id="1003" name="Ekspiratuar Rezerv Volüm (ERV): Normal ekspirasyon-dan sonra derin eks-pirasyonla atılan hava volümü (%25VC)"/>
          <p:cNvSpPr txBox="1"/>
          <p:nvPr/>
        </p:nvSpPr>
        <p:spPr>
          <a:xfrm>
            <a:off x="6019800" y="4429125"/>
            <a:ext cx="2708672" cy="1318261"/>
          </a:xfrm>
          <a:prstGeom prst="rect">
            <a:avLst/>
          </a:prstGeom>
          <a:solidFill>
            <a:srgbClr val="DFD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defRPr sz="1900" b="1">
                <a:solidFill>
                  <a:srgbClr val="660033"/>
                </a:solidFill>
              </a:defRPr>
            </a:pPr>
            <a:r>
              <a:t>Ekspiratuar Rezerv Volüm (ERV):</a:t>
            </a:r>
            <a:r>
              <a:rPr b="0">
                <a:solidFill>
                  <a:srgbClr val="000000"/>
                </a:solidFill>
              </a:rPr>
              <a:t> Normal ekspirasyon-dan sonra derin eks-pirasyonla atılan hava volümü (%25VC)</a:t>
            </a:r>
          </a:p>
        </p:txBody>
      </p:sp>
      <p:sp>
        <p:nvSpPr>
          <p:cNvPr id="1004" name="Çizgi"/>
          <p:cNvSpPr/>
          <p:nvPr/>
        </p:nvSpPr>
        <p:spPr>
          <a:xfrm>
            <a:off x="3733800" y="2590800"/>
            <a:ext cx="0" cy="1828800"/>
          </a:xfrm>
          <a:prstGeom prst="line">
            <a:avLst/>
          </a:prstGeom>
          <a:ln w="5715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5" name="Çizgi"/>
          <p:cNvSpPr/>
          <p:nvPr/>
        </p:nvSpPr>
        <p:spPr>
          <a:xfrm>
            <a:off x="381000" y="3429000"/>
            <a:ext cx="8001000" cy="0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6" name="İnspiratuar Kapasite(IC): Normal ekspirasyondan sonra derin inspirasyonla alınan maksimum volüm (%75 VC)"/>
          <p:cNvSpPr txBox="1"/>
          <p:nvPr/>
        </p:nvSpPr>
        <p:spPr>
          <a:xfrm>
            <a:off x="375929" y="591819"/>
            <a:ext cx="3061517" cy="1084581"/>
          </a:xfrm>
          <a:prstGeom prst="rect">
            <a:avLst/>
          </a:prstGeom>
          <a:solidFill>
            <a:srgbClr val="FFE7C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defRPr sz="1900" b="1">
                <a:solidFill>
                  <a:srgbClr val="660033"/>
                </a:solidFill>
              </a:defRPr>
            </a:pPr>
            <a:r>
              <a:t>İnspiratuar Kapasite(IC):</a:t>
            </a:r>
            <a:r>
              <a:rPr b="0">
                <a:solidFill>
                  <a:srgbClr val="000000"/>
                </a:solidFill>
              </a:rPr>
              <a:t> Normal ekspirasyondan sonra derin inspirasyonla alınan maksimum volüm (%75 VC)</a:t>
            </a:r>
          </a:p>
        </p:txBody>
      </p:sp>
      <p:sp>
        <p:nvSpPr>
          <p:cNvPr id="1007" name="Çizgi"/>
          <p:cNvSpPr/>
          <p:nvPr/>
        </p:nvSpPr>
        <p:spPr>
          <a:xfrm>
            <a:off x="4114800" y="2057400"/>
            <a:ext cx="0" cy="1371600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8" name="Çizgi"/>
          <p:cNvSpPr/>
          <p:nvPr/>
        </p:nvSpPr>
        <p:spPr>
          <a:xfrm flipV="1">
            <a:off x="4114800" y="685800"/>
            <a:ext cx="0" cy="838200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9" name="IRV"/>
          <p:cNvSpPr txBox="1"/>
          <p:nvPr/>
        </p:nvSpPr>
        <p:spPr>
          <a:xfrm>
            <a:off x="3733800" y="1581150"/>
            <a:ext cx="606733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80000"/>
              </a:lnSpc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IRV</a:t>
            </a:r>
          </a:p>
        </p:txBody>
      </p:sp>
      <p:sp>
        <p:nvSpPr>
          <p:cNvPr id="1010" name="İnspiratuar Rezerv Volüm (IRV):Normal inspirasyondan sonra derin inspirasyonla alınan hava volümü"/>
          <p:cNvSpPr txBox="1"/>
          <p:nvPr/>
        </p:nvSpPr>
        <p:spPr>
          <a:xfrm>
            <a:off x="386577" y="1756569"/>
            <a:ext cx="2895601" cy="1638301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defRPr sz="2400" b="1">
                <a:solidFill>
                  <a:srgbClr val="660033"/>
                </a:solidFill>
              </a:defRPr>
            </a:pPr>
            <a:r>
              <a:t>İnspiratuar Rezerv Volüm (IRV):</a:t>
            </a:r>
            <a:r>
              <a:rPr b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</a:rPr>
              <a:t>Normal inspirasyondan sonra derin inspirasyonla alınan hava volümü</a:t>
            </a:r>
          </a:p>
        </p:txBody>
      </p:sp>
      <p:sp>
        <p:nvSpPr>
          <p:cNvPr id="1011" name="Çizgi"/>
          <p:cNvSpPr/>
          <p:nvPr/>
        </p:nvSpPr>
        <p:spPr>
          <a:xfrm flipV="1">
            <a:off x="3733800" y="685800"/>
            <a:ext cx="0" cy="1371600"/>
          </a:xfrm>
          <a:prstGeom prst="line">
            <a:avLst/>
          </a:prstGeom>
          <a:ln w="5715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12" name="IC"/>
          <p:cNvSpPr txBox="1"/>
          <p:nvPr/>
        </p:nvSpPr>
        <p:spPr>
          <a:xfrm>
            <a:off x="3505200" y="2190750"/>
            <a:ext cx="40894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80000"/>
              </a:lnSpc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IC</a:t>
            </a:r>
          </a:p>
        </p:txBody>
      </p:sp>
      <p:sp>
        <p:nvSpPr>
          <p:cNvPr id="1013" name="Çizgi"/>
          <p:cNvSpPr/>
          <p:nvPr/>
        </p:nvSpPr>
        <p:spPr>
          <a:xfrm flipV="1">
            <a:off x="5486400" y="4419600"/>
            <a:ext cx="0" cy="381000"/>
          </a:xfrm>
          <a:prstGeom prst="line">
            <a:avLst/>
          </a:prstGeom>
          <a:ln w="57150">
            <a:solidFill>
              <a:srgbClr val="D60093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14" name="Çizgi"/>
          <p:cNvSpPr/>
          <p:nvPr/>
        </p:nvSpPr>
        <p:spPr>
          <a:xfrm>
            <a:off x="5486400" y="5181600"/>
            <a:ext cx="0" cy="304800"/>
          </a:xfrm>
          <a:prstGeom prst="line">
            <a:avLst/>
          </a:prstGeom>
          <a:ln w="57150">
            <a:solidFill>
              <a:srgbClr val="D60093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15" name="ERV"/>
          <p:cNvSpPr txBox="1"/>
          <p:nvPr/>
        </p:nvSpPr>
        <p:spPr>
          <a:xfrm>
            <a:off x="4932362" y="4724400"/>
            <a:ext cx="72535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ERV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Çizgi"/>
          <p:cNvSpPr/>
          <p:nvPr/>
        </p:nvSpPr>
        <p:spPr>
          <a:xfrm>
            <a:off x="838200" y="160807"/>
            <a:ext cx="7620000" cy="4779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356" extrusionOk="0">
                <a:moveTo>
                  <a:pt x="0" y="15067"/>
                </a:moveTo>
                <a:cubicBezTo>
                  <a:pt x="432" y="13042"/>
                  <a:pt x="864" y="11017"/>
                  <a:pt x="1296" y="11017"/>
                </a:cubicBezTo>
                <a:cubicBezTo>
                  <a:pt x="1728" y="11017"/>
                  <a:pt x="2160" y="15067"/>
                  <a:pt x="2592" y="15067"/>
                </a:cubicBezTo>
                <a:cubicBezTo>
                  <a:pt x="3024" y="15067"/>
                  <a:pt x="3456" y="11017"/>
                  <a:pt x="3888" y="11017"/>
                </a:cubicBezTo>
                <a:cubicBezTo>
                  <a:pt x="4320" y="11017"/>
                  <a:pt x="4752" y="15067"/>
                  <a:pt x="5184" y="15067"/>
                </a:cubicBezTo>
                <a:cubicBezTo>
                  <a:pt x="5616" y="15067"/>
                  <a:pt x="5976" y="11017"/>
                  <a:pt x="6480" y="11017"/>
                </a:cubicBezTo>
                <a:cubicBezTo>
                  <a:pt x="6984" y="11017"/>
                  <a:pt x="7416" y="16899"/>
                  <a:pt x="8208" y="15067"/>
                </a:cubicBezTo>
                <a:cubicBezTo>
                  <a:pt x="9000" y="13235"/>
                  <a:pt x="10296" y="-651"/>
                  <a:pt x="11232" y="24"/>
                </a:cubicBezTo>
                <a:cubicBezTo>
                  <a:pt x="12168" y="699"/>
                  <a:pt x="12888" y="17285"/>
                  <a:pt x="13824" y="19117"/>
                </a:cubicBezTo>
                <a:cubicBezTo>
                  <a:pt x="14760" y="20949"/>
                  <a:pt x="16056" y="11692"/>
                  <a:pt x="16848" y="11017"/>
                </a:cubicBezTo>
                <a:cubicBezTo>
                  <a:pt x="17640" y="10342"/>
                  <a:pt x="18072" y="15067"/>
                  <a:pt x="18576" y="15067"/>
                </a:cubicBezTo>
                <a:cubicBezTo>
                  <a:pt x="19080" y="15067"/>
                  <a:pt x="19368" y="11017"/>
                  <a:pt x="19872" y="11017"/>
                </a:cubicBezTo>
                <a:cubicBezTo>
                  <a:pt x="20376" y="11017"/>
                  <a:pt x="20988" y="13042"/>
                  <a:pt x="21600" y="15067"/>
                </a:cubicBezTo>
              </a:path>
            </a:pathLst>
          </a:custGeom>
          <a:ln w="57150">
            <a:solidFill>
              <a:srgbClr val="333399"/>
            </a:solidFill>
          </a:ln>
        </p:spPr>
        <p:txBody>
          <a:bodyPr lIns="45719" rIns="45719" anchor="ctr"/>
          <a:lstStyle/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1018" name="Çizgi"/>
          <p:cNvSpPr/>
          <p:nvPr/>
        </p:nvSpPr>
        <p:spPr>
          <a:xfrm>
            <a:off x="457200" y="228600"/>
            <a:ext cx="8001001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19" name="Çizgi"/>
          <p:cNvSpPr/>
          <p:nvPr/>
        </p:nvSpPr>
        <p:spPr>
          <a:xfrm>
            <a:off x="457200" y="3962400"/>
            <a:ext cx="8001001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0" name="Çizgi"/>
          <p:cNvSpPr/>
          <p:nvPr/>
        </p:nvSpPr>
        <p:spPr>
          <a:xfrm>
            <a:off x="457200" y="4953000"/>
            <a:ext cx="8001001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1" name="Çizgi"/>
          <p:cNvSpPr/>
          <p:nvPr/>
        </p:nvSpPr>
        <p:spPr>
          <a:xfrm>
            <a:off x="533400" y="6553200"/>
            <a:ext cx="8001001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2" name="Çizgi"/>
          <p:cNvSpPr/>
          <p:nvPr/>
        </p:nvSpPr>
        <p:spPr>
          <a:xfrm flipV="1">
            <a:off x="685799" y="228600"/>
            <a:ext cx="2" cy="2514600"/>
          </a:xfrm>
          <a:prstGeom prst="line">
            <a:avLst/>
          </a:prstGeom>
          <a:ln w="5715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3" name="Çizgi"/>
          <p:cNvSpPr/>
          <p:nvPr/>
        </p:nvSpPr>
        <p:spPr>
          <a:xfrm flipH="1">
            <a:off x="685799" y="3352800"/>
            <a:ext cx="2" cy="3200401"/>
          </a:xfrm>
          <a:prstGeom prst="line">
            <a:avLst/>
          </a:prstGeom>
          <a:ln w="5715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4" name="TLC"/>
          <p:cNvSpPr txBox="1"/>
          <p:nvPr/>
        </p:nvSpPr>
        <p:spPr>
          <a:xfrm>
            <a:off x="288925" y="2706687"/>
            <a:ext cx="696625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TLC</a:t>
            </a:r>
          </a:p>
        </p:txBody>
      </p:sp>
      <p:sp>
        <p:nvSpPr>
          <p:cNvPr id="1025" name="Total akciğer kapasitesi (TLC): Derin inspirasyonda akciğerlerde bulunan hava volümü (TLC=FRC+IC)"/>
          <p:cNvSpPr txBox="1"/>
          <p:nvPr/>
        </p:nvSpPr>
        <p:spPr>
          <a:xfrm>
            <a:off x="990600" y="304800"/>
            <a:ext cx="3048000" cy="1668780"/>
          </a:xfrm>
          <a:prstGeom prst="rect">
            <a:avLst/>
          </a:prstGeom>
          <a:solidFill>
            <a:srgbClr val="FFE3E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defRPr sz="2200" b="1">
                <a:solidFill>
                  <a:srgbClr val="660033"/>
                </a:solidFill>
              </a:defRPr>
            </a:pPr>
            <a:r>
              <a:t>Total akciğer kapasitesi (TLC):</a:t>
            </a:r>
            <a:r>
              <a:rPr b="0">
                <a:solidFill>
                  <a:srgbClr val="FF33CC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Derin inspirasyonda akciğerlerde bulunan hava volümü (TLC=FRC+IC)</a:t>
            </a:r>
          </a:p>
        </p:txBody>
      </p:sp>
      <p:sp>
        <p:nvSpPr>
          <p:cNvPr id="1026" name="Çizgi"/>
          <p:cNvSpPr/>
          <p:nvPr/>
        </p:nvSpPr>
        <p:spPr>
          <a:xfrm flipV="1">
            <a:off x="1295400" y="4952999"/>
            <a:ext cx="0" cy="609601"/>
          </a:xfrm>
          <a:prstGeom prst="line">
            <a:avLst/>
          </a:prstGeom>
          <a:ln w="57150">
            <a:solidFill>
              <a:srgbClr val="D60093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7" name="Çizgi"/>
          <p:cNvSpPr/>
          <p:nvPr/>
        </p:nvSpPr>
        <p:spPr>
          <a:xfrm>
            <a:off x="1295400" y="6096000"/>
            <a:ext cx="0" cy="457201"/>
          </a:xfrm>
          <a:prstGeom prst="line">
            <a:avLst/>
          </a:prstGeom>
          <a:ln w="57150">
            <a:solidFill>
              <a:srgbClr val="D60093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8" name="RV"/>
          <p:cNvSpPr txBox="1"/>
          <p:nvPr/>
        </p:nvSpPr>
        <p:spPr>
          <a:xfrm>
            <a:off x="974725" y="5603875"/>
            <a:ext cx="52205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RV</a:t>
            </a:r>
          </a:p>
        </p:txBody>
      </p:sp>
      <p:sp>
        <p:nvSpPr>
          <p:cNvPr id="1029" name="Rezidüel  volüm (RV): Derin ekspirasyondan sonra akciğerlerde kalan hava volümü…"/>
          <p:cNvSpPr txBox="1"/>
          <p:nvPr/>
        </p:nvSpPr>
        <p:spPr>
          <a:xfrm>
            <a:off x="1582737" y="5013325"/>
            <a:ext cx="3429001" cy="1531621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defRPr sz="2200" b="1">
                <a:solidFill>
                  <a:srgbClr val="660033"/>
                </a:solidFill>
              </a:defRPr>
            </a:pPr>
            <a:r>
              <a:t>Rezidüel  volüm (RV):</a:t>
            </a:r>
            <a:r>
              <a:rPr b="0">
                <a:solidFill>
                  <a:srgbClr val="FF33CC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Derin ekspirasyondan sonra akciğerlerde kalan hava volümü</a:t>
            </a:r>
          </a:p>
          <a:p>
            <a:pPr>
              <a:lnSpc>
                <a:spcPct val="80000"/>
              </a:lnSpc>
              <a:defRPr sz="2200"/>
            </a:pPr>
            <a:r>
              <a:t> (RV=FRC-ERV)</a:t>
            </a:r>
          </a:p>
        </p:txBody>
      </p:sp>
      <p:sp>
        <p:nvSpPr>
          <p:cNvPr id="1030" name="Çizgi"/>
          <p:cNvSpPr/>
          <p:nvPr/>
        </p:nvSpPr>
        <p:spPr>
          <a:xfrm flipV="1">
            <a:off x="8382000" y="3962399"/>
            <a:ext cx="0" cy="1143002"/>
          </a:xfrm>
          <a:prstGeom prst="line">
            <a:avLst/>
          </a:prstGeom>
          <a:ln w="57150">
            <a:solidFill>
              <a:srgbClr val="BBE0E3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1" name="Çizgi"/>
          <p:cNvSpPr/>
          <p:nvPr/>
        </p:nvSpPr>
        <p:spPr>
          <a:xfrm>
            <a:off x="8382000" y="5562600"/>
            <a:ext cx="0" cy="990600"/>
          </a:xfrm>
          <a:prstGeom prst="line">
            <a:avLst/>
          </a:prstGeom>
          <a:ln w="57150">
            <a:solidFill>
              <a:srgbClr val="BBE0E3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2" name="FRC"/>
          <p:cNvSpPr txBox="1"/>
          <p:nvPr/>
        </p:nvSpPr>
        <p:spPr>
          <a:xfrm>
            <a:off x="8061325" y="5145087"/>
            <a:ext cx="73055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FRC</a:t>
            </a:r>
          </a:p>
        </p:txBody>
      </p:sp>
      <p:sp>
        <p:nvSpPr>
          <p:cNvPr id="1033" name="Fonksiyonel rezidüel kapasite (FRC): Normal ekspirasyon bitiminde akciğerlerde kalan hava volümü"/>
          <p:cNvSpPr txBox="1"/>
          <p:nvPr/>
        </p:nvSpPr>
        <p:spPr>
          <a:xfrm>
            <a:off x="5372763" y="3964305"/>
            <a:ext cx="2563566" cy="1977391"/>
          </a:xfrm>
          <a:prstGeom prst="rect">
            <a:avLst/>
          </a:prstGeom>
          <a:solidFill>
            <a:srgbClr val="DFD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defRPr sz="2200" b="1">
                <a:solidFill>
                  <a:srgbClr val="660033"/>
                </a:solidFill>
              </a:defRPr>
            </a:pPr>
            <a:r>
              <a:t>Fonksiyonel rezidüel kapasite (FRC):</a:t>
            </a:r>
            <a:r>
              <a:rPr b="0">
                <a:solidFill>
                  <a:srgbClr val="000000"/>
                </a:solidFill>
              </a:rPr>
              <a:t> Normal ekspirasyon bitiminde akciğerlerde kalan hava volümü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3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037" name="DLCO (ml/mmHg/dk) : CO gazının belirli bir basınç farkı altında bir ünite zamanda alveolokapiller membrandan geçişini yansıtır.…"/>
          <p:cNvSpPr txBox="1">
            <a:spLocks noGrp="1"/>
          </p:cNvSpPr>
          <p:nvPr>
            <p:ph type="body" idx="1"/>
          </p:nvPr>
        </p:nvSpPr>
        <p:spPr>
          <a:xfrm>
            <a:off x="787400" y="1689100"/>
            <a:ext cx="8497888" cy="4705350"/>
          </a:xfrm>
          <a:prstGeom prst="rect">
            <a:avLst/>
          </a:prstGeom>
        </p:spPr>
        <p:txBody>
          <a:bodyPr/>
          <a:lstStyle/>
          <a:p>
            <a:pPr marL="342899" indent="-342899">
              <a:buClr>
                <a:srgbClr val="800000"/>
              </a:buClr>
              <a:buFontTx/>
              <a:buChar char="➢"/>
              <a:defRPr sz="2900">
                <a:solidFill>
                  <a:srgbClr val="800000"/>
                </a:solidFill>
              </a:defRPr>
            </a:pPr>
            <a:r>
              <a:t>DLCO (ml/mmHg/dk) :</a:t>
            </a:r>
            <a:r>
              <a:rPr>
                <a:solidFill>
                  <a:srgbClr val="000000"/>
                </a:solidFill>
              </a:rPr>
              <a:t> CO gazının belirli bir basınç farkı altında bir ünite zamanda alveolokapiller membrandan geçişini yansıtır.</a:t>
            </a:r>
          </a:p>
          <a:p>
            <a:pPr marL="342899" indent="-342899">
              <a:buClr>
                <a:srgbClr val="800000"/>
              </a:buClr>
              <a:buFontTx/>
              <a:buChar char="➢"/>
              <a:defRPr sz="2900">
                <a:solidFill>
                  <a:srgbClr val="800000"/>
                </a:solidFill>
              </a:defRPr>
            </a:pPr>
            <a:r>
              <a:t>DLCO/VA (1/ ml/mmHg/dk ):</a:t>
            </a:r>
            <a:r>
              <a:rPr>
                <a:solidFill>
                  <a:srgbClr val="000000"/>
                </a:solidFill>
              </a:rPr>
              <a:t> Total diffüzyonun  alveoler volüme oranıdır. </a:t>
            </a:r>
          </a:p>
          <a:p>
            <a:pPr marL="342899" indent="-342899">
              <a:buClr>
                <a:srgbClr val="800000"/>
              </a:buClr>
              <a:buFontTx/>
              <a:buChar char="➢"/>
              <a:defRPr sz="2900"/>
            </a:pPr>
            <a:r>
              <a:t>Akciğerlerin gaz alış veriş fonksiyonunu yansıtır. </a:t>
            </a:r>
          </a:p>
          <a:p>
            <a:pPr marL="342899" indent="-342899">
              <a:buClr>
                <a:srgbClr val="800000"/>
              </a:buClr>
              <a:buFontTx/>
              <a:buChar char="➢"/>
              <a:defRPr sz="2900"/>
            </a:pPr>
            <a:r>
              <a:t>Tek nefes tutma yöntemi ile ölçülür                     </a:t>
            </a:r>
          </a:p>
        </p:txBody>
      </p:sp>
      <p:sp>
        <p:nvSpPr>
          <p:cNvPr id="1038" name="CO DİFFÜZYON TESTİ (DLCO)"/>
          <p:cNvSpPr txBox="1"/>
          <p:nvPr/>
        </p:nvSpPr>
        <p:spPr>
          <a:xfrm>
            <a:off x="317500" y="685800"/>
            <a:ext cx="81534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6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CO DİFFÜZYON TESTİ (DLCO)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4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042" name="Dikdörtgen"/>
          <p:cNvSpPr/>
          <p:nvPr/>
        </p:nvSpPr>
        <p:spPr>
          <a:xfrm>
            <a:off x="1083468" y="1609328"/>
            <a:ext cx="6977064" cy="32801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43" name="Dikdörtgen"/>
          <p:cNvSpPr/>
          <p:nvPr/>
        </p:nvSpPr>
        <p:spPr>
          <a:xfrm>
            <a:off x="2284412" y="3924300"/>
            <a:ext cx="1582738" cy="504825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BBE0E3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047" name="Pembe dokulu kağıt"/>
          <p:cNvGrpSpPr/>
          <p:nvPr/>
        </p:nvGrpSpPr>
        <p:grpSpPr>
          <a:xfrm>
            <a:off x="2932112" y="2268537"/>
            <a:ext cx="2233614" cy="3816351"/>
            <a:chOff x="0" y="0"/>
            <a:chExt cx="2233612" cy="3816350"/>
          </a:xfrm>
        </p:grpSpPr>
        <p:sp>
          <p:nvSpPr>
            <p:cNvPr id="1044" name="Şekil"/>
            <p:cNvSpPr/>
            <p:nvPr/>
          </p:nvSpPr>
          <p:spPr>
            <a:xfrm>
              <a:off x="0" y="0"/>
              <a:ext cx="2233613" cy="381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48" y="0"/>
                  </a:moveTo>
                  <a:lnTo>
                    <a:pt x="0" y="9275"/>
                  </a:lnTo>
                  <a:lnTo>
                    <a:pt x="0" y="21600"/>
                  </a:lnTo>
                  <a:lnTo>
                    <a:pt x="5752" y="21600"/>
                  </a:lnTo>
                  <a:lnTo>
                    <a:pt x="21600" y="12325"/>
                  </a:lnTo>
                  <a:lnTo>
                    <a:pt x="21600" y="0"/>
                  </a:ln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45" name="Şekil"/>
            <p:cNvSpPr/>
            <p:nvPr/>
          </p:nvSpPr>
          <p:spPr>
            <a:xfrm>
              <a:off x="0" y="-1"/>
              <a:ext cx="2233613" cy="163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48" y="0"/>
                  </a:moveTo>
                  <a:lnTo>
                    <a:pt x="0" y="21600"/>
                  </a:lnTo>
                  <a:lnTo>
                    <a:pt x="575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46" name="Şekil"/>
            <p:cNvSpPr/>
            <p:nvPr/>
          </p:nvSpPr>
          <p:spPr>
            <a:xfrm>
              <a:off x="594802" y="0"/>
              <a:ext cx="1638811" cy="381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75"/>
                  </a:moveTo>
                  <a:lnTo>
                    <a:pt x="0" y="21600"/>
                  </a:lnTo>
                  <a:lnTo>
                    <a:pt x="21600" y="123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CCCC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048" name="Ok"/>
          <p:cNvSpPr/>
          <p:nvPr/>
        </p:nvSpPr>
        <p:spPr>
          <a:xfrm>
            <a:off x="3779837" y="4005262"/>
            <a:ext cx="2160588" cy="1081088"/>
          </a:xfrm>
          <a:prstGeom prst="rightArrow">
            <a:avLst>
              <a:gd name="adj1" fmla="val 50000"/>
              <a:gd name="adj2" fmla="val 49963"/>
            </a:avLst>
          </a:prstGeom>
          <a:solidFill>
            <a:srgbClr val="BBE0E3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49" name="Çizgi"/>
          <p:cNvSpPr/>
          <p:nvPr/>
        </p:nvSpPr>
        <p:spPr>
          <a:xfrm>
            <a:off x="2500312" y="2700337"/>
            <a:ext cx="2016126" cy="792164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0" name="Çizgi"/>
          <p:cNvSpPr/>
          <p:nvPr/>
        </p:nvSpPr>
        <p:spPr>
          <a:xfrm>
            <a:off x="4660900" y="2124075"/>
            <a:ext cx="576263" cy="0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1" name="KALINLIK"/>
          <p:cNvSpPr txBox="1"/>
          <p:nvPr/>
        </p:nvSpPr>
        <p:spPr>
          <a:xfrm>
            <a:off x="5229225" y="1908175"/>
            <a:ext cx="1526342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KALINLIK</a:t>
            </a:r>
          </a:p>
        </p:txBody>
      </p:sp>
      <p:sp>
        <p:nvSpPr>
          <p:cNvPr id="1052" name="Çizgi"/>
          <p:cNvSpPr/>
          <p:nvPr/>
        </p:nvSpPr>
        <p:spPr>
          <a:xfrm>
            <a:off x="2932112" y="6229350"/>
            <a:ext cx="576263" cy="0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3" name="Δ P"/>
          <p:cNvSpPr txBox="1"/>
          <p:nvPr/>
        </p:nvSpPr>
        <p:spPr>
          <a:xfrm>
            <a:off x="3581400" y="6032500"/>
            <a:ext cx="570121" cy="463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latin typeface="Symbol"/>
                <a:ea typeface="Symbol"/>
                <a:cs typeface="Symbol"/>
                <a:sym typeface="Symbol"/>
              </a:rPr>
              <a:t>D </a:t>
            </a:r>
            <a:r>
              <a:t>P</a:t>
            </a:r>
          </a:p>
        </p:txBody>
      </p:sp>
      <p:sp>
        <p:nvSpPr>
          <p:cNvPr id="1054" name="Çizgi"/>
          <p:cNvSpPr/>
          <p:nvPr/>
        </p:nvSpPr>
        <p:spPr>
          <a:xfrm flipH="1" flipV="1">
            <a:off x="3868737" y="4429124"/>
            <a:ext cx="1655763" cy="936627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5" name="SOLÜBİLİTE"/>
          <p:cNvSpPr txBox="1"/>
          <p:nvPr/>
        </p:nvSpPr>
        <p:spPr>
          <a:xfrm>
            <a:off x="5524500" y="5148262"/>
            <a:ext cx="1915974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SOLÜBİLİTE</a:t>
            </a:r>
          </a:p>
        </p:txBody>
      </p:sp>
      <p:sp>
        <p:nvSpPr>
          <p:cNvPr id="1056" name="GAZ DİFFÜZYONU (ml/dk)"/>
          <p:cNvSpPr txBox="1"/>
          <p:nvPr/>
        </p:nvSpPr>
        <p:spPr>
          <a:xfrm>
            <a:off x="6245225" y="3565525"/>
            <a:ext cx="2324100" cy="114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GAZ DİFFÜZYONU (ml/dk)</a:t>
            </a:r>
          </a:p>
        </p:txBody>
      </p:sp>
      <p:sp>
        <p:nvSpPr>
          <p:cNvPr id="1057" name="YÜZEY ALANI"/>
          <p:cNvSpPr txBox="1"/>
          <p:nvPr/>
        </p:nvSpPr>
        <p:spPr>
          <a:xfrm>
            <a:off x="915987" y="2124075"/>
            <a:ext cx="2119423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YÜZEY ALANI</a:t>
            </a:r>
          </a:p>
        </p:txBody>
      </p:sp>
      <p:sp>
        <p:nvSpPr>
          <p:cNvPr id="1058" name="Fick Prensibi: Bir gazın diffüzyonu gazın solübilitesi ve membranın yüzey ölçümü ile doğru, membranın kalınlığı ile ters orantılıdır. Diffüzyon için membranın iki tarafında basınç farkı olmalıdır."/>
          <p:cNvSpPr txBox="1"/>
          <p:nvPr/>
        </p:nvSpPr>
        <p:spPr>
          <a:xfrm>
            <a:off x="582991" y="126841"/>
            <a:ext cx="8229601" cy="2017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lnSpc>
                <a:spcPct val="90000"/>
              </a:lnSpc>
              <a:defRPr sz="2300">
                <a:solidFill>
                  <a:srgbClr val="FF5050"/>
                </a:solidFill>
              </a:defRPr>
            </a:pPr>
            <a:r>
              <a:rPr b="1">
                <a:solidFill>
                  <a:schemeClr val="accent1">
                    <a:satOff val="-4409"/>
                    <a:lumOff val="-10509"/>
                  </a:schemeClr>
                </a:solidFill>
              </a:rPr>
              <a:t>Fick Prensibi:</a:t>
            </a:r>
            <a:r>
              <a:rPr>
                <a:solidFill>
                  <a:srgbClr val="000000"/>
                </a:solidFill>
              </a:rPr>
              <a:t> Bir gazın diffüzyonu gazın solübilitesi ve membranın yüzey ölçümü ile doğru, membranın kalınlığı ile ters orantılıdır. Diffüzyon için membranın iki tarafında basınç farkı olmalıdır.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6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2" name="C:\Documents and Settings\gaye.ulubay\Belgelerim\SFT Kitap Bölümleri\nurdan\şekil 1.JPG" descr="C:\Documents and Settings\gaye.ulubay\Belgelerim\SFT Kitap Bölümleri\nurdan\şekil 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2147" y="436262"/>
            <a:ext cx="7280181" cy="5460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65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066" name="1- Obst akc hast…"/>
          <p:cNvSpPr txBox="1">
            <a:spLocks noGrp="1"/>
          </p:cNvSpPr>
          <p:nvPr>
            <p:ph type="body" sz="half" idx="1"/>
          </p:nvPr>
        </p:nvSpPr>
        <p:spPr>
          <a:xfrm>
            <a:off x="568325" y="1682750"/>
            <a:ext cx="3540125" cy="4105275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lnSpc>
                <a:spcPct val="90000"/>
              </a:lnSpc>
              <a:spcBef>
                <a:spcPts val="400"/>
              </a:spcBef>
              <a:buSzTx/>
              <a:buNone/>
              <a:defRPr sz="2000" b="1"/>
            </a:pPr>
            <a:r>
              <a:t>1- Obst akc hast</a:t>
            </a:r>
          </a:p>
          <a:p>
            <a:pPr marL="557212" lvl="1" indent="-228600" defTabSz="457200">
              <a:lnSpc>
                <a:spcPct val="90000"/>
              </a:lnSpc>
              <a:spcBef>
                <a:spcPts val="0"/>
              </a:spcBef>
              <a:buClr>
                <a:srgbClr val="A63212"/>
              </a:buClr>
              <a:buSzPct val="95000"/>
              <a:buFont typeface="Noteworthy Light"/>
              <a:buChar char="0"/>
              <a:defRPr sz="2000" b="1"/>
            </a:pPr>
            <a:r>
              <a:t> </a:t>
            </a:r>
            <a:r>
              <a:rPr b="0"/>
              <a:t>Amfizem, </a:t>
            </a:r>
          </a:p>
          <a:p>
            <a:pPr marL="557212" lvl="1" indent="-228600" defTabSz="457200">
              <a:lnSpc>
                <a:spcPct val="90000"/>
              </a:lnSpc>
              <a:spcBef>
                <a:spcPts val="0"/>
              </a:spcBef>
              <a:buClr>
                <a:srgbClr val="A63212"/>
              </a:buClr>
              <a:buSzPct val="95000"/>
              <a:buFont typeface="Noteworthy Light"/>
              <a:buChar char="0"/>
              <a:defRPr sz="2000"/>
            </a:pPr>
            <a:r>
              <a:t> Kistik fibrozis</a:t>
            </a:r>
          </a:p>
          <a:p>
            <a:pPr marL="228600" indent="-228600" defTabSz="457200">
              <a:lnSpc>
                <a:spcPct val="90000"/>
              </a:lnSpc>
              <a:spcBef>
                <a:spcPts val="400"/>
              </a:spcBef>
              <a:buSzTx/>
              <a:buNone/>
              <a:defRPr sz="2000" b="1"/>
            </a:pPr>
            <a:r>
              <a:t>2- Parankimal akc hast</a:t>
            </a:r>
          </a:p>
          <a:p>
            <a:pPr marL="228600" indent="-228600" defTabSz="457200">
              <a:lnSpc>
                <a:spcPct val="90000"/>
              </a:lnSpc>
              <a:spcBef>
                <a:spcPts val="4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000" b="1"/>
            </a:pPr>
            <a:r>
              <a:t>İntertisyel akc hast</a:t>
            </a:r>
          </a:p>
          <a:p>
            <a:pPr marL="557212" lvl="1" indent="-228600" defTabSz="457200">
              <a:lnSpc>
                <a:spcPct val="90000"/>
              </a:lnSpc>
              <a:spcBef>
                <a:spcPts val="0"/>
              </a:spcBef>
              <a:buClr>
                <a:srgbClr val="A63212"/>
              </a:buClr>
              <a:buSzPct val="95000"/>
              <a:buFont typeface="Noteworthy Light"/>
              <a:buChar char="0"/>
              <a:defRPr sz="2000"/>
            </a:pPr>
            <a:r>
              <a:t>İnorganik toz hast(asbestozis)</a:t>
            </a:r>
          </a:p>
          <a:p>
            <a:pPr marL="557212" lvl="1" indent="-228600" defTabSz="457200">
              <a:lnSpc>
                <a:spcPct val="90000"/>
              </a:lnSpc>
              <a:spcBef>
                <a:spcPts val="0"/>
              </a:spcBef>
              <a:buClr>
                <a:srgbClr val="A63212"/>
              </a:buClr>
              <a:buSzPct val="95000"/>
              <a:buFont typeface="Noteworthy Light"/>
              <a:buChar char="0"/>
              <a:defRPr sz="2000"/>
            </a:pPr>
            <a:r>
              <a:t>Organik toz hast(allerjik alveolitis)</a:t>
            </a:r>
          </a:p>
          <a:p>
            <a:pPr marL="557212" lvl="1" indent="-228600" defTabSz="457200">
              <a:lnSpc>
                <a:spcPct val="90000"/>
              </a:lnSpc>
              <a:spcBef>
                <a:spcPts val="0"/>
              </a:spcBef>
              <a:buClr>
                <a:srgbClr val="A63212"/>
              </a:buClr>
              <a:buSzPct val="95000"/>
              <a:buFont typeface="Noteworthy Light"/>
              <a:buChar char="0"/>
              <a:defRPr sz="2000"/>
            </a:pPr>
            <a:r>
              <a:t>İlaç reaksiyanları</a:t>
            </a:r>
          </a:p>
          <a:p>
            <a:pPr marL="228600" lvl="1" indent="100012" defTabSz="457200">
              <a:lnSpc>
                <a:spcPct val="90000"/>
              </a:lnSpc>
              <a:spcBef>
                <a:spcPts val="0"/>
              </a:spcBef>
              <a:buSzTx/>
              <a:buNone/>
              <a:defRPr sz="2000"/>
            </a:pPr>
            <a:r>
              <a:t>     (amiodarone, blemycin vb)</a:t>
            </a:r>
          </a:p>
          <a:p>
            <a:pPr marL="557212" lvl="1" indent="-228600" defTabSz="457200">
              <a:lnSpc>
                <a:spcPct val="90000"/>
              </a:lnSpc>
              <a:spcBef>
                <a:spcPts val="0"/>
              </a:spcBef>
              <a:buClr>
                <a:srgbClr val="A63212"/>
              </a:buClr>
              <a:buSzPct val="95000"/>
              <a:buFont typeface="Noteworthy Light"/>
              <a:buChar char="0"/>
              <a:defRPr sz="2000"/>
            </a:pPr>
            <a:r>
              <a:t>Sarkoidozis</a:t>
            </a:r>
          </a:p>
        </p:txBody>
      </p:sp>
      <p:sp>
        <p:nvSpPr>
          <p:cNvPr id="1067" name="Sistemik hast akc tutulumu;…"/>
          <p:cNvSpPr txBox="1"/>
          <p:nvPr/>
        </p:nvSpPr>
        <p:spPr>
          <a:xfrm>
            <a:off x="4354512" y="1628774"/>
            <a:ext cx="4495801" cy="436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28600" indent="-228600" defTabSz="457200">
              <a:lnSpc>
                <a:spcPct val="90000"/>
              </a:lnSpc>
              <a:spcBef>
                <a:spcPts val="400"/>
              </a:spcBef>
              <a:buClr>
                <a:srgbClr val="A63212"/>
              </a:buClr>
              <a:buSzPct val="95000"/>
              <a:buFont typeface="Noteworthy Light"/>
              <a:buChar char="0"/>
              <a:defRPr sz="2000" b="1"/>
            </a:pPr>
            <a:r>
              <a:t>Sistemik hast akc tutulumu; </a:t>
            </a:r>
          </a:p>
          <a:p>
            <a:pPr marL="557212" lvl="1" indent="-228600" defTabSz="457200">
              <a:lnSpc>
                <a:spcPct val="90000"/>
              </a:lnSpc>
              <a:buClr>
                <a:srgbClr val="A63212"/>
              </a:buClr>
              <a:buSzPct val="95000"/>
              <a:buFont typeface="Noteworthy Light"/>
              <a:buChar char="0"/>
              <a:defRPr sz="2000"/>
            </a:pPr>
            <a:r>
              <a:t>SLE,  Progresif sistemik skleroz, MBD hast, RA, Dermatomiyozitis, Polimiyozitis, WG, inf. barsak hast</a:t>
            </a:r>
          </a:p>
          <a:p>
            <a:pPr marL="228600" indent="-228600" defTabSz="457200">
              <a:lnSpc>
                <a:spcPct val="90000"/>
              </a:lnSpc>
              <a:spcBef>
                <a:spcPts val="400"/>
              </a:spcBef>
              <a:defRPr sz="2000" b="1"/>
            </a:pPr>
            <a:r>
              <a:t>3- KVS hast</a:t>
            </a:r>
          </a:p>
          <a:p>
            <a:pPr marL="557212" lvl="1" indent="-228600" defTabSz="457200">
              <a:lnSpc>
                <a:spcPct val="90000"/>
              </a:lnSpc>
              <a:buClr>
                <a:srgbClr val="A63212"/>
              </a:buClr>
              <a:buSzPct val="95000"/>
              <a:buFont typeface="Noteworthy Light"/>
              <a:buChar char="0"/>
              <a:defRPr sz="2000"/>
            </a:pPr>
            <a:r>
              <a:t>AMI, MS, Pr. PHT, pulmoner ödem, PTE</a:t>
            </a:r>
          </a:p>
          <a:p>
            <a:pPr marL="228600" indent="-228600" defTabSz="457200">
              <a:lnSpc>
                <a:spcPct val="90000"/>
              </a:lnSpc>
              <a:spcBef>
                <a:spcPts val="400"/>
              </a:spcBef>
              <a:defRPr sz="2000" b="1"/>
            </a:pPr>
            <a:r>
              <a:t>4- Diğer nedenler</a:t>
            </a:r>
          </a:p>
          <a:p>
            <a:pPr marL="557212" lvl="1" indent="-228600" defTabSz="457200">
              <a:lnSpc>
                <a:spcPct val="90000"/>
              </a:lnSpc>
              <a:buClr>
                <a:srgbClr val="A63212"/>
              </a:buClr>
              <a:buSzPct val="95000"/>
              <a:buFont typeface="Noteworthy Light"/>
              <a:buChar char="0"/>
              <a:defRPr sz="2000"/>
            </a:pPr>
            <a:r>
              <a:t>Anemiyle seyreden hast</a:t>
            </a:r>
          </a:p>
          <a:p>
            <a:pPr marL="557212" lvl="1" indent="-228600" defTabSz="457200">
              <a:lnSpc>
                <a:spcPct val="90000"/>
              </a:lnSpc>
              <a:buClr>
                <a:srgbClr val="A63212"/>
              </a:buClr>
              <a:buSzPct val="95000"/>
              <a:buFont typeface="Noteworthy Light"/>
              <a:buChar char="0"/>
              <a:defRPr sz="2000"/>
            </a:pPr>
            <a:r>
              <a:t>KBY</a:t>
            </a:r>
          </a:p>
          <a:p>
            <a:pPr marL="557212" lvl="1" indent="-228600" defTabSz="457200">
              <a:lnSpc>
                <a:spcPct val="90000"/>
              </a:lnSpc>
              <a:buClr>
                <a:srgbClr val="A63212"/>
              </a:buClr>
              <a:buSzPct val="95000"/>
              <a:buFont typeface="Noteworthy Light"/>
              <a:buChar char="0"/>
              <a:defRPr sz="2000"/>
            </a:pPr>
            <a:r>
              <a:t>Krn. hemodiyaliz</a:t>
            </a:r>
          </a:p>
          <a:p>
            <a:pPr marL="557212" lvl="1" indent="-228600" defTabSz="457200">
              <a:lnSpc>
                <a:spcPct val="90000"/>
              </a:lnSpc>
              <a:buClr>
                <a:srgbClr val="A63212"/>
              </a:buClr>
              <a:buSzPct val="95000"/>
              <a:buFont typeface="Noteworthy Light"/>
              <a:buChar char="0"/>
              <a:defRPr sz="2000"/>
            </a:pPr>
            <a:r>
              <a:t>Marijuana-kokain-sigara kullanımı</a:t>
            </a:r>
          </a:p>
          <a:p>
            <a:pPr marL="557212" lvl="1" indent="-228600" defTabSz="457200">
              <a:lnSpc>
                <a:spcPct val="90000"/>
              </a:lnSpc>
              <a:buClr>
                <a:srgbClr val="A63212"/>
              </a:buClr>
              <a:buSzPct val="95000"/>
              <a:buFont typeface="Noteworthy Light"/>
              <a:buChar char="0"/>
              <a:defRPr sz="2000"/>
            </a:pPr>
            <a:r>
              <a:t>Akkut ve krn alkol kull</a:t>
            </a:r>
          </a:p>
          <a:p>
            <a:pPr marL="557212" lvl="1" indent="-228600" defTabSz="457200">
              <a:lnSpc>
                <a:spcPct val="90000"/>
              </a:lnSpc>
              <a:buClr>
                <a:srgbClr val="A63212"/>
              </a:buClr>
              <a:buSzPct val="95000"/>
              <a:buFont typeface="Noteworthy Light"/>
              <a:buChar char="0"/>
              <a:defRPr sz="2000"/>
            </a:pPr>
            <a:r>
              <a:t>BOOP</a:t>
            </a:r>
          </a:p>
        </p:txBody>
      </p:sp>
      <p:sp>
        <p:nvSpPr>
          <p:cNvPr id="1068" name="DLCO’da AZALMA"/>
          <p:cNvSpPr txBox="1"/>
          <p:nvPr/>
        </p:nvSpPr>
        <p:spPr>
          <a:xfrm>
            <a:off x="658812" y="503238"/>
            <a:ext cx="7826376" cy="685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6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DLCO’da AZALMA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7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072" name="Polisitemi…"/>
          <p:cNvSpPr txBox="1">
            <a:spLocks noGrp="1"/>
          </p:cNvSpPr>
          <p:nvPr>
            <p:ph type="body" idx="1"/>
          </p:nvPr>
        </p:nvSpPr>
        <p:spPr>
          <a:xfrm>
            <a:off x="1252438" y="2025650"/>
            <a:ext cx="6639124" cy="3951288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spcBef>
                <a:spcPts val="500"/>
              </a:spcBef>
              <a:buClr>
                <a:srgbClr val="800000"/>
              </a:buClr>
              <a:buSzPct val="95000"/>
              <a:buFontTx/>
              <a:buChar char="➢"/>
              <a:defRPr sz="2400"/>
            </a:pPr>
            <a:r>
              <a:t>Polisitemi</a:t>
            </a:r>
          </a:p>
          <a:p>
            <a:pPr marL="228600" indent="-228600" defTabSz="457200">
              <a:spcBef>
                <a:spcPts val="500"/>
              </a:spcBef>
              <a:buClr>
                <a:srgbClr val="800000"/>
              </a:buClr>
              <a:buSzPct val="95000"/>
              <a:buFontTx/>
              <a:buChar char="➢"/>
              <a:defRPr sz="2400"/>
            </a:pPr>
            <a:r>
              <a:t>Alveoler hemoraji (Goodpasture sendromu, wegener granülomatozu…)</a:t>
            </a:r>
          </a:p>
          <a:p>
            <a:pPr marL="228600" indent="-228600" defTabSz="457200">
              <a:spcBef>
                <a:spcPts val="500"/>
              </a:spcBef>
              <a:buClr>
                <a:srgbClr val="800000"/>
              </a:buClr>
              <a:buSzPct val="95000"/>
              <a:buFontTx/>
              <a:buChar char="➢"/>
              <a:defRPr sz="2400"/>
            </a:pPr>
            <a:r>
              <a:t>Pulmoner kan akımında artma : Sol-sağ intrakardiak şant</a:t>
            </a:r>
          </a:p>
          <a:p>
            <a:pPr marL="228600" indent="-228600" defTabSz="457200">
              <a:spcBef>
                <a:spcPts val="500"/>
              </a:spcBef>
              <a:buClr>
                <a:srgbClr val="800000"/>
              </a:buClr>
              <a:buSzPct val="95000"/>
              <a:buFontTx/>
              <a:buChar char="➢"/>
              <a:defRPr sz="2400"/>
            </a:pPr>
            <a:r>
              <a:t>Egzersiz</a:t>
            </a:r>
          </a:p>
          <a:p>
            <a:pPr marL="228600" indent="-228600" defTabSz="457200">
              <a:spcBef>
                <a:spcPts val="500"/>
              </a:spcBef>
              <a:buClr>
                <a:srgbClr val="800000"/>
              </a:buClr>
              <a:buSzPct val="95000"/>
              <a:buFontTx/>
              <a:buChar char="➢"/>
              <a:defRPr sz="2400"/>
            </a:pPr>
            <a:r>
              <a:t>Astım atağı</a:t>
            </a:r>
          </a:p>
        </p:txBody>
      </p:sp>
      <p:sp>
        <p:nvSpPr>
          <p:cNvPr id="1073" name="Grup"/>
          <p:cNvSpPr txBox="1"/>
          <p:nvPr/>
        </p:nvSpPr>
        <p:spPr>
          <a:xfrm>
            <a:off x="2944812" y="668654"/>
            <a:ext cx="7826376" cy="650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36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DLCO’da ARTMA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7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8662" y="927100"/>
            <a:ext cx="7686676" cy="27987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80" name="Grup"/>
          <p:cNvGrpSpPr/>
          <p:nvPr/>
        </p:nvGrpSpPr>
        <p:grpSpPr>
          <a:xfrm>
            <a:off x="388394" y="4242299"/>
            <a:ext cx="8367212" cy="1874339"/>
            <a:chOff x="0" y="0"/>
            <a:chExt cx="8367210" cy="1874338"/>
          </a:xfrm>
        </p:grpSpPr>
        <p:pic>
          <p:nvPicPr>
            <p:cNvPr id="1078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0" y="0"/>
              <a:ext cx="8367211" cy="18743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79" name="Klinik örnek:…"/>
            <p:cNvSpPr txBox="1"/>
            <p:nvPr/>
          </p:nvSpPr>
          <p:spPr>
            <a:xfrm>
              <a:off x="364519" y="143929"/>
              <a:ext cx="6851394" cy="1327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2500" b="1"/>
              </a:pPr>
              <a:r>
                <a:t>Klinik örnek: </a:t>
              </a:r>
            </a:p>
            <a:p>
              <a:pPr defTabSz="457200">
                <a:buSzPct val="100000"/>
                <a:buChar char="❑"/>
                <a:defRPr sz="2500"/>
              </a:pPr>
              <a:r>
                <a:t>Tedavi ile düzelen astım atağı</a:t>
              </a:r>
            </a:p>
            <a:p>
              <a:pPr defTabSz="457200">
                <a:buSzPct val="100000"/>
                <a:buChar char="❑"/>
                <a:defRPr sz="2500"/>
              </a:pPr>
              <a:r>
                <a:t>Gereğinde beta2 agonist kullanımının önerilmesi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7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880" name="Solunum fonksiyon testleri); endikasyonlar, kontrendikasyonları, yapılışı…"/>
          <p:cNvSpPr txBox="1">
            <a:spLocks noGrp="1"/>
          </p:cNvSpPr>
          <p:nvPr>
            <p:ph type="body" idx="1"/>
          </p:nvPr>
        </p:nvSpPr>
        <p:spPr>
          <a:xfrm>
            <a:off x="642143" y="1714500"/>
            <a:ext cx="7859714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FontTx/>
              <a:buChar char="✓"/>
              <a:defRPr sz="2000">
                <a:solidFill>
                  <a:srgbClr val="404040"/>
                </a:solidFill>
              </a:defRPr>
            </a:pPr>
            <a:r>
              <a:t>Solunum fonksiyon testleri); endikasyonlar, kontrendikasyonları, yapılışı </a:t>
            </a:r>
          </a:p>
          <a:p>
            <a:pPr>
              <a:spcBef>
                <a:spcPts val="400"/>
              </a:spcBef>
              <a:buFontTx/>
              <a:buChar char="✓"/>
              <a:defRPr sz="2000"/>
            </a:pPr>
            <a:r>
              <a:t>Volum ve akım ölçümleri</a:t>
            </a:r>
          </a:p>
          <a:p>
            <a:pPr>
              <a:spcBef>
                <a:spcPts val="400"/>
              </a:spcBef>
              <a:buFontTx/>
              <a:buChar char="✓"/>
              <a:defRPr sz="2000"/>
            </a:pPr>
            <a:r>
              <a:t>Basit spirometre,</a:t>
            </a:r>
          </a:p>
          <a:p>
            <a:pPr>
              <a:spcBef>
                <a:spcPts val="400"/>
              </a:spcBef>
              <a:buFontTx/>
              <a:buChar char="✓"/>
              <a:defRPr sz="2000"/>
            </a:pPr>
            <a:r>
              <a:t>Akım-volum halkası</a:t>
            </a:r>
          </a:p>
          <a:p>
            <a:pPr>
              <a:spcBef>
                <a:spcPts val="400"/>
              </a:spcBef>
              <a:buFontTx/>
              <a:buChar char="✓"/>
              <a:defRPr sz="2000"/>
            </a:pPr>
            <a:r>
              <a:t>Difüzyon ölçümü</a:t>
            </a:r>
          </a:p>
          <a:p>
            <a:pPr>
              <a:spcBef>
                <a:spcPts val="400"/>
              </a:spcBef>
              <a:buClr>
                <a:srgbClr val="800000"/>
              </a:buClr>
              <a:buFontTx/>
              <a:buChar char="✓"/>
              <a:defRPr sz="2000">
                <a:solidFill>
                  <a:srgbClr val="404040"/>
                </a:solidFill>
              </a:defRPr>
            </a:pPr>
            <a:r>
              <a:t>Dinamik çalışmaların yinelenmesi ( bronkodilatöre yanıt); endikasyonlar, kontrendikasyonları, yapılışı</a:t>
            </a:r>
          </a:p>
          <a:p>
            <a:pPr>
              <a:spcBef>
                <a:spcPts val="400"/>
              </a:spcBef>
              <a:buClr>
                <a:srgbClr val="800000"/>
              </a:buClr>
              <a:buFontTx/>
              <a:buChar char="✓"/>
              <a:defRPr sz="2000">
                <a:solidFill>
                  <a:srgbClr val="404040"/>
                </a:solidFill>
              </a:defRPr>
            </a:pPr>
            <a:r>
              <a:t>Bronş provakasyon testleri; endikasyonlar, kontrendikasyonları, yapılışı</a:t>
            </a:r>
          </a:p>
          <a:p>
            <a:pPr>
              <a:spcBef>
                <a:spcPts val="400"/>
              </a:spcBef>
              <a:buClr>
                <a:srgbClr val="800000"/>
              </a:buClr>
              <a:buFontTx/>
              <a:buChar char="✓"/>
              <a:defRPr sz="2000">
                <a:solidFill>
                  <a:srgbClr val="404040"/>
                </a:solidFill>
              </a:defRPr>
            </a:pPr>
            <a:r>
              <a:t>Solunum fonksiyon testleri yorumlaması</a:t>
            </a:r>
          </a:p>
        </p:txBody>
      </p:sp>
      <p:sp>
        <p:nvSpPr>
          <p:cNvPr id="881" name="Sunum Planı"/>
          <p:cNvSpPr txBox="1"/>
          <p:nvPr/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6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Sunum Planı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8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084" name="Bazal FEV1 ölçümü yapılır…"/>
          <p:cNvSpPr txBox="1">
            <a:spLocks noGrp="1"/>
          </p:cNvSpPr>
          <p:nvPr>
            <p:ph type="body" sz="quarter" idx="1"/>
          </p:nvPr>
        </p:nvSpPr>
        <p:spPr>
          <a:xfrm>
            <a:off x="668337" y="3235325"/>
            <a:ext cx="4297363" cy="2527003"/>
          </a:xfrm>
          <a:prstGeom prst="rect">
            <a:avLst/>
          </a:prstGeom>
          <a:solidFill>
            <a:srgbClr val="FFFFFF"/>
          </a:solidFill>
          <a:ln w="25400">
            <a:solidFill>
              <a:srgbClr val="A63212"/>
            </a:solidFill>
            <a:round/>
          </a:ln>
        </p:spPr>
        <p:txBody>
          <a:bodyPr/>
          <a:lstStyle/>
          <a:p>
            <a:pPr marL="557212" lvl="1" indent="-228600" defTabSz="457200">
              <a:lnSpc>
                <a:spcPct val="80000"/>
              </a:lnSpc>
              <a:spcBef>
                <a:spcPts val="400"/>
              </a:spcBef>
              <a:buClr>
                <a:srgbClr val="A63212"/>
              </a:buClr>
              <a:buSzPct val="95000"/>
              <a:buFontTx/>
              <a:buChar char="❑"/>
              <a:defRPr sz="1700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Bazal FEV1 ölçümü yapılır</a:t>
            </a:r>
          </a:p>
          <a:p>
            <a:pPr marL="557212" lvl="1" indent="-228600" defTabSz="457200">
              <a:lnSpc>
                <a:spcPct val="80000"/>
              </a:lnSpc>
              <a:spcBef>
                <a:spcPts val="500"/>
              </a:spcBef>
              <a:buClr>
                <a:srgbClr val="A63212"/>
              </a:buClr>
              <a:buSzPct val="95000"/>
              <a:buFontTx/>
              <a:buChar char="❑"/>
              <a:defRPr sz="1700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400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m</a:t>
            </a:r>
            <a:r>
              <a:t>g salbutamol veya </a:t>
            </a:r>
            <a:br/>
            <a:r>
              <a:t>1000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m</a:t>
            </a:r>
            <a:r>
              <a:t>g terbutalin inhale ettirilir.</a:t>
            </a:r>
          </a:p>
          <a:p>
            <a:pPr marL="557212" lvl="1" indent="-228600" defTabSz="457200">
              <a:lnSpc>
                <a:spcPct val="80000"/>
              </a:lnSpc>
              <a:spcBef>
                <a:spcPts val="400"/>
              </a:spcBef>
              <a:buClr>
                <a:srgbClr val="A63212"/>
              </a:buClr>
              <a:buSzPct val="95000"/>
              <a:buFontTx/>
              <a:buChar char="❑"/>
              <a:defRPr sz="1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15-20 dk sonra ölçümde FEV</a:t>
            </a:r>
            <a:r>
              <a:rPr baseline="-28352"/>
              <a:t>1</a:t>
            </a:r>
            <a:r>
              <a:t>başlangıca göre </a:t>
            </a:r>
            <a:r>
              <a:rPr>
                <a:solidFill>
                  <a:srgbClr val="FF0000"/>
                </a:solidFill>
              </a:rPr>
              <a:t>%12 ve 200ml </a:t>
            </a:r>
            <a:r>
              <a:rPr>
                <a:solidFill>
                  <a:srgbClr val="404040"/>
                </a:solidFill>
              </a:rPr>
              <a:t>artmışsa test </a:t>
            </a:r>
            <a:r>
              <a:rPr>
                <a:solidFill>
                  <a:srgbClr val="FF0000"/>
                </a:solidFill>
              </a:rPr>
              <a:t>pozitif</a:t>
            </a:r>
            <a:r>
              <a:rPr>
                <a:solidFill>
                  <a:srgbClr val="404040"/>
                </a:solidFill>
              </a:rPr>
              <a:t> kabul edilir.</a:t>
            </a:r>
          </a:p>
          <a:p>
            <a:pPr marL="557212" lvl="1" indent="-228600" defTabSz="457200">
              <a:lnSpc>
                <a:spcPct val="80000"/>
              </a:lnSpc>
              <a:spcBef>
                <a:spcPts val="400"/>
              </a:spcBef>
              <a:buClr>
                <a:srgbClr val="A63212"/>
              </a:buClr>
              <a:buSzPct val="95000"/>
              <a:buFontTx/>
              <a:buChar char="❑"/>
              <a:defRPr sz="17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&gt; %15 </a:t>
            </a:r>
            <a:r>
              <a:rPr>
                <a:solidFill>
                  <a:srgbClr val="404040"/>
                </a:solidFill>
              </a:rPr>
              <a:t>ve </a:t>
            </a:r>
            <a:r>
              <a:t>&gt; 400 ml </a:t>
            </a:r>
            <a:r>
              <a:rPr>
                <a:solidFill>
                  <a:srgbClr val="404040"/>
                </a:solidFill>
              </a:rPr>
              <a:t>artış çok daha anlamlı </a:t>
            </a:r>
          </a:p>
        </p:txBody>
      </p:sp>
      <p:pic>
        <p:nvPicPr>
          <p:cNvPr id="108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6982" y="368300"/>
            <a:ext cx="6710036" cy="28493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88" name="Grup"/>
          <p:cNvGrpSpPr/>
          <p:nvPr/>
        </p:nvGrpSpPr>
        <p:grpSpPr>
          <a:xfrm>
            <a:off x="4968875" y="3223837"/>
            <a:ext cx="3225303" cy="2982076"/>
            <a:chOff x="0" y="0"/>
            <a:chExt cx="3225302" cy="2982074"/>
          </a:xfrm>
        </p:grpSpPr>
        <p:sp>
          <p:nvSpPr>
            <p:cNvPr id="1086" name="Dikdörtgen"/>
            <p:cNvSpPr/>
            <p:nvPr/>
          </p:nvSpPr>
          <p:spPr>
            <a:xfrm>
              <a:off x="0" y="0"/>
              <a:ext cx="3225303" cy="253092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A6321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 b="1"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087" name="2-3 haftalık oral kortikosteroid (20-40 mg/gün prednizolon) veya 6-8 hafta uygun doz inhaler steroid tedavisi verilir…"/>
            <p:cNvSpPr txBox="1"/>
            <p:nvPr/>
          </p:nvSpPr>
          <p:spPr>
            <a:xfrm>
              <a:off x="0" y="0"/>
              <a:ext cx="3225303" cy="29820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342900" lvl="1" indent="-342900">
                <a:buSzPct val="100000"/>
                <a:buChar char="❑"/>
                <a:defRPr sz="1500"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2-3 haftalık oral kortikosteroid (20-40 mg/gün prednizolon) veya 6-8 hafta uygun doz inhaler steroid tedavisi verilir </a:t>
              </a:r>
            </a:p>
            <a:p>
              <a:pPr marL="342900" lvl="1" indent="-342900">
                <a:buSzPct val="100000"/>
                <a:buChar char="❑"/>
                <a:defRPr sz="1500"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Tedavi sonunda FEV1 </a:t>
              </a:r>
              <a:r>
                <a:rPr>
                  <a:solidFill>
                    <a:srgbClr val="FF0000"/>
                  </a:solidFill>
                </a:rPr>
                <a:t>%12 ve 200ml </a:t>
              </a:r>
              <a:r>
                <a:rPr>
                  <a:solidFill>
                    <a:srgbClr val="404040"/>
                  </a:solidFill>
                </a:rPr>
                <a:t>artmışsa test </a:t>
              </a:r>
              <a:r>
                <a:rPr>
                  <a:solidFill>
                    <a:srgbClr val="FF0000"/>
                  </a:solidFill>
                </a:rPr>
                <a:t>pozitif</a:t>
              </a:r>
              <a:r>
                <a:rPr>
                  <a:solidFill>
                    <a:srgbClr val="404040"/>
                  </a:solidFill>
                </a:rPr>
                <a:t> kabul edilir.</a:t>
              </a:r>
            </a:p>
            <a:p>
              <a:pPr marL="342900" lvl="1" indent="-342900">
                <a:buSzPct val="100000"/>
                <a:buChar char="❑"/>
                <a:defRPr sz="1500"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PEF’de ≥20 artış  </a:t>
              </a:r>
              <a:r>
                <a:rPr>
                  <a:solidFill>
                    <a:srgbClr val="FF0000"/>
                  </a:solidFill>
                </a:rPr>
                <a:t>(+)</a:t>
              </a:r>
            </a:p>
          </p:txBody>
        </p:sp>
      </p:grp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9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793" y="1140668"/>
            <a:ext cx="8558214" cy="4651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95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6" name="C:\Users\user\Desktop\Akin atlas 2009\GEÇ\20 001.jpg" descr="C:\Users\user\Desktop\Akin atlas 2009\GEÇ\20 001.jpg"/>
          <p:cNvPicPr>
            <a:picLocks noChangeAspect="1"/>
          </p:cNvPicPr>
          <p:nvPr/>
        </p:nvPicPr>
        <p:blipFill>
          <a:blip r:embed="rId3">
            <a:extLst/>
          </a:blip>
          <a:srcRect t="16665" b="20753"/>
          <a:stretch>
            <a:fillRect/>
          </a:stretch>
        </p:blipFill>
        <p:spPr>
          <a:xfrm rot="21442024">
            <a:off x="472680" y="910671"/>
            <a:ext cx="6598248" cy="4481210"/>
          </a:xfrm>
          <a:prstGeom prst="rect">
            <a:avLst/>
          </a:prstGeom>
          <a:ln w="12700">
            <a:miter lim="400000"/>
          </a:ln>
        </p:spPr>
      </p:pic>
      <p:sp>
        <p:nvSpPr>
          <p:cNvPr id="1097" name="Çizgi"/>
          <p:cNvSpPr/>
          <p:nvPr/>
        </p:nvSpPr>
        <p:spPr>
          <a:xfrm flipH="1" flipV="1">
            <a:off x="6072951" y="4654314"/>
            <a:ext cx="500063" cy="1588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8" name="2.15-1.81…"/>
          <p:cNvSpPr txBox="1"/>
          <p:nvPr/>
        </p:nvSpPr>
        <p:spPr>
          <a:xfrm>
            <a:off x="5804812" y="5224462"/>
            <a:ext cx="1036401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t>2.15-1.81</a:t>
            </a:r>
          </a:p>
          <a:p>
            <a:pPr algn="ctr"/>
            <a:endParaRPr/>
          </a:p>
          <a:p>
            <a:pPr algn="ctr"/>
            <a:r>
              <a:t>1.81</a:t>
            </a:r>
          </a:p>
        </p:txBody>
      </p:sp>
      <p:sp>
        <p:nvSpPr>
          <p:cNvPr id="1099" name="Çizgi"/>
          <p:cNvSpPr/>
          <p:nvPr/>
        </p:nvSpPr>
        <p:spPr>
          <a:xfrm>
            <a:off x="5803900" y="5689282"/>
            <a:ext cx="1038225" cy="1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100" name="X100 = %19"/>
          <p:cNvSpPr txBox="1"/>
          <p:nvPr/>
        </p:nvSpPr>
        <p:spPr>
          <a:xfrm>
            <a:off x="6997700" y="5503862"/>
            <a:ext cx="118273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X100 = %19</a:t>
            </a:r>
          </a:p>
        </p:txBody>
      </p:sp>
      <p:grpSp>
        <p:nvGrpSpPr>
          <p:cNvPr id="1103" name="Grup"/>
          <p:cNvGrpSpPr/>
          <p:nvPr/>
        </p:nvGrpSpPr>
        <p:grpSpPr>
          <a:xfrm>
            <a:off x="811212" y="5464175"/>
            <a:ext cx="5329238" cy="901700"/>
            <a:chOff x="0" y="0"/>
            <a:chExt cx="5329237" cy="901700"/>
          </a:xfrm>
        </p:grpSpPr>
        <p:pic>
          <p:nvPicPr>
            <p:cNvPr id="1101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29238" cy="901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02" name="Absolü değişim: 2.15-1.81=0.34= 340 ml"/>
            <p:cNvSpPr txBox="1"/>
            <p:nvPr/>
          </p:nvSpPr>
          <p:spPr>
            <a:xfrm>
              <a:off x="90487" y="65087"/>
              <a:ext cx="3875818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/>
              </a:lvl1pPr>
            </a:lstStyle>
            <a:p>
              <a:r>
                <a:t>Absolü değişim: 2.15-1.81=0.34= 340 ml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" grpId="2" animBg="1" advAuto="0"/>
      <p:bldP spid="1099" grpId="3" animBg="1" advAuto="0"/>
      <p:bldP spid="1100" grpId="4" animBg="1" advAuto="0"/>
      <p:bldP spid="1103" grpId="1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0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107" name="Bronş provokasyon testleri"/>
          <p:cNvSpPr txBox="1"/>
          <p:nvPr/>
        </p:nvSpPr>
        <p:spPr>
          <a:xfrm>
            <a:off x="1403350" y="776287"/>
            <a:ext cx="633730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Bronş provokasyon testleri </a:t>
            </a:r>
          </a:p>
        </p:txBody>
      </p:sp>
      <p:sp>
        <p:nvSpPr>
          <p:cNvPr id="1108" name="Bronş aşırı duyarlılığı: Değişik uyaranlara karşı hava yollarında abartılı bronkokonstriktör yanıt…"/>
          <p:cNvSpPr txBox="1"/>
          <p:nvPr/>
        </p:nvSpPr>
        <p:spPr>
          <a:xfrm>
            <a:off x="766762" y="1628775"/>
            <a:ext cx="7848601" cy="376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buSzPct val="100000"/>
              <a:buChar char="•"/>
              <a:defRPr sz="2000"/>
            </a:pPr>
            <a:r>
              <a:t> </a:t>
            </a:r>
            <a:r>
              <a:rPr sz="2400"/>
              <a:t>Bronş aşırı duyarlılığı: Değişik uyaranlara karşı hava yollarında abartılı bronkokonstriktör yanıt</a:t>
            </a:r>
          </a:p>
          <a:p>
            <a:pPr>
              <a:spcBef>
                <a:spcPts val="1400"/>
              </a:spcBef>
              <a:buSzPct val="100000"/>
              <a:buChar char="•"/>
              <a:defRPr sz="2400"/>
            </a:pPr>
            <a:r>
              <a:t> Yüksek duyarlılık ve yüksek negatif prediktif değer nedeniyle astımın dışlanmasında değerli ancak tanı koydurucu değeri düşük</a:t>
            </a:r>
          </a:p>
          <a:p>
            <a:pPr>
              <a:spcBef>
                <a:spcPts val="1400"/>
              </a:spcBef>
              <a:buSzPct val="100000"/>
              <a:buChar char="•"/>
              <a:defRPr sz="2400"/>
            </a:pPr>
            <a:r>
              <a:t> Allerjik rinit, kistik fibroz, KOAH, bronşektazi, ASYE: BAD (+)</a:t>
            </a:r>
          </a:p>
          <a:p>
            <a:pPr>
              <a:spcBef>
                <a:spcPts val="1400"/>
              </a:spcBef>
              <a:buSzPct val="100000"/>
              <a:buChar char="•"/>
              <a:defRPr sz="2400"/>
            </a:pPr>
            <a:r>
              <a:t> Sıklıkla metakolin, histamin ve egzersiz kullanılır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1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112" name="Klinik kullanım…"/>
          <p:cNvSpPr txBox="1">
            <a:spLocks noGrp="1"/>
          </p:cNvSpPr>
          <p:nvPr>
            <p:ph type="body" sz="half" idx="1"/>
          </p:nvPr>
        </p:nvSpPr>
        <p:spPr>
          <a:xfrm>
            <a:off x="977900" y="16383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SzTx/>
              <a:buNone/>
              <a:defRPr sz="2800" b="1">
                <a:solidFill>
                  <a:srgbClr val="953735"/>
                </a:solidFill>
              </a:defRPr>
            </a:pPr>
            <a:r>
              <a:t>Klinik kullanım</a:t>
            </a:r>
          </a:p>
          <a:p>
            <a:pPr>
              <a:spcBef>
                <a:spcPts val="500"/>
              </a:spcBef>
              <a:buFontTx/>
              <a:buChar char="❑"/>
              <a:defRPr sz="2400"/>
            </a:pPr>
            <a:r>
              <a:t>Hikayesi astım ile uyumlu ancak muayenesi ve solunum fonksiyonları normal olan olgularda</a:t>
            </a:r>
          </a:p>
          <a:p>
            <a:pPr>
              <a:spcBef>
                <a:spcPts val="500"/>
              </a:spcBef>
              <a:buFontTx/>
              <a:buChar char="❑"/>
              <a:defRPr sz="2400"/>
            </a:pPr>
            <a:r>
              <a:t>Atipik semptomları olan olgularda</a:t>
            </a:r>
          </a:p>
          <a:p>
            <a:pPr>
              <a:spcBef>
                <a:spcPts val="500"/>
              </a:spcBef>
              <a:buFontTx/>
              <a:buChar char="❑"/>
              <a:defRPr sz="2400"/>
            </a:pPr>
            <a:r>
              <a:t>Mesleki astım tanısında</a:t>
            </a:r>
          </a:p>
        </p:txBody>
      </p:sp>
      <p:sp>
        <p:nvSpPr>
          <p:cNvPr id="1113" name="Araştırma amaçlı…"/>
          <p:cNvSpPr txBox="1"/>
          <p:nvPr/>
        </p:nvSpPr>
        <p:spPr>
          <a:xfrm>
            <a:off x="4579937" y="1884362"/>
            <a:ext cx="4138613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600"/>
              </a:spcBef>
              <a:defRPr sz="2800" b="1">
                <a:solidFill>
                  <a:srgbClr val="953735"/>
                </a:solidFill>
              </a:defRPr>
            </a:pPr>
            <a:r>
              <a:t>Araştırma amaçlı</a:t>
            </a:r>
          </a:p>
          <a:p>
            <a:pPr marL="742950" lvl="1" indent="-285750">
              <a:buSzPct val="100000"/>
              <a:buChar char="❑"/>
              <a:defRPr sz="2400"/>
            </a:pPr>
            <a:r>
              <a:t>Tanının doğrulanması</a:t>
            </a:r>
          </a:p>
          <a:p>
            <a:pPr marL="742950" lvl="1" indent="-285750">
              <a:buSzPct val="100000"/>
              <a:buChar char="❑"/>
              <a:defRPr sz="2400"/>
            </a:pPr>
            <a:r>
              <a:t>İnflamasyon/</a:t>
            </a:r>
          </a:p>
          <a:p>
            <a:pPr marL="285750" lvl="1" indent="171450">
              <a:defRPr sz="2400"/>
            </a:pPr>
            <a:r>
              <a:t>remodelling çalışmalarında</a:t>
            </a:r>
          </a:p>
          <a:p>
            <a:pPr marL="742950" lvl="1" indent="-285750">
              <a:buSzPct val="100000"/>
              <a:buChar char="❑"/>
              <a:defRPr sz="2400"/>
            </a:pPr>
            <a:r>
              <a:t>Tedavinin monitorizasyonunda </a:t>
            </a:r>
          </a:p>
        </p:txBody>
      </p:sp>
      <p:pic>
        <p:nvPicPr>
          <p:cNvPr id="111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0250" y="573087"/>
            <a:ext cx="4887913" cy="92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5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9125" y="5156200"/>
            <a:ext cx="7905750" cy="536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1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119" name="KESİN…"/>
          <p:cNvSpPr txBox="1"/>
          <p:nvPr/>
        </p:nvSpPr>
        <p:spPr>
          <a:xfrm>
            <a:off x="688975" y="1346399"/>
            <a:ext cx="4038600" cy="4239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ctr">
              <a:spcBef>
                <a:spcPts val="600"/>
              </a:spcBef>
              <a:defRPr sz="2800" b="1"/>
            </a:pPr>
            <a:r>
              <a:t>KESİN</a:t>
            </a:r>
          </a:p>
          <a:p>
            <a:pPr marL="342900" indent="-342900" algn="ctr">
              <a:spcBef>
                <a:spcPts val="400"/>
              </a:spcBef>
              <a:defRPr sz="28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endParaRPr/>
          </a:p>
          <a:p>
            <a:pPr marL="342900" indent="-342900" algn="just">
              <a:spcBef>
                <a:spcPts val="600"/>
              </a:spcBef>
              <a:buSzPct val="100000"/>
              <a:buChar char="❑"/>
              <a:defRPr sz="2800"/>
            </a:pPr>
            <a:r>
              <a:t> </a:t>
            </a:r>
            <a:r>
              <a:rPr sz="2400"/>
              <a:t>FEV</a:t>
            </a:r>
            <a:r>
              <a:rPr sz="2400" baseline="-25000"/>
              <a:t>1</a:t>
            </a:r>
            <a:r>
              <a:rPr sz="2400"/>
              <a:t> &lt; %50 (&lt;1 lt)</a:t>
            </a:r>
          </a:p>
          <a:p>
            <a:pPr marL="342900" indent="-342900" algn="just">
              <a:spcBef>
                <a:spcPts val="500"/>
              </a:spcBef>
              <a:buSzPct val="100000"/>
              <a:buChar char="❑"/>
              <a:defRPr sz="2400"/>
            </a:pPr>
            <a:r>
              <a:t> Son 3 ayda MI / inme</a:t>
            </a:r>
          </a:p>
          <a:p>
            <a:pPr marL="342900" indent="-342900" algn="just">
              <a:spcBef>
                <a:spcPts val="500"/>
              </a:spcBef>
              <a:buSzPct val="100000"/>
              <a:buChar char="❑"/>
              <a:defRPr sz="2400"/>
            </a:pPr>
            <a:r>
              <a:t> Kontrolsüz HT</a:t>
            </a:r>
          </a:p>
          <a:p>
            <a:pPr marL="342900" indent="-342900" algn="just">
              <a:spcBef>
                <a:spcPts val="500"/>
              </a:spcBef>
              <a:defRPr sz="2400"/>
            </a:pPr>
            <a:r>
              <a:t>    sistolik &gt; 200mmHg</a:t>
            </a:r>
          </a:p>
          <a:p>
            <a:pPr marL="342900" indent="-342900" algn="just">
              <a:spcBef>
                <a:spcPts val="500"/>
              </a:spcBef>
              <a:defRPr sz="2400"/>
            </a:pPr>
            <a:r>
              <a:t>    diastolik &gt; 100 mmHg</a:t>
            </a:r>
          </a:p>
          <a:p>
            <a:pPr marL="342900" indent="-342900" algn="just">
              <a:spcBef>
                <a:spcPts val="500"/>
              </a:spcBef>
              <a:buSzPct val="100000"/>
              <a:buChar char="❑"/>
              <a:defRPr sz="2400"/>
            </a:pPr>
            <a:r>
              <a:t> Aort anevrizması</a:t>
            </a:r>
          </a:p>
        </p:txBody>
      </p:sp>
      <p:sp>
        <p:nvSpPr>
          <p:cNvPr id="1120" name="GÖRECELİ…"/>
          <p:cNvSpPr txBox="1"/>
          <p:nvPr/>
        </p:nvSpPr>
        <p:spPr>
          <a:xfrm>
            <a:off x="4391025" y="1346399"/>
            <a:ext cx="4038600" cy="4093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ctr">
              <a:spcBef>
                <a:spcPts val="600"/>
              </a:spcBef>
              <a:defRPr sz="2800" b="1"/>
            </a:pPr>
            <a:r>
              <a:t>GÖRECELİ</a:t>
            </a:r>
          </a:p>
          <a:p>
            <a:pPr marL="342900" indent="-342900" algn="ctr">
              <a:spcBef>
                <a:spcPts val="400"/>
              </a:spcBef>
              <a:defRPr sz="2800" b="1">
                <a:solidFill>
                  <a:srgbClr val="FFC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endParaRPr/>
          </a:p>
          <a:p>
            <a:pPr marL="342900" indent="-342900" algn="just">
              <a:spcBef>
                <a:spcPts val="600"/>
              </a:spcBef>
              <a:buSzPct val="100000"/>
              <a:buChar char="❑"/>
              <a:defRPr sz="2800"/>
            </a:pPr>
            <a:r>
              <a:t> </a:t>
            </a:r>
            <a:r>
              <a:rPr sz="2400"/>
              <a:t>FEV</a:t>
            </a:r>
            <a:r>
              <a:rPr sz="2400" baseline="-25000"/>
              <a:t>1</a:t>
            </a:r>
            <a:r>
              <a:rPr sz="2400"/>
              <a:t> &lt; %60 (&lt;1.5 lt)</a:t>
            </a:r>
          </a:p>
          <a:p>
            <a:pPr marL="342900" indent="-342900" algn="just">
              <a:spcBef>
                <a:spcPts val="500"/>
              </a:spcBef>
              <a:buSzPct val="100000"/>
              <a:buChar char="❑"/>
              <a:defRPr sz="2400"/>
            </a:pPr>
            <a:r>
              <a:t> Kooperasyon bozukluğu</a:t>
            </a:r>
          </a:p>
          <a:p>
            <a:pPr marL="342900" indent="-342900" algn="just">
              <a:spcBef>
                <a:spcPts val="500"/>
              </a:spcBef>
              <a:buSzPct val="100000"/>
              <a:buChar char="❑"/>
              <a:defRPr sz="2400"/>
            </a:pPr>
            <a:r>
              <a:t> Hamileler ve emziren anneler</a:t>
            </a:r>
          </a:p>
          <a:p>
            <a:pPr marL="342900" indent="-342900" algn="just">
              <a:spcBef>
                <a:spcPts val="500"/>
              </a:spcBef>
              <a:buSzPct val="100000"/>
              <a:buChar char="❑"/>
              <a:defRPr sz="2400"/>
            </a:pPr>
            <a:r>
              <a:t> Kolinesteraz kullanımı (Myastenia Gravis nedeni ile)</a:t>
            </a:r>
          </a:p>
        </p:txBody>
      </p:sp>
      <p:pic>
        <p:nvPicPr>
          <p:cNvPr id="112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2514" y="475185"/>
            <a:ext cx="5358347" cy="741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6425" y="5569245"/>
            <a:ext cx="5218903" cy="6861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" grpId="1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25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126" name="Kısa etkili β2 agonistler: 8 saat önce…"/>
          <p:cNvSpPr txBox="1">
            <a:spLocks noGrp="1"/>
          </p:cNvSpPr>
          <p:nvPr>
            <p:ph type="body" sz="half" idx="1"/>
          </p:nvPr>
        </p:nvSpPr>
        <p:spPr>
          <a:xfrm>
            <a:off x="1182687" y="1871662"/>
            <a:ext cx="7500938" cy="311467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FontTx/>
              <a:buChar char="❑"/>
              <a:defRPr sz="2400"/>
            </a:pPr>
            <a:r>
              <a:t>Kısa etkili β2 agonistler: 8 saat önce</a:t>
            </a:r>
          </a:p>
          <a:p>
            <a:pPr>
              <a:spcBef>
                <a:spcPts val="500"/>
              </a:spcBef>
              <a:buFontTx/>
              <a:buChar char="❑"/>
              <a:defRPr sz="2400"/>
            </a:pPr>
            <a:r>
              <a:t>Uzun etkili β2 agonistler ve teofilin :48 saat önce</a:t>
            </a:r>
          </a:p>
          <a:p>
            <a:pPr>
              <a:spcBef>
                <a:spcPts val="500"/>
              </a:spcBef>
              <a:buFontTx/>
              <a:buChar char="❑"/>
              <a:defRPr sz="2400"/>
            </a:pPr>
            <a:r>
              <a:t>Ipratropium: 24 saat önce</a:t>
            </a:r>
          </a:p>
          <a:p>
            <a:pPr>
              <a:spcBef>
                <a:spcPts val="500"/>
              </a:spcBef>
              <a:buFontTx/>
              <a:buChar char="❑"/>
              <a:defRPr sz="2400"/>
            </a:pPr>
            <a:r>
              <a:t>Nedokromil sodyum 48 saat önce</a:t>
            </a:r>
          </a:p>
          <a:p>
            <a:pPr>
              <a:spcBef>
                <a:spcPts val="500"/>
              </a:spcBef>
              <a:buFontTx/>
              <a:buChar char="❑"/>
              <a:defRPr sz="2400"/>
            </a:pPr>
            <a:r>
              <a:t>Kromolin sodyum:8 saat önce</a:t>
            </a:r>
          </a:p>
          <a:p>
            <a:pPr>
              <a:spcBef>
                <a:spcPts val="500"/>
              </a:spcBef>
              <a:buFontTx/>
              <a:buChar char="❑"/>
              <a:defRPr sz="2400"/>
            </a:pPr>
            <a:r>
              <a:t>Lökotrien reseptör antagonisti: 24 saat önce</a:t>
            </a:r>
          </a:p>
        </p:txBody>
      </p:sp>
      <p:pic>
        <p:nvPicPr>
          <p:cNvPr id="112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17949" y="4921103"/>
            <a:ext cx="5846160" cy="946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8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33550" y="539750"/>
            <a:ext cx="4945686" cy="1120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2" name="Grup"/>
          <p:cNvGrpSpPr/>
          <p:nvPr/>
        </p:nvGrpSpPr>
        <p:grpSpPr>
          <a:xfrm>
            <a:off x="300037" y="3949700"/>
            <a:ext cx="3327401" cy="1352550"/>
            <a:chOff x="0" y="0"/>
            <a:chExt cx="3327400" cy="1352550"/>
          </a:xfrm>
        </p:grpSpPr>
        <p:pic>
          <p:nvPicPr>
            <p:cNvPr id="1130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327400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31" name="PC20= 4-16mg/ml"/>
            <p:cNvSpPr txBox="1"/>
            <p:nvPr/>
          </p:nvSpPr>
          <p:spPr>
            <a:xfrm>
              <a:off x="42862" y="46037"/>
              <a:ext cx="2921001" cy="9583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ts val="1000"/>
                </a:spcBef>
                <a:defRPr sz="2400" b="1">
                  <a:solidFill>
                    <a:srgbClr val="000066"/>
                  </a:solidFill>
                </a:defRPr>
              </a:pPr>
              <a:endParaRPr/>
            </a:p>
            <a:p>
              <a:pPr algn="ctr">
                <a:lnSpc>
                  <a:spcPct val="70000"/>
                </a:lnSpc>
                <a:spcBef>
                  <a:spcPts val="1400"/>
                </a:spcBef>
                <a:defRPr sz="2400" b="1">
                  <a:solidFill>
                    <a:srgbClr val="000066"/>
                  </a:solidFill>
                </a:defRPr>
              </a:pPr>
              <a:r>
                <a:t>PC</a:t>
              </a:r>
              <a:r>
                <a:rPr baseline="-25000"/>
                <a:t>20</a:t>
              </a:r>
              <a:r>
                <a:t>= 4-16mg/ml</a:t>
              </a:r>
            </a:p>
          </p:txBody>
        </p:sp>
      </p:grpSp>
      <p:grpSp>
        <p:nvGrpSpPr>
          <p:cNvPr id="1135" name="Grup"/>
          <p:cNvGrpSpPr/>
          <p:nvPr/>
        </p:nvGrpSpPr>
        <p:grpSpPr>
          <a:xfrm>
            <a:off x="360362" y="5095875"/>
            <a:ext cx="3267076" cy="1401763"/>
            <a:chOff x="0" y="0"/>
            <a:chExt cx="3267075" cy="1401762"/>
          </a:xfrm>
        </p:grpSpPr>
        <p:pic>
          <p:nvPicPr>
            <p:cNvPr id="1133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267075" cy="1401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34" name="PC20&gt;16 mg/ml"/>
            <p:cNvSpPr txBox="1"/>
            <p:nvPr/>
          </p:nvSpPr>
          <p:spPr>
            <a:xfrm>
              <a:off x="46037" y="42862"/>
              <a:ext cx="2857501" cy="828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2400" b="1">
                  <a:solidFill>
                    <a:srgbClr val="000066"/>
                  </a:solidFill>
                  <a:effectLst>
                    <a:outerShdw blurRad="12700" dist="25400" dir="2700000" rotWithShape="0">
                      <a:srgbClr val="DDDDDD"/>
                    </a:outerShdw>
                  </a:effectLst>
                </a:defRPr>
              </a:pPr>
              <a:endParaRPr/>
            </a:p>
            <a:p>
              <a:pPr algn="ctr">
                <a:defRPr sz="2400" b="1">
                  <a:solidFill>
                    <a:srgbClr val="000066"/>
                  </a:solidFill>
                  <a:effectLst>
                    <a:outerShdw blurRad="12700" dist="25400" dir="2700000" rotWithShape="0">
                      <a:srgbClr val="DDDDDD"/>
                    </a:outerShdw>
                  </a:effectLst>
                </a:defRPr>
              </a:pPr>
              <a:r>
                <a:t>PC20&gt;16 mg/ml</a:t>
              </a:r>
            </a:p>
          </p:txBody>
        </p:sp>
      </p:grpSp>
      <p:grpSp>
        <p:nvGrpSpPr>
          <p:cNvPr id="1138" name="Grup"/>
          <p:cNvGrpSpPr/>
          <p:nvPr/>
        </p:nvGrpSpPr>
        <p:grpSpPr>
          <a:xfrm>
            <a:off x="207962" y="2809875"/>
            <a:ext cx="3419476" cy="1285875"/>
            <a:chOff x="0" y="0"/>
            <a:chExt cx="3419475" cy="1285875"/>
          </a:xfrm>
        </p:grpSpPr>
        <p:pic>
          <p:nvPicPr>
            <p:cNvPr id="1136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419475" cy="1285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37" name="PC20= 1- 4mg/ml"/>
            <p:cNvSpPr txBox="1"/>
            <p:nvPr/>
          </p:nvSpPr>
          <p:spPr>
            <a:xfrm>
              <a:off x="134937" y="42862"/>
              <a:ext cx="2921001" cy="9215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60000"/>
                </a:lnSpc>
                <a:spcBef>
                  <a:spcPts val="1000"/>
                </a:spcBef>
                <a:defRPr sz="2400" b="1">
                  <a:solidFill>
                    <a:srgbClr val="000066"/>
                  </a:solidFill>
                </a:defRPr>
              </a:pPr>
              <a:endParaRPr/>
            </a:p>
            <a:p>
              <a:pPr>
                <a:lnSpc>
                  <a:spcPct val="60000"/>
                </a:lnSpc>
                <a:spcBef>
                  <a:spcPts val="1400"/>
                </a:spcBef>
                <a:defRPr sz="2400" b="1">
                  <a:solidFill>
                    <a:srgbClr val="000066"/>
                  </a:solidFill>
                </a:defRPr>
              </a:pPr>
              <a:r>
                <a:t>PC</a:t>
              </a:r>
              <a:r>
                <a:rPr baseline="-25000"/>
                <a:t>20</a:t>
              </a:r>
              <a:r>
                <a:t>= 1- 4mg/ml</a:t>
              </a:r>
            </a:p>
          </p:txBody>
        </p:sp>
      </p:grpSp>
      <p:grpSp>
        <p:nvGrpSpPr>
          <p:cNvPr id="1141" name="Grup"/>
          <p:cNvGrpSpPr/>
          <p:nvPr/>
        </p:nvGrpSpPr>
        <p:grpSpPr>
          <a:xfrm>
            <a:off x="207962" y="1597025"/>
            <a:ext cx="3511551" cy="1346200"/>
            <a:chOff x="0" y="0"/>
            <a:chExt cx="3511550" cy="1346200"/>
          </a:xfrm>
        </p:grpSpPr>
        <p:pic>
          <p:nvPicPr>
            <p:cNvPr id="1139" name="image.png" descr="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511550" cy="1346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40" name="PC20=0.25-1mg/ml"/>
            <p:cNvSpPr txBox="1"/>
            <p:nvPr/>
          </p:nvSpPr>
          <p:spPr>
            <a:xfrm>
              <a:off x="134937" y="41275"/>
              <a:ext cx="2921001" cy="9583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ts val="1000"/>
                </a:spcBef>
                <a:defRPr sz="2400" b="1">
                  <a:solidFill>
                    <a:srgbClr val="000066"/>
                  </a:solidFill>
                </a:defRPr>
              </a:pPr>
              <a:endParaRPr/>
            </a:p>
            <a:p>
              <a:pPr algn="ctr">
                <a:lnSpc>
                  <a:spcPct val="70000"/>
                </a:lnSpc>
                <a:spcBef>
                  <a:spcPts val="1400"/>
                </a:spcBef>
                <a:defRPr sz="2400" b="1">
                  <a:solidFill>
                    <a:srgbClr val="000066"/>
                  </a:solidFill>
                </a:defRPr>
              </a:pPr>
              <a:r>
                <a:t>PC</a:t>
              </a:r>
              <a:r>
                <a:rPr baseline="-25000"/>
                <a:t>20</a:t>
              </a:r>
              <a:r>
                <a:t>=0.25-1mg/ml</a:t>
              </a:r>
            </a:p>
          </p:txBody>
        </p:sp>
      </p:grpSp>
      <p:grpSp>
        <p:nvGrpSpPr>
          <p:cNvPr id="1144" name="Grup"/>
          <p:cNvGrpSpPr/>
          <p:nvPr/>
        </p:nvGrpSpPr>
        <p:grpSpPr>
          <a:xfrm>
            <a:off x="300037" y="450850"/>
            <a:ext cx="3395663" cy="1352550"/>
            <a:chOff x="0" y="0"/>
            <a:chExt cx="3395662" cy="1352550"/>
          </a:xfrm>
        </p:grpSpPr>
        <p:pic>
          <p:nvPicPr>
            <p:cNvPr id="1142" name="image.png" descr="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395663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43" name="PC20&lt;0.25mg/ml"/>
            <p:cNvSpPr txBox="1"/>
            <p:nvPr/>
          </p:nvSpPr>
          <p:spPr>
            <a:xfrm>
              <a:off x="42862" y="44450"/>
              <a:ext cx="2984501" cy="9583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ts val="1000"/>
                </a:spcBef>
                <a:defRPr sz="24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lnSpc>
                  <a:spcPct val="70000"/>
                </a:lnSpc>
                <a:spcBef>
                  <a:spcPts val="1400"/>
                </a:spcBef>
                <a:defRPr sz="2400" b="1">
                  <a:solidFill>
                    <a:srgbClr val="FFFFFF"/>
                  </a:solidFill>
                </a:defRPr>
              </a:pPr>
              <a:r>
                <a:t>PC</a:t>
              </a:r>
              <a:r>
                <a:rPr baseline="-25000"/>
                <a:t>20</a:t>
              </a:r>
              <a:r>
                <a:t>&lt;0.25mg/ml</a:t>
              </a:r>
            </a:p>
          </p:txBody>
        </p:sp>
      </p:grpSp>
      <p:grpSp>
        <p:nvGrpSpPr>
          <p:cNvPr id="1147" name="Grup"/>
          <p:cNvGrpSpPr/>
          <p:nvPr/>
        </p:nvGrpSpPr>
        <p:grpSpPr>
          <a:xfrm>
            <a:off x="3921125" y="500062"/>
            <a:ext cx="2882900" cy="1346201"/>
            <a:chOff x="0" y="0"/>
            <a:chExt cx="2882900" cy="1346200"/>
          </a:xfrm>
        </p:grpSpPr>
        <p:pic>
          <p:nvPicPr>
            <p:cNvPr id="1145" name="image.png" descr="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2882900" cy="1346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46" name="Ağır BHR"/>
            <p:cNvSpPr txBox="1"/>
            <p:nvPr/>
          </p:nvSpPr>
          <p:spPr>
            <a:xfrm>
              <a:off x="41274" y="39687"/>
              <a:ext cx="2476502" cy="9004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ts val="1000"/>
                </a:spcBef>
                <a:defRPr sz="24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lnSpc>
                  <a:spcPct val="70000"/>
                </a:lnSpc>
                <a:spcBef>
                  <a:spcPts val="1400"/>
                </a:spcBef>
                <a:defRPr sz="2400" b="1">
                  <a:solidFill>
                    <a:srgbClr val="FFFFFF"/>
                  </a:solidFill>
                </a:defRPr>
              </a:pPr>
              <a:r>
                <a:t>Ağır BHR</a:t>
              </a:r>
            </a:p>
          </p:txBody>
        </p:sp>
      </p:grpSp>
      <p:grpSp>
        <p:nvGrpSpPr>
          <p:cNvPr id="1150" name="Grup"/>
          <p:cNvGrpSpPr/>
          <p:nvPr/>
        </p:nvGrpSpPr>
        <p:grpSpPr>
          <a:xfrm>
            <a:off x="3854450" y="1712912"/>
            <a:ext cx="2949575" cy="1352551"/>
            <a:chOff x="0" y="0"/>
            <a:chExt cx="2949575" cy="1352550"/>
          </a:xfrm>
        </p:grpSpPr>
        <p:pic>
          <p:nvPicPr>
            <p:cNvPr id="1148" name="image.png" descr="image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2949575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49" name="Orta BHR"/>
            <p:cNvSpPr txBox="1"/>
            <p:nvPr/>
          </p:nvSpPr>
          <p:spPr>
            <a:xfrm>
              <a:off x="44450" y="41275"/>
              <a:ext cx="2540000" cy="9004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ts val="1000"/>
                </a:spcBef>
                <a:defRPr sz="2400" b="1">
                  <a:solidFill>
                    <a:srgbClr val="000066"/>
                  </a:solidFill>
                </a:defRPr>
              </a:pPr>
              <a:endParaRPr/>
            </a:p>
            <a:p>
              <a:pPr algn="ctr">
                <a:lnSpc>
                  <a:spcPct val="70000"/>
                </a:lnSpc>
                <a:spcBef>
                  <a:spcPts val="1400"/>
                </a:spcBef>
                <a:defRPr sz="2400" b="1">
                  <a:solidFill>
                    <a:srgbClr val="000066"/>
                  </a:solidFill>
                </a:defRPr>
              </a:pPr>
              <a:r>
                <a:t>Orta BHR</a:t>
              </a:r>
            </a:p>
          </p:txBody>
        </p:sp>
      </p:grpSp>
      <p:grpSp>
        <p:nvGrpSpPr>
          <p:cNvPr id="1153" name="Grup"/>
          <p:cNvGrpSpPr/>
          <p:nvPr/>
        </p:nvGrpSpPr>
        <p:grpSpPr>
          <a:xfrm>
            <a:off x="3762375" y="2925762"/>
            <a:ext cx="3108325" cy="1285876"/>
            <a:chOff x="0" y="0"/>
            <a:chExt cx="3108325" cy="1285875"/>
          </a:xfrm>
        </p:grpSpPr>
        <p:pic>
          <p:nvPicPr>
            <p:cNvPr id="1151" name="image.png" descr="image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3108325" cy="1285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52" name="Hafif BHR"/>
            <p:cNvSpPr txBox="1"/>
            <p:nvPr/>
          </p:nvSpPr>
          <p:spPr>
            <a:xfrm>
              <a:off x="136525" y="42862"/>
              <a:ext cx="2603500" cy="86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60000"/>
                </a:lnSpc>
                <a:spcBef>
                  <a:spcPts val="1000"/>
                </a:spcBef>
                <a:defRPr sz="2400" b="1">
                  <a:solidFill>
                    <a:srgbClr val="000066"/>
                  </a:solidFill>
                </a:defRPr>
              </a:pPr>
              <a:endParaRPr/>
            </a:p>
            <a:p>
              <a:pPr>
                <a:lnSpc>
                  <a:spcPct val="60000"/>
                </a:lnSpc>
                <a:spcBef>
                  <a:spcPts val="1400"/>
                </a:spcBef>
                <a:defRPr sz="2400" b="1">
                  <a:solidFill>
                    <a:srgbClr val="000066"/>
                  </a:solidFill>
                </a:defRPr>
              </a:pPr>
              <a:r>
                <a:t>Hafif BHR</a:t>
              </a:r>
            </a:p>
          </p:txBody>
        </p:sp>
      </p:grpSp>
      <p:grpSp>
        <p:nvGrpSpPr>
          <p:cNvPr id="1156" name="Grup"/>
          <p:cNvGrpSpPr/>
          <p:nvPr/>
        </p:nvGrpSpPr>
        <p:grpSpPr>
          <a:xfrm>
            <a:off x="3921125" y="4071937"/>
            <a:ext cx="2949575" cy="1346201"/>
            <a:chOff x="0" y="0"/>
            <a:chExt cx="2949575" cy="1346200"/>
          </a:xfrm>
        </p:grpSpPr>
        <p:pic>
          <p:nvPicPr>
            <p:cNvPr id="1154" name="image.png" descr="image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2949575" cy="1346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55" name="Sınırda BHR"/>
            <p:cNvSpPr txBox="1"/>
            <p:nvPr/>
          </p:nvSpPr>
          <p:spPr>
            <a:xfrm>
              <a:off x="41275" y="39687"/>
              <a:ext cx="2540000" cy="9004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ts val="1000"/>
                </a:spcBef>
                <a:defRPr sz="2400" b="1">
                  <a:solidFill>
                    <a:srgbClr val="000066"/>
                  </a:solidFill>
                </a:defRPr>
              </a:pPr>
              <a:endParaRPr/>
            </a:p>
            <a:p>
              <a:pPr algn="ctr">
                <a:lnSpc>
                  <a:spcPct val="70000"/>
                </a:lnSpc>
                <a:spcBef>
                  <a:spcPts val="1400"/>
                </a:spcBef>
                <a:defRPr sz="2400" b="1">
                  <a:solidFill>
                    <a:srgbClr val="000066"/>
                  </a:solidFill>
                </a:defRPr>
              </a:pPr>
              <a:r>
                <a:t>Sınırda BHR</a:t>
              </a:r>
            </a:p>
          </p:txBody>
        </p:sp>
      </p:grpSp>
      <p:grpSp>
        <p:nvGrpSpPr>
          <p:cNvPr id="1159" name="Grup"/>
          <p:cNvGrpSpPr/>
          <p:nvPr/>
        </p:nvGrpSpPr>
        <p:grpSpPr>
          <a:xfrm>
            <a:off x="3981450" y="5138737"/>
            <a:ext cx="2901950" cy="1766888"/>
            <a:chOff x="0" y="0"/>
            <a:chExt cx="2901950" cy="1766887"/>
          </a:xfrm>
        </p:grpSpPr>
        <p:pic>
          <p:nvPicPr>
            <p:cNvPr id="1157" name="image.png" descr="image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2901950" cy="17668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58" name="Klinik anlamı yok"/>
            <p:cNvSpPr txBox="1"/>
            <p:nvPr/>
          </p:nvSpPr>
          <p:spPr>
            <a:xfrm>
              <a:off x="44449" y="44450"/>
              <a:ext cx="2476502" cy="828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2400" b="1">
                  <a:solidFill>
                    <a:srgbClr val="000066"/>
                  </a:solidFill>
                  <a:effectLst>
                    <a:outerShdw blurRad="12700" dist="25400" dir="2700000" rotWithShape="0">
                      <a:srgbClr val="DDDDDD"/>
                    </a:outerShdw>
                  </a:effectLst>
                </a:defRPr>
              </a:pPr>
              <a:endParaRPr/>
            </a:p>
            <a:p>
              <a:pPr algn="ctr">
                <a:defRPr sz="2400" b="1">
                  <a:solidFill>
                    <a:srgbClr val="000066"/>
                  </a:solidFill>
                  <a:effectLst>
                    <a:outerShdw blurRad="12700" dist="25400" dir="2700000" rotWithShape="0">
                      <a:srgbClr val="DDDDDD"/>
                    </a:outerShdw>
                  </a:effectLst>
                </a:defRPr>
              </a:pPr>
              <a:r>
                <a:t>Klinik anlamı yok</a:t>
              </a:r>
            </a:p>
          </p:txBody>
        </p:sp>
      </p:grpSp>
      <p:pic>
        <p:nvPicPr>
          <p:cNvPr id="1160" name="image.png" descr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029450" y="1328737"/>
            <a:ext cx="2090738" cy="920751"/>
          </a:xfrm>
          <a:prstGeom prst="rect">
            <a:avLst/>
          </a:prstGeom>
          <a:ln w="12700">
            <a:miter lim="400000"/>
          </a:ln>
        </p:spPr>
      </p:pic>
      <p:sp>
        <p:nvSpPr>
          <p:cNvPr id="1161" name="Çizgi"/>
          <p:cNvSpPr/>
          <p:nvPr/>
        </p:nvSpPr>
        <p:spPr>
          <a:xfrm>
            <a:off x="6692900" y="611187"/>
            <a:ext cx="317501" cy="3071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83"/>
                  <a:pt x="21600" y="186"/>
                </a:cubicBezTo>
                <a:lnTo>
                  <a:pt x="21600" y="21414"/>
                </a:lnTo>
                <a:cubicBezTo>
                  <a:pt x="21600" y="21517"/>
                  <a:pt x="11929" y="21600"/>
                  <a:pt x="0" y="21600"/>
                </a:cubicBezTo>
              </a:path>
            </a:pathLst>
          </a:custGeom>
          <a:ln w="38100">
            <a:solidFill>
              <a:schemeClr val="accent2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62" name="Çizgi"/>
          <p:cNvSpPr/>
          <p:nvPr/>
        </p:nvSpPr>
        <p:spPr>
          <a:xfrm>
            <a:off x="6819900" y="4111625"/>
            <a:ext cx="381001" cy="928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330"/>
                  <a:pt x="21600" y="738"/>
                </a:cubicBezTo>
                <a:lnTo>
                  <a:pt x="21600" y="20862"/>
                </a:lnTo>
                <a:cubicBezTo>
                  <a:pt x="21600" y="21270"/>
                  <a:pt x="11929" y="21600"/>
                  <a:pt x="0" y="21600"/>
                </a:cubicBezTo>
              </a:path>
            </a:pathLst>
          </a:custGeom>
          <a:ln w="38100">
            <a:solidFill>
              <a:schemeClr val="accent2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163" name="image.png" descr="imag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224712" y="3894137"/>
            <a:ext cx="1841501" cy="1450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" grpId="2" animBg="1" advAuto="0"/>
      <p:bldP spid="1161" grpId="1" animBg="1" advAuto="0"/>
      <p:bldP spid="1162" grpId="3" animBg="1" advAuto="0"/>
      <p:bldP spid="1163" grpId="4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6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167" name="Solunum fonksiyon testlerinin değerlendirilmesi"/>
          <p:cNvSpPr txBox="1"/>
          <p:nvPr/>
        </p:nvSpPr>
        <p:spPr>
          <a:xfrm>
            <a:off x="457200" y="9731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324611">
              <a:defRPr sz="3407" b="1" cap="all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Solunum fonksiyon testlerinin değerlendirilmesi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70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171" name="Dikdörtgen"/>
          <p:cNvSpPr/>
          <p:nvPr/>
        </p:nvSpPr>
        <p:spPr>
          <a:xfrm>
            <a:off x="1083468" y="1609328"/>
            <a:ext cx="6977064" cy="32801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2" name="Dikdörtgen"/>
          <p:cNvSpPr/>
          <p:nvPr/>
        </p:nvSpPr>
        <p:spPr>
          <a:xfrm>
            <a:off x="3563937" y="836612"/>
            <a:ext cx="2087563" cy="1152526"/>
          </a:xfrm>
          <a:prstGeom prst="rect">
            <a:avLst/>
          </a:prstGeom>
          <a:solidFill>
            <a:srgbClr val="6B9BC7"/>
          </a:solidFill>
          <a:ln w="19050">
            <a:solidFill>
              <a:srgbClr val="732009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173" name="Şekil"/>
          <p:cNvSpPr/>
          <p:nvPr/>
        </p:nvSpPr>
        <p:spPr>
          <a:xfrm>
            <a:off x="3539474" y="822184"/>
            <a:ext cx="495952" cy="1168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6" h="19229" extrusionOk="0">
                <a:moveTo>
                  <a:pt x="0" y="770"/>
                </a:moveTo>
                <a:cubicBezTo>
                  <a:pt x="7645" y="-1286"/>
                  <a:pt x="16487" y="916"/>
                  <a:pt x="19858" y="5715"/>
                </a:cubicBezTo>
                <a:cubicBezTo>
                  <a:pt x="21500" y="8053"/>
                  <a:pt x="21600" y="10709"/>
                  <a:pt x="20135" y="13094"/>
                </a:cubicBezTo>
                <a:cubicBezTo>
                  <a:pt x="17228" y="17826"/>
                  <a:pt x="9001" y="20314"/>
                  <a:pt x="1346" y="18776"/>
                </a:cubicBezTo>
                <a:lnTo>
                  <a:pt x="0" y="770"/>
                </a:lnTo>
                <a:close/>
              </a:path>
            </a:pathLst>
          </a:custGeom>
          <a:solidFill>
            <a:srgbClr val="273359"/>
          </a:solidFill>
          <a:ln w="19050">
            <a:solidFill>
              <a:srgbClr val="732009"/>
            </a:solidFill>
          </a:ln>
        </p:spPr>
        <p:txBody>
          <a:bodyPr lIns="45719" rIns="45719" anchor="ctr"/>
          <a:lstStyle/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1174" name="Şekil"/>
          <p:cNvSpPr/>
          <p:nvPr/>
        </p:nvSpPr>
        <p:spPr>
          <a:xfrm>
            <a:off x="5219699" y="812540"/>
            <a:ext cx="437702" cy="1187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7" h="18277" extrusionOk="0">
                <a:moveTo>
                  <a:pt x="20984" y="17080"/>
                </a:moveTo>
                <a:cubicBezTo>
                  <a:pt x="13308" y="19916"/>
                  <a:pt x="3559" y="17498"/>
                  <a:pt x="737" y="12057"/>
                </a:cubicBezTo>
                <a:cubicBezTo>
                  <a:pt x="-263" y="10129"/>
                  <a:pt x="-245" y="8040"/>
                  <a:pt x="789" y="6119"/>
                </a:cubicBezTo>
                <a:cubicBezTo>
                  <a:pt x="3740" y="638"/>
                  <a:pt x="13704" y="-1684"/>
                  <a:pt x="21337" y="1331"/>
                </a:cubicBezTo>
                <a:cubicBezTo>
                  <a:pt x="21219" y="6580"/>
                  <a:pt x="21102" y="11830"/>
                  <a:pt x="20984" y="17080"/>
                </a:cubicBezTo>
                <a:close/>
              </a:path>
            </a:pathLst>
          </a:custGeom>
          <a:solidFill>
            <a:srgbClr val="273359"/>
          </a:solidFill>
          <a:ln w="19050">
            <a:solidFill>
              <a:srgbClr val="732009"/>
            </a:solidFill>
          </a:ln>
        </p:spPr>
        <p:txBody>
          <a:bodyPr lIns="45719" rIns="45719" anchor="ctr"/>
          <a:lstStyle/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1175" name="Dikdörtgen"/>
          <p:cNvSpPr/>
          <p:nvPr/>
        </p:nvSpPr>
        <p:spPr>
          <a:xfrm>
            <a:off x="6372225" y="836612"/>
            <a:ext cx="2087563" cy="1152526"/>
          </a:xfrm>
          <a:prstGeom prst="rect">
            <a:avLst/>
          </a:prstGeom>
          <a:solidFill>
            <a:srgbClr val="A6C3DD"/>
          </a:solidFill>
          <a:ln w="19050">
            <a:solidFill>
              <a:srgbClr val="732009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176" name="Dikdörtgen"/>
          <p:cNvSpPr/>
          <p:nvPr/>
        </p:nvSpPr>
        <p:spPr>
          <a:xfrm>
            <a:off x="684212" y="854075"/>
            <a:ext cx="2232026" cy="1150938"/>
          </a:xfrm>
          <a:prstGeom prst="rect">
            <a:avLst/>
          </a:prstGeom>
          <a:solidFill>
            <a:srgbClr val="A6C3DD"/>
          </a:solidFill>
          <a:ln w="19050">
            <a:solidFill>
              <a:srgbClr val="732009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grpSp>
        <p:nvGrpSpPr>
          <p:cNvPr id="1179" name="Grup"/>
          <p:cNvGrpSpPr/>
          <p:nvPr/>
        </p:nvGrpSpPr>
        <p:grpSpPr>
          <a:xfrm>
            <a:off x="684212" y="3213100"/>
            <a:ext cx="2232026" cy="1439863"/>
            <a:chOff x="0" y="0"/>
            <a:chExt cx="2232025" cy="1439862"/>
          </a:xfrm>
        </p:grpSpPr>
        <p:sp>
          <p:nvSpPr>
            <p:cNvPr id="1177" name="Dikdörtgen"/>
            <p:cNvSpPr/>
            <p:nvPr/>
          </p:nvSpPr>
          <p:spPr>
            <a:xfrm>
              <a:off x="0" y="0"/>
              <a:ext cx="2232025" cy="1439863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8370A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78" name="Beklenen volüm…"/>
            <p:cNvSpPr txBox="1"/>
            <p:nvPr/>
          </p:nvSpPr>
          <p:spPr>
            <a:xfrm>
              <a:off x="0" y="407511"/>
              <a:ext cx="2232025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r>
                <a:t>Beklenen volüm</a:t>
              </a:r>
            </a:p>
            <a:p>
              <a:pPr algn="ctr" defTabSz="457200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r>
                <a:t>Beklenen zaman</a:t>
              </a:r>
            </a:p>
          </p:txBody>
        </p:sp>
      </p:grpSp>
      <p:grpSp>
        <p:nvGrpSpPr>
          <p:cNvPr id="1182" name="Grup"/>
          <p:cNvGrpSpPr/>
          <p:nvPr/>
        </p:nvGrpSpPr>
        <p:grpSpPr>
          <a:xfrm>
            <a:off x="3563937" y="3213100"/>
            <a:ext cx="2087563" cy="1439863"/>
            <a:chOff x="0" y="0"/>
            <a:chExt cx="2087562" cy="1439862"/>
          </a:xfrm>
        </p:grpSpPr>
        <p:sp>
          <p:nvSpPr>
            <p:cNvPr id="1180" name="Dikdörtgen"/>
            <p:cNvSpPr/>
            <p:nvPr/>
          </p:nvSpPr>
          <p:spPr>
            <a:xfrm>
              <a:off x="0" y="0"/>
              <a:ext cx="2087563" cy="1439863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8370A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81" name="Az volüm…"/>
            <p:cNvSpPr txBox="1"/>
            <p:nvPr/>
          </p:nvSpPr>
          <p:spPr>
            <a:xfrm>
              <a:off x="0" y="274161"/>
              <a:ext cx="2087563" cy="891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r>
                <a:t>Az volüm</a:t>
              </a:r>
            </a:p>
            <a:p>
              <a:pPr algn="ctr" defTabSz="457200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r>
                <a:t>Orantısal olarak eşit zaman</a:t>
              </a:r>
            </a:p>
          </p:txBody>
        </p:sp>
      </p:grpSp>
      <p:grpSp>
        <p:nvGrpSpPr>
          <p:cNvPr id="1185" name="Grup"/>
          <p:cNvGrpSpPr/>
          <p:nvPr/>
        </p:nvGrpSpPr>
        <p:grpSpPr>
          <a:xfrm>
            <a:off x="6372225" y="3213100"/>
            <a:ext cx="2087563" cy="1439863"/>
            <a:chOff x="0" y="0"/>
            <a:chExt cx="2087562" cy="1439862"/>
          </a:xfrm>
        </p:grpSpPr>
        <p:sp>
          <p:nvSpPr>
            <p:cNvPr id="1183" name="Dikdörtgen"/>
            <p:cNvSpPr/>
            <p:nvPr/>
          </p:nvSpPr>
          <p:spPr>
            <a:xfrm>
              <a:off x="0" y="0"/>
              <a:ext cx="2087563" cy="1439863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8370A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184" name="Aynı volüm…"/>
            <p:cNvSpPr txBox="1"/>
            <p:nvPr/>
          </p:nvSpPr>
          <p:spPr>
            <a:xfrm>
              <a:off x="0" y="407511"/>
              <a:ext cx="2087563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r>
                <a:t>Aynı volüm</a:t>
              </a:r>
            </a:p>
            <a:p>
              <a:pPr algn="ctr" defTabSz="457200"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r>
                <a:t>Daha uzun zaman</a:t>
              </a:r>
            </a:p>
          </p:txBody>
        </p:sp>
      </p:grpSp>
      <p:sp>
        <p:nvSpPr>
          <p:cNvPr id="1186" name="Dikdörtgen"/>
          <p:cNvSpPr/>
          <p:nvPr/>
        </p:nvSpPr>
        <p:spPr>
          <a:xfrm>
            <a:off x="1547812" y="1989137"/>
            <a:ext cx="503238" cy="1223963"/>
          </a:xfrm>
          <a:prstGeom prst="rect">
            <a:avLst/>
          </a:prstGeom>
          <a:solidFill>
            <a:srgbClr val="FFFFFF"/>
          </a:solidFill>
          <a:ln w="19050">
            <a:solidFill>
              <a:srgbClr val="8370A4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187" name="Dikdörtgen"/>
          <p:cNvSpPr/>
          <p:nvPr/>
        </p:nvSpPr>
        <p:spPr>
          <a:xfrm>
            <a:off x="4319587" y="2005012"/>
            <a:ext cx="576263" cy="1208088"/>
          </a:xfrm>
          <a:prstGeom prst="rect">
            <a:avLst/>
          </a:prstGeom>
          <a:solidFill>
            <a:srgbClr val="FFFFFF"/>
          </a:solidFill>
          <a:ln w="19050">
            <a:solidFill>
              <a:srgbClr val="8370A4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188" name="Dikdörtgen"/>
          <p:cNvSpPr/>
          <p:nvPr/>
        </p:nvSpPr>
        <p:spPr>
          <a:xfrm>
            <a:off x="7127875" y="2005012"/>
            <a:ext cx="576263" cy="1208088"/>
          </a:xfrm>
          <a:prstGeom prst="rect">
            <a:avLst/>
          </a:prstGeom>
          <a:solidFill>
            <a:srgbClr val="FFFFFF"/>
          </a:solidFill>
          <a:ln w="19050">
            <a:solidFill>
              <a:srgbClr val="8370A4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189" name="Şekil"/>
          <p:cNvSpPr/>
          <p:nvPr/>
        </p:nvSpPr>
        <p:spPr>
          <a:xfrm>
            <a:off x="7416800" y="1964903"/>
            <a:ext cx="324854" cy="1213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3" h="17876" extrusionOk="0">
                <a:moveTo>
                  <a:pt x="21075" y="16621"/>
                </a:moveTo>
                <a:cubicBezTo>
                  <a:pt x="12951" y="19704"/>
                  <a:pt x="2488" y="16840"/>
                  <a:pt x="359" y="10951"/>
                </a:cubicBezTo>
                <a:cubicBezTo>
                  <a:pt x="-127" y="9605"/>
                  <a:pt x="-119" y="8205"/>
                  <a:pt x="383" y="6861"/>
                </a:cubicBezTo>
                <a:cubicBezTo>
                  <a:pt x="2615" y="887"/>
                  <a:pt x="13386" y="-1896"/>
                  <a:pt x="21473" y="1412"/>
                </a:cubicBezTo>
                <a:cubicBezTo>
                  <a:pt x="21340" y="6482"/>
                  <a:pt x="21207" y="11551"/>
                  <a:pt x="21075" y="16621"/>
                </a:cubicBezTo>
                <a:close/>
              </a:path>
            </a:pathLst>
          </a:custGeom>
          <a:solidFill>
            <a:srgbClr val="273359"/>
          </a:solidFill>
          <a:ln w="19050">
            <a:solidFill>
              <a:srgbClr val="732009"/>
            </a:solidFill>
          </a:ln>
        </p:spPr>
        <p:txBody>
          <a:bodyPr lIns="45719" rIns="45719" anchor="ctr"/>
          <a:lstStyle/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1190" name="Şekil"/>
          <p:cNvSpPr/>
          <p:nvPr/>
        </p:nvSpPr>
        <p:spPr>
          <a:xfrm>
            <a:off x="1619250" y="2005012"/>
            <a:ext cx="360363" cy="1173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283"/>
                </a:moveTo>
                <a:lnTo>
                  <a:pt x="5400" y="18283"/>
                </a:lnTo>
                <a:lnTo>
                  <a:pt x="5400" y="0"/>
                </a:lnTo>
                <a:lnTo>
                  <a:pt x="16200" y="0"/>
                </a:lnTo>
                <a:lnTo>
                  <a:pt x="16200" y="18283"/>
                </a:lnTo>
                <a:lnTo>
                  <a:pt x="21600" y="18283"/>
                </a:lnTo>
                <a:lnTo>
                  <a:pt x="10800" y="21600"/>
                </a:lnTo>
                <a:close/>
              </a:path>
            </a:pathLst>
          </a:custGeom>
          <a:solidFill>
            <a:srgbClr val="A63212"/>
          </a:solidFill>
          <a:ln w="19050">
            <a:solidFill>
              <a:srgbClr val="732009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191" name="Şekil"/>
          <p:cNvSpPr/>
          <p:nvPr/>
        </p:nvSpPr>
        <p:spPr>
          <a:xfrm>
            <a:off x="7127875" y="2005012"/>
            <a:ext cx="288925" cy="1208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017"/>
                </a:moveTo>
                <a:lnTo>
                  <a:pt x="5400" y="19017"/>
                </a:lnTo>
                <a:lnTo>
                  <a:pt x="5400" y="0"/>
                </a:lnTo>
                <a:lnTo>
                  <a:pt x="16200" y="0"/>
                </a:lnTo>
                <a:lnTo>
                  <a:pt x="16200" y="19017"/>
                </a:lnTo>
                <a:lnTo>
                  <a:pt x="21600" y="1901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A63212"/>
          </a:solidFill>
          <a:ln w="19050">
            <a:solidFill>
              <a:srgbClr val="732009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192" name="Normal"/>
          <p:cNvSpPr txBox="1"/>
          <p:nvPr/>
        </p:nvSpPr>
        <p:spPr>
          <a:xfrm>
            <a:off x="1187450" y="5013325"/>
            <a:ext cx="1223963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Normal</a:t>
            </a:r>
          </a:p>
        </p:txBody>
      </p:sp>
      <p:sp>
        <p:nvSpPr>
          <p:cNvPr id="1193" name="Restriktif"/>
          <p:cNvSpPr txBox="1"/>
          <p:nvPr/>
        </p:nvSpPr>
        <p:spPr>
          <a:xfrm>
            <a:off x="4035425" y="5013325"/>
            <a:ext cx="1328738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Restriktif</a:t>
            </a:r>
          </a:p>
        </p:txBody>
      </p:sp>
      <p:sp>
        <p:nvSpPr>
          <p:cNvPr id="1194" name="Obstrüktif"/>
          <p:cNvSpPr txBox="1"/>
          <p:nvPr/>
        </p:nvSpPr>
        <p:spPr>
          <a:xfrm>
            <a:off x="6659562" y="5013325"/>
            <a:ext cx="1512888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Obstrüktif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8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885" name="Solunum sırasında alınan ve verilen hava hacimlerinin ve zamanın bir fonksiyonu olarak hava akımlarının ölçüldüğü fizyolojik bir testtir.…"/>
          <p:cNvSpPr txBox="1">
            <a:spLocks noGrp="1"/>
          </p:cNvSpPr>
          <p:nvPr>
            <p:ph type="body" idx="1"/>
          </p:nvPr>
        </p:nvSpPr>
        <p:spPr>
          <a:xfrm>
            <a:off x="457199" y="1544637"/>
            <a:ext cx="8443815" cy="5063134"/>
          </a:xfrm>
          <a:prstGeom prst="rect">
            <a:avLst/>
          </a:prstGeom>
        </p:spPr>
        <p:txBody>
          <a:bodyPr/>
          <a:lstStyle/>
          <a:p>
            <a:pPr marL="365125" indent="-255587" defTabSz="457200">
              <a:lnSpc>
                <a:spcPct val="170000"/>
              </a:lnSpc>
              <a:spcBef>
                <a:spcPts val="500"/>
              </a:spcBef>
              <a:buClr>
                <a:srgbClr val="9BB05E"/>
              </a:buClr>
              <a:buSzPct val="95000"/>
              <a:buFont typeface="Georgia"/>
              <a:defRPr sz="2200">
                <a:solidFill>
                  <a:srgbClr val="404040"/>
                </a:solidFill>
              </a:defRPr>
            </a:pPr>
            <a:r>
              <a:t>Solunum sırasında alınan ve verilen </a:t>
            </a:r>
            <a:r>
              <a:rPr>
                <a:solidFill>
                  <a:srgbClr val="FF0000"/>
                </a:solidFill>
              </a:rPr>
              <a:t>hava</a:t>
            </a:r>
            <a:r>
              <a:t> </a:t>
            </a:r>
            <a:r>
              <a:rPr>
                <a:solidFill>
                  <a:srgbClr val="FF0000"/>
                </a:solidFill>
              </a:rPr>
              <a:t>hacimlerinin</a:t>
            </a:r>
            <a:r>
              <a:t> ve zamanın bir fonksiyonu olarak </a:t>
            </a:r>
            <a:r>
              <a:rPr>
                <a:solidFill>
                  <a:srgbClr val="FF0000"/>
                </a:solidFill>
              </a:rPr>
              <a:t>hava</a:t>
            </a:r>
            <a:r>
              <a:t> </a:t>
            </a:r>
            <a:r>
              <a:rPr>
                <a:solidFill>
                  <a:srgbClr val="FF0000"/>
                </a:solidFill>
              </a:rPr>
              <a:t>akımlarının </a:t>
            </a:r>
            <a:r>
              <a:t>ölçüldüğü fizyolojik bir testtir.</a:t>
            </a:r>
          </a:p>
          <a:p>
            <a:pPr marL="365125" indent="-255587" defTabSz="457200">
              <a:lnSpc>
                <a:spcPct val="170000"/>
              </a:lnSpc>
              <a:spcBef>
                <a:spcPts val="500"/>
              </a:spcBef>
              <a:buClr>
                <a:srgbClr val="9BB05E"/>
              </a:buClr>
              <a:buSzPct val="95000"/>
              <a:buFont typeface="Georgia"/>
              <a:defRPr sz="2200">
                <a:solidFill>
                  <a:srgbClr val="404040"/>
                </a:solidFill>
              </a:defRPr>
            </a:pPr>
            <a:r>
              <a:t>Günümüzde birçok akciğer hastalığının tanısı ve takibinde sıkça başvurulan en temel tanı yöntemlerinden biridir.</a:t>
            </a:r>
          </a:p>
          <a:p>
            <a:pPr marL="365125" indent="-255587" defTabSz="457200">
              <a:lnSpc>
                <a:spcPct val="170000"/>
              </a:lnSpc>
              <a:spcBef>
                <a:spcPts val="500"/>
              </a:spcBef>
              <a:buClr>
                <a:srgbClr val="9BB05E"/>
              </a:buClr>
              <a:buSzPct val="95000"/>
              <a:buFont typeface="Georgia"/>
              <a:defRPr sz="2200">
                <a:solidFill>
                  <a:srgbClr val="404040"/>
                </a:solidFill>
              </a:defRPr>
            </a:pPr>
            <a:r>
              <a:t>Akım-volüm halkasının analizi akciğerlerde hava akımını etkileyen faktörleri kolay anlamamıza ve yorumlamamıza da yardım eder.</a:t>
            </a:r>
          </a:p>
        </p:txBody>
      </p:sp>
      <p:sp>
        <p:nvSpPr>
          <p:cNvPr id="886" name="Spirometri"/>
          <p:cNvSpPr txBox="1"/>
          <p:nvPr/>
        </p:nvSpPr>
        <p:spPr>
          <a:xfrm>
            <a:off x="457200" y="430212"/>
            <a:ext cx="822960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457200">
              <a:defRPr sz="42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Spirometri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97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198" name="Dikdörtgen"/>
          <p:cNvSpPr/>
          <p:nvPr/>
        </p:nvSpPr>
        <p:spPr>
          <a:xfrm>
            <a:off x="1083468" y="1609328"/>
            <a:ext cx="6977064" cy="32801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99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8026" y="1050145"/>
            <a:ext cx="7307948" cy="4757710"/>
          </a:xfrm>
          <a:prstGeom prst="rect">
            <a:avLst/>
          </a:prstGeom>
          <a:ln w="12700">
            <a:miter lim="400000"/>
          </a:ln>
        </p:spPr>
      </p:pic>
      <p:sp>
        <p:nvSpPr>
          <p:cNvPr id="1200" name="Akciğer volümlerindeki değişmeler"/>
          <p:cNvSpPr txBox="1"/>
          <p:nvPr/>
        </p:nvSpPr>
        <p:spPr>
          <a:xfrm>
            <a:off x="2374899" y="470342"/>
            <a:ext cx="4472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Akciğer volümlerindeki değişmeler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0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04" name="Dikdörtgen"/>
          <p:cNvSpPr/>
          <p:nvPr/>
        </p:nvSpPr>
        <p:spPr>
          <a:xfrm>
            <a:off x="1083468" y="1609328"/>
            <a:ext cx="6977064" cy="32801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05" name="Resim3" descr="Resim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4524" y="1011237"/>
            <a:ext cx="8094952" cy="4835526"/>
          </a:xfrm>
          <a:prstGeom prst="rect">
            <a:avLst/>
          </a:prstGeom>
          <a:ln w="12700">
            <a:miter lim="400000"/>
          </a:ln>
        </p:spPr>
      </p:pic>
      <p:sp>
        <p:nvSpPr>
          <p:cNvPr id="1206" name="Şekil"/>
          <p:cNvSpPr/>
          <p:nvPr/>
        </p:nvSpPr>
        <p:spPr>
          <a:xfrm rot="10800000">
            <a:off x="7204075" y="2641600"/>
            <a:ext cx="142875" cy="171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250"/>
                </a:moveTo>
                <a:lnTo>
                  <a:pt x="8251" y="8250"/>
                </a:lnTo>
                <a:lnTo>
                  <a:pt x="10800" y="0"/>
                </a:lnTo>
                <a:lnTo>
                  <a:pt x="13349" y="8250"/>
                </a:lnTo>
                <a:lnTo>
                  <a:pt x="21600" y="8250"/>
                </a:lnTo>
                <a:lnTo>
                  <a:pt x="14925" y="13349"/>
                </a:lnTo>
                <a:lnTo>
                  <a:pt x="17475" y="21600"/>
                </a:lnTo>
                <a:lnTo>
                  <a:pt x="10800" y="16501"/>
                </a:lnTo>
                <a:lnTo>
                  <a:pt x="4125" y="21600"/>
                </a:lnTo>
                <a:lnTo>
                  <a:pt x="6675" y="13349"/>
                </a:lnTo>
                <a:lnTo>
                  <a:pt x="0" y="8250"/>
                </a:lnTo>
                <a:close/>
              </a:path>
            </a:pathLst>
          </a:custGeom>
          <a:solidFill>
            <a:srgbClr val="A63212"/>
          </a:solidFill>
          <a:ln w="19050">
            <a:solidFill>
              <a:srgbClr val="732009"/>
            </a:solidFill>
          </a:ln>
        </p:spPr>
        <p:txBody>
          <a:bodyPr lIns="45719" rIns="45719" anchor="ctr"/>
          <a:lstStyle/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1207" name="Şekil"/>
          <p:cNvSpPr/>
          <p:nvPr/>
        </p:nvSpPr>
        <p:spPr>
          <a:xfrm>
            <a:off x="3792537" y="3730625"/>
            <a:ext cx="215901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250"/>
                </a:moveTo>
                <a:lnTo>
                  <a:pt x="8251" y="8251"/>
                </a:lnTo>
                <a:lnTo>
                  <a:pt x="10800" y="0"/>
                </a:lnTo>
                <a:lnTo>
                  <a:pt x="13349" y="8251"/>
                </a:lnTo>
                <a:lnTo>
                  <a:pt x="21600" y="8250"/>
                </a:lnTo>
                <a:lnTo>
                  <a:pt x="14925" y="13350"/>
                </a:lnTo>
                <a:lnTo>
                  <a:pt x="17475" y="21600"/>
                </a:lnTo>
                <a:lnTo>
                  <a:pt x="10800" y="16501"/>
                </a:lnTo>
                <a:lnTo>
                  <a:pt x="4125" y="21600"/>
                </a:lnTo>
                <a:lnTo>
                  <a:pt x="6675" y="13350"/>
                </a:lnTo>
                <a:lnTo>
                  <a:pt x="0" y="8250"/>
                </a:lnTo>
                <a:close/>
              </a:path>
            </a:pathLst>
          </a:custGeom>
          <a:solidFill>
            <a:srgbClr val="A63212"/>
          </a:solidFill>
          <a:ln w="19050">
            <a:solidFill>
              <a:srgbClr val="732009"/>
            </a:solidFill>
          </a:ln>
        </p:spPr>
        <p:txBody>
          <a:bodyPr lIns="45719" rIns="45719" anchor="ctr"/>
          <a:lstStyle/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0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11" name="Dikdörtgen"/>
          <p:cNvSpPr/>
          <p:nvPr/>
        </p:nvSpPr>
        <p:spPr>
          <a:xfrm>
            <a:off x="1083468" y="1609328"/>
            <a:ext cx="6977064" cy="32801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12" name="Resim3" descr="Resim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5234" y="888973"/>
            <a:ext cx="7893532" cy="5080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5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16" name="Obstrüktif ventilatuar defekt maksimal ekspiratuar hava akım hızının vital kapasiteye (VC) oranla daha belirgin azalmasıdır. Akım-volüm eğrisinde konkav görünüm olur."/>
          <p:cNvSpPr txBox="1">
            <a:spLocks noGrp="1"/>
          </p:cNvSpPr>
          <p:nvPr>
            <p:ph type="body" sz="half" idx="1"/>
          </p:nvPr>
        </p:nvSpPr>
        <p:spPr>
          <a:xfrm>
            <a:off x="684212" y="1379696"/>
            <a:ext cx="5399088" cy="2376488"/>
          </a:xfrm>
          <a:prstGeom prst="rect">
            <a:avLst/>
          </a:prstGeom>
        </p:spPr>
        <p:txBody>
          <a:bodyPr/>
          <a:lstStyle>
            <a:lvl1pPr marL="243459" indent="-162305" defTabSz="649223">
              <a:spcBef>
                <a:spcPts val="600"/>
              </a:spcBef>
              <a:buClr>
                <a:srgbClr val="A9A57C"/>
              </a:buClr>
              <a:defRPr sz="2556">
                <a:solidFill>
                  <a:srgbClr val="2F2B20"/>
                </a:solidFill>
              </a:defRPr>
            </a:lvl1pPr>
          </a:lstStyle>
          <a:p>
            <a:r>
              <a:t>Obstrüktif ventilatuar defekt maksimal ekspiratuar hava akım hızının vital kapasiteye (VC) oranla daha belirgin azalmasıdır. Akım-volüm eğrisinde konkav görünüm olur.</a:t>
            </a:r>
          </a:p>
        </p:txBody>
      </p:sp>
      <p:pic>
        <p:nvPicPr>
          <p:cNvPr id="121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0325" y="608012"/>
            <a:ext cx="2155825" cy="2847976"/>
          </a:xfrm>
          <a:prstGeom prst="rect">
            <a:avLst/>
          </a:prstGeom>
          <a:ln w="12700">
            <a:miter lim="400000"/>
          </a:ln>
        </p:spPr>
      </p:pic>
      <p:sp>
        <p:nvSpPr>
          <p:cNvPr id="1218" name="RESTRİKTİF VENTİLATUAR BOZUKLUK"/>
          <p:cNvSpPr txBox="1"/>
          <p:nvPr/>
        </p:nvSpPr>
        <p:spPr>
          <a:xfrm>
            <a:off x="-731044" y="3648471"/>
            <a:ext cx="82296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8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RESTRİKTİF VENTİLATUAR BOZUKLUK</a:t>
            </a:r>
          </a:p>
        </p:txBody>
      </p:sp>
      <p:pic>
        <p:nvPicPr>
          <p:cNvPr id="1219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40487" y="3524250"/>
            <a:ext cx="2095501" cy="242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0" name="TLC’de azalma ve normal FEV1/VC oranı ile karakterizedir.…"/>
          <p:cNvSpPr txBox="1"/>
          <p:nvPr/>
        </p:nvSpPr>
        <p:spPr>
          <a:xfrm>
            <a:off x="755650" y="4292600"/>
            <a:ext cx="4895850" cy="1454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buClr>
                <a:srgbClr val="FF3399"/>
              </a:buClr>
              <a:buSzPct val="100000"/>
              <a:buChar char="➢"/>
              <a:defRPr sz="2400"/>
            </a:pPr>
            <a:r>
              <a:t>TLC’de azalma ve normal FEV1/VC oranı ile karakterizedir. </a:t>
            </a:r>
          </a:p>
          <a:p>
            <a:pPr>
              <a:lnSpc>
                <a:spcPct val="90000"/>
              </a:lnSpc>
              <a:buClr>
                <a:srgbClr val="FF3399"/>
              </a:buClr>
              <a:buSzPct val="100000"/>
              <a:buChar char="➢"/>
              <a:defRPr sz="2400"/>
            </a:pPr>
            <a:r>
              <a:t>Akım-volüm eğrisi minyatürleşir.</a:t>
            </a:r>
          </a:p>
        </p:txBody>
      </p:sp>
      <p:sp>
        <p:nvSpPr>
          <p:cNvPr id="1221" name="OBSTRÜKTİF VENTİLATUAR BOZUKLUK"/>
          <p:cNvSpPr txBox="1"/>
          <p:nvPr/>
        </p:nvSpPr>
        <p:spPr>
          <a:xfrm>
            <a:off x="-731044" y="522287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28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OBSTRÜKTİF VENTİLATUAR BOZUKLUK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2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25" name="Dikdörtgen"/>
          <p:cNvSpPr/>
          <p:nvPr/>
        </p:nvSpPr>
        <p:spPr>
          <a:xfrm>
            <a:off x="1083468" y="1609328"/>
            <a:ext cx="6977064" cy="32801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51" name="Grup"/>
          <p:cNvGrpSpPr/>
          <p:nvPr/>
        </p:nvGrpSpPr>
        <p:grpSpPr>
          <a:xfrm>
            <a:off x="726051" y="1725581"/>
            <a:ext cx="7924975" cy="4228321"/>
            <a:chOff x="0" y="0"/>
            <a:chExt cx="7924973" cy="4228320"/>
          </a:xfrm>
        </p:grpSpPr>
        <p:sp>
          <p:nvSpPr>
            <p:cNvPr id="1226" name="Çizgi"/>
            <p:cNvSpPr/>
            <p:nvPr/>
          </p:nvSpPr>
          <p:spPr>
            <a:xfrm>
              <a:off x="523347" y="2699647"/>
              <a:ext cx="1940747" cy="142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229" name="Grup"/>
            <p:cNvGrpSpPr/>
            <p:nvPr/>
          </p:nvGrpSpPr>
          <p:grpSpPr>
            <a:xfrm>
              <a:off x="3065319" y="573907"/>
              <a:ext cx="1943863" cy="2099758"/>
              <a:chOff x="0" y="0"/>
              <a:chExt cx="1943861" cy="2099757"/>
            </a:xfrm>
          </p:grpSpPr>
          <p:sp>
            <p:nvSpPr>
              <p:cNvPr id="1227" name="Çizgi"/>
              <p:cNvSpPr/>
              <p:nvPr/>
            </p:nvSpPr>
            <p:spPr>
              <a:xfrm>
                <a:off x="-1" y="0"/>
                <a:ext cx="31153" cy="2012735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28" name="Çizgi"/>
              <p:cNvSpPr/>
              <p:nvPr/>
            </p:nvSpPr>
            <p:spPr>
              <a:xfrm>
                <a:off x="0" y="2099757"/>
                <a:ext cx="1943862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32" name="Grup"/>
            <p:cNvGrpSpPr/>
            <p:nvPr/>
          </p:nvGrpSpPr>
          <p:grpSpPr>
            <a:xfrm>
              <a:off x="5607292" y="548209"/>
              <a:ext cx="1890905" cy="2124314"/>
              <a:chOff x="0" y="0"/>
              <a:chExt cx="1890903" cy="2124312"/>
            </a:xfrm>
          </p:grpSpPr>
          <p:sp>
            <p:nvSpPr>
              <p:cNvPr id="1230" name="Çizgi"/>
              <p:cNvSpPr/>
              <p:nvPr/>
            </p:nvSpPr>
            <p:spPr>
              <a:xfrm flipH="1">
                <a:off x="0" y="0"/>
                <a:ext cx="1" cy="212431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31" name="Çizgi"/>
              <p:cNvSpPr/>
              <p:nvPr/>
            </p:nvSpPr>
            <p:spPr>
              <a:xfrm>
                <a:off x="0" y="2124312"/>
                <a:ext cx="1890904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233" name="Obstrüktif"/>
            <p:cNvSpPr txBox="1"/>
            <p:nvPr/>
          </p:nvSpPr>
          <p:spPr>
            <a:xfrm>
              <a:off x="523347" y="0"/>
              <a:ext cx="2189960" cy="3678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b="1">
                  <a:solidFill>
                    <a:srgbClr val="FF3300"/>
                  </a:solidFill>
                </a:defRPr>
              </a:lvl1pPr>
            </a:lstStyle>
            <a:p>
              <a:r>
                <a:t>Obstrüktif</a:t>
              </a:r>
            </a:p>
          </p:txBody>
        </p:sp>
        <p:sp>
          <p:nvSpPr>
            <p:cNvPr id="1234" name="Ağır Obstrüktif"/>
            <p:cNvSpPr txBox="1"/>
            <p:nvPr/>
          </p:nvSpPr>
          <p:spPr>
            <a:xfrm>
              <a:off x="2990556" y="0"/>
              <a:ext cx="2541973" cy="3678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b="1">
                  <a:solidFill>
                    <a:srgbClr val="FF3300"/>
                  </a:solidFill>
                </a:defRPr>
              </a:lvl1pPr>
            </a:lstStyle>
            <a:p>
              <a:r>
                <a:t>Ağır Obstrüktif</a:t>
              </a:r>
            </a:p>
          </p:txBody>
        </p:sp>
        <p:sp>
          <p:nvSpPr>
            <p:cNvPr id="1235" name="Restriktif"/>
            <p:cNvSpPr txBox="1"/>
            <p:nvPr/>
          </p:nvSpPr>
          <p:spPr>
            <a:xfrm>
              <a:off x="6205403" y="0"/>
              <a:ext cx="1719571" cy="3678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b="1">
                  <a:solidFill>
                    <a:srgbClr val="FF3300"/>
                  </a:solidFill>
                </a:defRPr>
              </a:lvl1pPr>
            </a:lstStyle>
            <a:p>
              <a:r>
                <a:t>Restriktif</a:t>
              </a:r>
            </a:p>
          </p:txBody>
        </p:sp>
        <p:sp>
          <p:nvSpPr>
            <p:cNvPr id="1236" name="Volüm (L)"/>
            <p:cNvSpPr txBox="1"/>
            <p:nvPr/>
          </p:nvSpPr>
          <p:spPr>
            <a:xfrm>
              <a:off x="672875" y="2741048"/>
              <a:ext cx="1719570" cy="3678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/>
              </a:pPr>
              <a:r>
                <a:t>        </a:t>
              </a:r>
              <a:r>
                <a:rPr sz="1800"/>
                <a:t>Volüm (L)</a:t>
              </a:r>
            </a:p>
          </p:txBody>
        </p:sp>
        <p:sp>
          <p:nvSpPr>
            <p:cNvPr id="1237" name="Ekspiratuar akım hızı"/>
            <p:cNvSpPr txBox="1"/>
            <p:nvPr/>
          </p:nvSpPr>
          <p:spPr>
            <a:xfrm rot="16200000">
              <a:off x="-998856" y="1394316"/>
              <a:ext cx="2502635" cy="3678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   </a:t>
              </a:r>
              <a:r>
                <a:rPr sz="1800"/>
                <a:t>Ekspiratuar akım hızı</a:t>
              </a:r>
            </a:p>
          </p:txBody>
        </p:sp>
        <p:sp>
          <p:nvSpPr>
            <p:cNvPr id="1238" name="Çizgi"/>
            <p:cNvSpPr/>
            <p:nvPr/>
          </p:nvSpPr>
          <p:spPr>
            <a:xfrm flipH="1">
              <a:off x="523347" y="548209"/>
              <a:ext cx="1" cy="215143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9" name="Çizgi"/>
            <p:cNvSpPr/>
            <p:nvPr/>
          </p:nvSpPr>
          <p:spPr>
            <a:xfrm>
              <a:off x="527438" y="894395"/>
              <a:ext cx="1695231" cy="1778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57" extrusionOk="0">
                  <a:moveTo>
                    <a:pt x="138" y="21557"/>
                  </a:moveTo>
                  <a:cubicBezTo>
                    <a:pt x="-40" y="20093"/>
                    <a:pt x="-52" y="18661"/>
                    <a:pt x="138" y="15677"/>
                  </a:cubicBezTo>
                  <a:cubicBezTo>
                    <a:pt x="329" y="12693"/>
                    <a:pt x="959" y="6292"/>
                    <a:pt x="1316" y="3685"/>
                  </a:cubicBezTo>
                  <a:cubicBezTo>
                    <a:pt x="1673" y="1066"/>
                    <a:pt x="1411" y="-43"/>
                    <a:pt x="2279" y="1"/>
                  </a:cubicBezTo>
                  <a:cubicBezTo>
                    <a:pt x="3148" y="46"/>
                    <a:pt x="5051" y="2043"/>
                    <a:pt x="6561" y="3918"/>
                  </a:cubicBezTo>
                  <a:cubicBezTo>
                    <a:pt x="8072" y="5792"/>
                    <a:pt x="9689" y="9054"/>
                    <a:pt x="11307" y="11240"/>
                  </a:cubicBezTo>
                  <a:cubicBezTo>
                    <a:pt x="12925" y="13425"/>
                    <a:pt x="14602" y="15344"/>
                    <a:pt x="16303" y="17064"/>
                  </a:cubicBezTo>
                  <a:cubicBezTo>
                    <a:pt x="18004" y="18784"/>
                    <a:pt x="20454" y="20625"/>
                    <a:pt x="21548" y="21557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240" name="Çizgi"/>
            <p:cNvSpPr/>
            <p:nvPr/>
          </p:nvSpPr>
          <p:spPr>
            <a:xfrm>
              <a:off x="3100716" y="679254"/>
              <a:ext cx="1758938" cy="199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57" extrusionOk="0">
                  <a:moveTo>
                    <a:pt x="138" y="21557"/>
                  </a:moveTo>
                  <a:cubicBezTo>
                    <a:pt x="-40" y="20093"/>
                    <a:pt x="-52" y="18661"/>
                    <a:pt x="138" y="15677"/>
                  </a:cubicBezTo>
                  <a:cubicBezTo>
                    <a:pt x="329" y="12693"/>
                    <a:pt x="959" y="6292"/>
                    <a:pt x="1316" y="3685"/>
                  </a:cubicBezTo>
                  <a:cubicBezTo>
                    <a:pt x="1673" y="1066"/>
                    <a:pt x="1411" y="-43"/>
                    <a:pt x="2279" y="1"/>
                  </a:cubicBezTo>
                  <a:cubicBezTo>
                    <a:pt x="3148" y="46"/>
                    <a:pt x="5063" y="2065"/>
                    <a:pt x="6561" y="3918"/>
                  </a:cubicBezTo>
                  <a:cubicBezTo>
                    <a:pt x="8060" y="5770"/>
                    <a:pt x="9701" y="8910"/>
                    <a:pt x="11295" y="11106"/>
                  </a:cubicBezTo>
                  <a:cubicBezTo>
                    <a:pt x="12889" y="13303"/>
                    <a:pt x="14400" y="15355"/>
                    <a:pt x="16112" y="17097"/>
                  </a:cubicBezTo>
                  <a:cubicBezTo>
                    <a:pt x="17825" y="18839"/>
                    <a:pt x="20418" y="20625"/>
                    <a:pt x="21548" y="21557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241" name="Çizgi"/>
            <p:cNvSpPr/>
            <p:nvPr/>
          </p:nvSpPr>
          <p:spPr>
            <a:xfrm>
              <a:off x="5610172" y="679254"/>
              <a:ext cx="1193344" cy="199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57" extrusionOk="0">
                  <a:moveTo>
                    <a:pt x="138" y="21557"/>
                  </a:moveTo>
                  <a:cubicBezTo>
                    <a:pt x="-40" y="20093"/>
                    <a:pt x="-52" y="18661"/>
                    <a:pt x="138" y="15677"/>
                  </a:cubicBezTo>
                  <a:cubicBezTo>
                    <a:pt x="329" y="12693"/>
                    <a:pt x="959" y="6292"/>
                    <a:pt x="1316" y="3685"/>
                  </a:cubicBezTo>
                  <a:cubicBezTo>
                    <a:pt x="1673" y="1066"/>
                    <a:pt x="1411" y="-43"/>
                    <a:pt x="2279" y="1"/>
                  </a:cubicBezTo>
                  <a:cubicBezTo>
                    <a:pt x="3148" y="46"/>
                    <a:pt x="5063" y="2065"/>
                    <a:pt x="6561" y="3918"/>
                  </a:cubicBezTo>
                  <a:cubicBezTo>
                    <a:pt x="8060" y="5770"/>
                    <a:pt x="9701" y="8910"/>
                    <a:pt x="11295" y="11106"/>
                  </a:cubicBezTo>
                  <a:cubicBezTo>
                    <a:pt x="12889" y="13303"/>
                    <a:pt x="14400" y="15355"/>
                    <a:pt x="16112" y="17097"/>
                  </a:cubicBezTo>
                  <a:cubicBezTo>
                    <a:pt x="17825" y="18839"/>
                    <a:pt x="20418" y="20625"/>
                    <a:pt x="21548" y="21557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242" name="Çizgi"/>
            <p:cNvSpPr/>
            <p:nvPr/>
          </p:nvSpPr>
          <p:spPr>
            <a:xfrm>
              <a:off x="523347" y="1246424"/>
              <a:ext cx="1471916" cy="142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extrusionOk="0">
                  <a:moveTo>
                    <a:pt x="0" y="21406"/>
                  </a:moveTo>
                  <a:cubicBezTo>
                    <a:pt x="71" y="20556"/>
                    <a:pt x="213" y="18869"/>
                    <a:pt x="462" y="16263"/>
                  </a:cubicBezTo>
                  <a:cubicBezTo>
                    <a:pt x="711" y="13657"/>
                    <a:pt x="971" y="8473"/>
                    <a:pt x="1528" y="5772"/>
                  </a:cubicBezTo>
                  <a:cubicBezTo>
                    <a:pt x="2084" y="3070"/>
                    <a:pt x="3186" y="217"/>
                    <a:pt x="3837" y="12"/>
                  </a:cubicBezTo>
                  <a:cubicBezTo>
                    <a:pt x="4488" y="-194"/>
                    <a:pt x="4701" y="2453"/>
                    <a:pt x="5436" y="4537"/>
                  </a:cubicBezTo>
                  <a:cubicBezTo>
                    <a:pt x="6170" y="6622"/>
                    <a:pt x="7058" y="10325"/>
                    <a:pt x="8278" y="12560"/>
                  </a:cubicBezTo>
                  <a:cubicBezTo>
                    <a:pt x="9497" y="14796"/>
                    <a:pt x="11475" y="16743"/>
                    <a:pt x="12718" y="17909"/>
                  </a:cubicBezTo>
                  <a:cubicBezTo>
                    <a:pt x="13962" y="19075"/>
                    <a:pt x="14258" y="18979"/>
                    <a:pt x="15738" y="19555"/>
                  </a:cubicBezTo>
                  <a:cubicBezTo>
                    <a:pt x="17218" y="20131"/>
                    <a:pt x="20380" y="21022"/>
                    <a:pt x="21600" y="21406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243" name="Çizgi"/>
            <p:cNvSpPr/>
            <p:nvPr/>
          </p:nvSpPr>
          <p:spPr>
            <a:xfrm>
              <a:off x="3090519" y="1752556"/>
              <a:ext cx="1320552" cy="910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224" extrusionOk="0">
                  <a:moveTo>
                    <a:pt x="125" y="21046"/>
                  </a:moveTo>
                  <a:cubicBezTo>
                    <a:pt x="125" y="20044"/>
                    <a:pt x="125" y="19042"/>
                    <a:pt x="125" y="17038"/>
                  </a:cubicBezTo>
                  <a:cubicBezTo>
                    <a:pt x="125" y="15034"/>
                    <a:pt x="-156" y="11849"/>
                    <a:pt x="125" y="9021"/>
                  </a:cubicBezTo>
                  <a:cubicBezTo>
                    <a:pt x="407" y="6193"/>
                    <a:pt x="1310" y="-153"/>
                    <a:pt x="1813" y="3"/>
                  </a:cubicBezTo>
                  <a:cubicBezTo>
                    <a:pt x="2316" y="159"/>
                    <a:pt x="2553" y="7307"/>
                    <a:pt x="3145" y="10023"/>
                  </a:cubicBezTo>
                  <a:cubicBezTo>
                    <a:pt x="3738" y="12740"/>
                    <a:pt x="4552" y="14922"/>
                    <a:pt x="5366" y="16370"/>
                  </a:cubicBezTo>
                  <a:cubicBezTo>
                    <a:pt x="6180" y="17817"/>
                    <a:pt x="6240" y="17929"/>
                    <a:pt x="8031" y="18708"/>
                  </a:cubicBezTo>
                  <a:cubicBezTo>
                    <a:pt x="9822" y="19487"/>
                    <a:pt x="13879" y="20645"/>
                    <a:pt x="16114" y="21046"/>
                  </a:cubicBezTo>
                  <a:cubicBezTo>
                    <a:pt x="18350" y="21447"/>
                    <a:pt x="20556" y="21046"/>
                    <a:pt x="21444" y="21046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244" name="Volüm (L)"/>
            <p:cNvSpPr txBox="1"/>
            <p:nvPr/>
          </p:nvSpPr>
          <p:spPr>
            <a:xfrm>
              <a:off x="3065320" y="2741048"/>
              <a:ext cx="1719570" cy="3678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/>
              </a:pPr>
              <a:r>
                <a:t>        </a:t>
              </a:r>
              <a:r>
                <a:rPr sz="1800"/>
                <a:t>Volüm (L)</a:t>
              </a:r>
            </a:p>
          </p:txBody>
        </p:sp>
        <p:sp>
          <p:nvSpPr>
            <p:cNvPr id="1245" name="Volüm(L)"/>
            <p:cNvSpPr txBox="1"/>
            <p:nvPr/>
          </p:nvSpPr>
          <p:spPr>
            <a:xfrm>
              <a:off x="5607292" y="2741048"/>
              <a:ext cx="1719571" cy="3678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/>
              </a:pPr>
              <a:r>
                <a:t>        </a:t>
              </a:r>
              <a:r>
                <a:rPr sz="1800"/>
                <a:t>Volüm(L)</a:t>
              </a:r>
            </a:p>
          </p:txBody>
        </p:sp>
        <p:sp>
          <p:nvSpPr>
            <p:cNvPr id="1246" name="Kule şekli, azalmış zirve akımı, hızlı düşüş"/>
            <p:cNvSpPr txBox="1"/>
            <p:nvPr/>
          </p:nvSpPr>
          <p:spPr>
            <a:xfrm>
              <a:off x="2990556" y="3289258"/>
              <a:ext cx="2093390" cy="9390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</a:lvl1pPr>
            </a:lstStyle>
            <a:p>
              <a:r>
                <a:t>Kule şekli, azalmış zirve akımı, hızlı düşüş</a:t>
              </a:r>
            </a:p>
          </p:txBody>
        </p:sp>
        <p:sp>
          <p:nvSpPr>
            <p:cNvPr id="1247" name="Normal şekil, normal zirve akımı, azalmış volüm"/>
            <p:cNvSpPr txBox="1"/>
            <p:nvPr/>
          </p:nvSpPr>
          <p:spPr>
            <a:xfrm>
              <a:off x="5578744" y="3258708"/>
              <a:ext cx="2093471" cy="9390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</a:pPr>
              <a:r>
                <a:t>Normal şekil, normal zirve akımı, azalmış volüm</a:t>
              </a:r>
            </a:p>
          </p:txBody>
        </p:sp>
        <p:sp>
          <p:nvSpPr>
            <p:cNvPr id="1248" name="Zirve akım azalmış, eğimin ortası içe doğru çökmüş"/>
            <p:cNvSpPr txBox="1"/>
            <p:nvPr/>
          </p:nvSpPr>
          <p:spPr>
            <a:xfrm>
              <a:off x="0" y="3289258"/>
              <a:ext cx="2392445" cy="9390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spcBef>
                  <a:spcPts val="1000"/>
                </a:spcBef>
              </a:lvl1pPr>
            </a:lstStyle>
            <a:p>
              <a:r>
                <a:t>Zirve akım azalmış, eğimin ortası içe doğru çökmüş</a:t>
              </a:r>
            </a:p>
          </p:txBody>
        </p:sp>
        <p:sp>
          <p:nvSpPr>
            <p:cNvPr id="1249" name="Ekspiratuar akım hızı"/>
            <p:cNvSpPr txBox="1"/>
            <p:nvPr/>
          </p:nvSpPr>
          <p:spPr>
            <a:xfrm rot="16200000">
              <a:off x="1614765" y="1407164"/>
              <a:ext cx="2502636" cy="3678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   </a:t>
              </a:r>
              <a:r>
                <a:rPr sz="1800"/>
                <a:t>Ekspiratuar akım hızı</a:t>
              </a:r>
            </a:p>
          </p:txBody>
        </p:sp>
        <p:sp>
          <p:nvSpPr>
            <p:cNvPr id="1250" name="Ekspiratuar akım hızı"/>
            <p:cNvSpPr txBox="1"/>
            <p:nvPr/>
          </p:nvSpPr>
          <p:spPr>
            <a:xfrm rot="16200000">
              <a:off x="4158297" y="1394316"/>
              <a:ext cx="2502635" cy="3678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   </a:t>
              </a:r>
              <a:r>
                <a:rPr sz="1800"/>
                <a:t>Ekspiratuar akım hızı</a:t>
              </a:r>
            </a:p>
          </p:txBody>
        </p:sp>
      </p:grpSp>
      <p:sp>
        <p:nvSpPr>
          <p:cNvPr id="1252" name="Akım Volüm Halkası Şekilleri Obstrüktif ve Restriktif"/>
          <p:cNvSpPr txBox="1"/>
          <p:nvPr/>
        </p:nvSpPr>
        <p:spPr>
          <a:xfrm>
            <a:off x="802338" y="459598"/>
            <a:ext cx="77724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429768">
              <a:defRPr sz="3384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Akım Volüm Halkası Şekilleri</a:t>
            </a:r>
            <a:br/>
            <a:r>
              <a:t>Obstrüktif ve Restriktif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55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5" y="1226343"/>
            <a:ext cx="3937042" cy="45831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59" name="Grup"/>
          <p:cNvGrpSpPr/>
          <p:nvPr/>
        </p:nvGrpSpPr>
        <p:grpSpPr>
          <a:xfrm>
            <a:off x="400531" y="2173287"/>
            <a:ext cx="4284663" cy="3417888"/>
            <a:chOff x="0" y="0"/>
            <a:chExt cx="4284662" cy="3417887"/>
          </a:xfrm>
        </p:grpSpPr>
        <p:sp>
          <p:nvSpPr>
            <p:cNvPr id="1257" name="Dikdörtgen"/>
            <p:cNvSpPr/>
            <p:nvPr/>
          </p:nvSpPr>
          <p:spPr>
            <a:xfrm>
              <a:off x="0" y="0"/>
              <a:ext cx="4284663" cy="3417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319087" indent="-319087" defTabSz="457200">
                <a:lnSpc>
                  <a:spcPct val="80000"/>
                </a:lnSpc>
                <a:spcBef>
                  <a:spcPts val="400"/>
                </a:spcBef>
                <a:defRPr sz="2000"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258" name="B-Değişken ekstratorasik obstrüksiyon, tiroid hipertrofisi…"/>
            <p:cNvSpPr txBox="1"/>
            <p:nvPr/>
          </p:nvSpPr>
          <p:spPr>
            <a:xfrm>
              <a:off x="0" y="227869"/>
              <a:ext cx="4284663" cy="29621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319087" indent="-319087" defTabSz="457200">
                <a:lnSpc>
                  <a:spcPct val="80000"/>
                </a:lnSpc>
                <a:spcBef>
                  <a:spcPts val="400"/>
                </a:spcBef>
                <a:defRPr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r>
                <a:t>B-Değişken ekstratorasik </a:t>
              </a:r>
              <a:r>
                <a:rPr>
                  <a:solidFill>
                    <a:srgbClr val="000000"/>
                  </a:solidFill>
                </a:rPr>
                <a:t>obstrüksiyon, tiroid hipertrofisi</a:t>
              </a:r>
            </a:p>
            <a:p>
              <a:pPr marL="319087" indent="-319087" defTabSz="457200">
                <a:lnSpc>
                  <a:spcPct val="80000"/>
                </a:lnSpc>
                <a:spcBef>
                  <a:spcPts val="400"/>
                </a:spcBef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r>
                <a:t>	</a:t>
              </a:r>
              <a:r>
                <a:rPr>
                  <a:solidFill>
                    <a:srgbClr val="FF3300"/>
                  </a:solidFill>
                </a:rPr>
                <a:t>FEF50/FIF50 &gt; 1</a:t>
              </a:r>
            </a:p>
            <a:p>
              <a:pPr marL="319087" indent="-319087" defTabSz="457200">
                <a:lnSpc>
                  <a:spcPct val="80000"/>
                </a:lnSpc>
                <a:spcBef>
                  <a:spcPts val="400"/>
                </a:spcBef>
                <a:defRPr>
                  <a:solidFill>
                    <a:srgbClr val="FF3300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>
                <a:solidFill>
                  <a:srgbClr val="FF3300"/>
                </a:solidFill>
              </a:endParaRPr>
            </a:p>
            <a:p>
              <a:pPr marL="319087" indent="-319087" defTabSz="457200">
                <a:lnSpc>
                  <a:spcPct val="80000"/>
                </a:lnSpc>
                <a:spcBef>
                  <a:spcPts val="400"/>
                </a:spcBef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>
                <a:solidFill>
                  <a:srgbClr val="FF3300"/>
                </a:solidFill>
              </a:endParaRPr>
            </a:p>
            <a:p>
              <a:pPr marL="319087" indent="-319087" defTabSz="457200">
                <a:lnSpc>
                  <a:spcPct val="80000"/>
                </a:lnSpc>
                <a:spcBef>
                  <a:spcPts val="400"/>
                </a:spcBef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endParaRPr>
                <a:solidFill>
                  <a:srgbClr val="FF3300"/>
                </a:solidFill>
              </a:endParaRPr>
            </a:p>
            <a:p>
              <a:pPr marL="319087" indent="-319087" defTabSz="457200">
                <a:lnSpc>
                  <a:spcPct val="80000"/>
                </a:lnSpc>
                <a:spcBef>
                  <a:spcPts val="400"/>
                </a:spcBef>
                <a:defRPr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r>
                <a:t>C-Değişken intratorasik obstr</a:t>
              </a:r>
              <a:r>
                <a:rPr>
                  <a:solidFill>
                    <a:srgbClr val="000000"/>
                  </a:solidFill>
                </a:rPr>
                <a:t>, trakea ve bifurkasyon düzeyinde tıkayıcı lezyon</a:t>
              </a:r>
            </a:p>
            <a:p>
              <a:pPr marL="319087" indent="-319087" defTabSz="457200">
                <a:lnSpc>
                  <a:spcPct val="80000"/>
                </a:lnSpc>
                <a:spcBef>
                  <a:spcPts val="400"/>
                </a:spcBef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r>
                <a:t>	</a:t>
              </a:r>
              <a:r>
                <a:rPr>
                  <a:solidFill>
                    <a:srgbClr val="FF0000"/>
                  </a:solidFill>
                </a:rPr>
                <a:t>PEF azalır </a:t>
              </a:r>
            </a:p>
            <a:p>
              <a:pPr marL="319087" indent="-319087" defTabSz="457200">
                <a:lnSpc>
                  <a:spcPct val="80000"/>
                </a:lnSpc>
                <a:spcBef>
                  <a:spcPts val="400"/>
                </a:spcBef>
                <a:defRPr>
                  <a:latin typeface="Cambria"/>
                  <a:ea typeface="Cambria"/>
                  <a:cs typeface="Cambria"/>
                  <a:sym typeface="Cambria"/>
                </a:defRPr>
              </a:pPr>
              <a:r>
                <a:t>	</a:t>
              </a:r>
              <a:r>
                <a:rPr>
                  <a:solidFill>
                    <a:srgbClr val="FF3300"/>
                  </a:solidFill>
                </a:rPr>
                <a:t>FEF50/FIF50 &lt;1</a:t>
              </a:r>
            </a:p>
            <a:p>
              <a:pPr marL="319087" indent="-319087" defTabSz="457200">
                <a:lnSpc>
                  <a:spcPct val="80000"/>
                </a:lnSpc>
                <a:spcBef>
                  <a:spcPts val="400"/>
                </a:spcBef>
                <a:defRPr sz="2000">
                  <a:latin typeface="Cambria"/>
                  <a:ea typeface="Cambria"/>
                  <a:cs typeface="Cambria"/>
                  <a:sym typeface="Cambria"/>
                </a:defRPr>
              </a:pPr>
              <a:r>
                <a:t>	</a:t>
              </a:r>
            </a:p>
          </p:txBody>
        </p:sp>
      </p:grpSp>
      <p:sp>
        <p:nvSpPr>
          <p:cNvPr id="1260" name="A- Fiks büyük havayolu obstrüksiyonu Ekspiratuvar ve inspiratuvar  eğri basıklaşır"/>
          <p:cNvSpPr txBox="1"/>
          <p:nvPr/>
        </p:nvSpPr>
        <p:spPr>
          <a:xfrm>
            <a:off x="425946" y="1549400"/>
            <a:ext cx="4427042" cy="7848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19087" indent="-319087" defTabSz="457200">
              <a:lnSpc>
                <a:spcPct val="80000"/>
              </a:lnSpc>
              <a:spcBef>
                <a:spcPts val="400"/>
              </a:spcBef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t>A- </a:t>
            </a:r>
            <a:r>
              <a:rPr>
                <a:solidFill>
                  <a:srgbClr val="002060"/>
                </a:solidFill>
              </a:rPr>
              <a:t>Fiks büyük havayolu obstrüksiyonu </a:t>
            </a:r>
            <a:r>
              <a:t>Ekspiratuvar ve inspiratuvar  eğri basıklaşır</a:t>
            </a:r>
          </a:p>
        </p:txBody>
      </p:sp>
      <p:sp>
        <p:nvSpPr>
          <p:cNvPr id="1261" name="Metin"/>
          <p:cNvSpPr txBox="1"/>
          <p:nvPr/>
        </p:nvSpPr>
        <p:spPr>
          <a:xfrm>
            <a:off x="395287" y="2636837"/>
            <a:ext cx="172453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</a:t>
            </a:r>
          </a:p>
        </p:txBody>
      </p:sp>
      <p:sp>
        <p:nvSpPr>
          <p:cNvPr id="1262" name="Akım volüm eğrisi ve üst havayolu obstrüksiyonları"/>
          <p:cNvSpPr txBox="1"/>
          <p:nvPr/>
        </p:nvSpPr>
        <p:spPr>
          <a:xfrm>
            <a:off x="420687" y="188912"/>
            <a:ext cx="822960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457200">
              <a:defRPr sz="30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Akım volüm eğrisi ve üst havayolu obstrüksiyonları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5" name="Grup"/>
          <p:cNvGrpSpPr/>
          <p:nvPr/>
        </p:nvGrpSpPr>
        <p:grpSpPr>
          <a:xfrm>
            <a:off x="136525" y="692149"/>
            <a:ext cx="8964613" cy="5400676"/>
            <a:chOff x="0" y="0"/>
            <a:chExt cx="8964612" cy="5400675"/>
          </a:xfrm>
        </p:grpSpPr>
        <p:grpSp>
          <p:nvGrpSpPr>
            <p:cNvPr id="1266" name="Grup"/>
            <p:cNvGrpSpPr/>
            <p:nvPr/>
          </p:nvGrpSpPr>
          <p:grpSpPr>
            <a:xfrm>
              <a:off x="2995612" y="0"/>
              <a:ext cx="2809876" cy="576263"/>
              <a:chOff x="0" y="0"/>
              <a:chExt cx="2809875" cy="576262"/>
            </a:xfrm>
          </p:grpSpPr>
          <p:sp>
            <p:nvSpPr>
              <p:cNvPr id="1264" name="Dikdörtgen"/>
              <p:cNvSpPr/>
              <p:nvPr/>
            </p:nvSpPr>
            <p:spPr>
              <a:xfrm>
                <a:off x="0" y="0"/>
                <a:ext cx="2809875" cy="576263"/>
              </a:xfrm>
              <a:prstGeom prst="rect">
                <a:avLst/>
              </a:prstGeom>
              <a:gradFill flip="none" rotWithShape="1">
                <a:gsLst>
                  <a:gs pos="0">
                    <a:srgbClr val="FFCCFF"/>
                  </a:gs>
                  <a:gs pos="100000">
                    <a:srgbClr val="B28EB2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65" name="FEV1/FVC ≥ 70"/>
              <p:cNvSpPr txBox="1"/>
              <p:nvPr/>
            </p:nvSpPr>
            <p:spPr>
              <a:xfrm>
                <a:off x="553269" y="112800"/>
                <a:ext cx="1703337" cy="350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FEV1/FVC ≥ 70</a:t>
                </a:r>
              </a:p>
            </p:txBody>
          </p:sp>
        </p:grpSp>
        <p:grpSp>
          <p:nvGrpSpPr>
            <p:cNvPr id="1269" name="Grup"/>
            <p:cNvGrpSpPr/>
            <p:nvPr/>
          </p:nvGrpSpPr>
          <p:grpSpPr>
            <a:xfrm>
              <a:off x="620712" y="862012"/>
              <a:ext cx="1366839" cy="433388"/>
              <a:chOff x="0" y="0"/>
              <a:chExt cx="1366837" cy="433387"/>
            </a:xfrm>
          </p:grpSpPr>
          <p:sp>
            <p:nvSpPr>
              <p:cNvPr id="1267" name="Dikdörtgen"/>
              <p:cNvSpPr/>
              <p:nvPr/>
            </p:nvSpPr>
            <p:spPr>
              <a:xfrm>
                <a:off x="-1" y="0"/>
                <a:ext cx="1366839" cy="433388"/>
              </a:xfrm>
              <a:prstGeom prst="rect">
                <a:avLst/>
              </a:prstGeom>
              <a:gradFill flip="none" rotWithShape="1">
                <a:gsLst>
                  <a:gs pos="0">
                    <a:srgbClr val="CCFFFF"/>
                  </a:gs>
                  <a:gs pos="100000">
                    <a:srgbClr val="88AAAA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68" name="FVC ≥ %80"/>
              <p:cNvSpPr txBox="1"/>
              <p:nvPr/>
            </p:nvSpPr>
            <p:spPr>
              <a:xfrm>
                <a:off x="47737" y="41363"/>
                <a:ext cx="1271363" cy="350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FVC ≥ %80</a:t>
                </a:r>
              </a:p>
            </p:txBody>
          </p:sp>
        </p:grpSp>
        <p:grpSp>
          <p:nvGrpSpPr>
            <p:cNvPr id="1272" name="Grup"/>
            <p:cNvGrpSpPr/>
            <p:nvPr/>
          </p:nvGrpSpPr>
          <p:grpSpPr>
            <a:xfrm>
              <a:off x="6811962" y="862012"/>
              <a:ext cx="1296989" cy="433388"/>
              <a:chOff x="0" y="0"/>
              <a:chExt cx="1296987" cy="433387"/>
            </a:xfrm>
          </p:grpSpPr>
          <p:sp>
            <p:nvSpPr>
              <p:cNvPr id="1270" name="Dikdörtgen"/>
              <p:cNvSpPr/>
              <p:nvPr/>
            </p:nvSpPr>
            <p:spPr>
              <a:xfrm>
                <a:off x="-1" y="0"/>
                <a:ext cx="1296989" cy="433388"/>
              </a:xfrm>
              <a:prstGeom prst="rect">
                <a:avLst/>
              </a:prstGeom>
              <a:gradFill flip="none" rotWithShape="1">
                <a:gsLst>
                  <a:gs pos="0">
                    <a:srgbClr val="CCFFFF"/>
                  </a:gs>
                  <a:gs pos="100000">
                    <a:srgbClr val="88AAAA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71" name="FVC ≥ %80"/>
              <p:cNvSpPr txBox="1"/>
              <p:nvPr/>
            </p:nvSpPr>
            <p:spPr>
              <a:xfrm>
                <a:off x="12812" y="41363"/>
                <a:ext cx="1271363" cy="350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FVC ≥ %80</a:t>
                </a:r>
              </a:p>
            </p:txBody>
          </p:sp>
        </p:grpSp>
        <p:grpSp>
          <p:nvGrpSpPr>
            <p:cNvPr id="1275" name="Grup"/>
            <p:cNvGrpSpPr/>
            <p:nvPr/>
          </p:nvGrpSpPr>
          <p:grpSpPr>
            <a:xfrm>
              <a:off x="0" y="4679950"/>
              <a:ext cx="1152525" cy="503238"/>
              <a:chOff x="0" y="0"/>
              <a:chExt cx="1152525" cy="503237"/>
            </a:xfrm>
          </p:grpSpPr>
          <p:sp>
            <p:nvSpPr>
              <p:cNvPr id="1273" name="Dikdörtgen"/>
              <p:cNvSpPr/>
              <p:nvPr/>
            </p:nvSpPr>
            <p:spPr>
              <a:xfrm>
                <a:off x="0" y="0"/>
                <a:ext cx="1152525" cy="503238"/>
              </a:xfrm>
              <a:prstGeom prst="rect">
                <a:avLst/>
              </a:prstGeom>
              <a:gradFill flip="none" rotWithShape="1">
                <a:gsLst>
                  <a:gs pos="0">
                    <a:srgbClr val="FFCCCC"/>
                  </a:gs>
                  <a:gs pos="100000">
                    <a:srgbClr val="B89393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74" name="NORMAL"/>
              <p:cNvSpPr txBox="1"/>
              <p:nvPr/>
            </p:nvSpPr>
            <p:spPr>
              <a:xfrm>
                <a:off x="35180" y="76288"/>
                <a:ext cx="1082165" cy="350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NORMAL</a:t>
                </a:r>
              </a:p>
            </p:txBody>
          </p:sp>
        </p:grpSp>
        <p:grpSp>
          <p:nvGrpSpPr>
            <p:cNvPr id="1278" name="Grup"/>
            <p:cNvGrpSpPr/>
            <p:nvPr/>
          </p:nvGrpSpPr>
          <p:grpSpPr>
            <a:xfrm>
              <a:off x="1987549" y="1582737"/>
              <a:ext cx="1366839" cy="433388"/>
              <a:chOff x="0" y="0"/>
              <a:chExt cx="1366837" cy="433387"/>
            </a:xfrm>
          </p:grpSpPr>
          <p:sp>
            <p:nvSpPr>
              <p:cNvPr id="1276" name="Dikdörtgen"/>
              <p:cNvSpPr/>
              <p:nvPr/>
            </p:nvSpPr>
            <p:spPr>
              <a:xfrm>
                <a:off x="-1" y="0"/>
                <a:ext cx="1366839" cy="433388"/>
              </a:xfrm>
              <a:prstGeom prst="rect">
                <a:avLst/>
              </a:prstGeom>
              <a:gradFill flip="none" rotWithShape="1">
                <a:gsLst>
                  <a:gs pos="0">
                    <a:srgbClr val="CCFFFF"/>
                  </a:gs>
                  <a:gs pos="100000">
                    <a:srgbClr val="88AAAA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77" name="TLC ≥ %80"/>
              <p:cNvSpPr txBox="1"/>
              <p:nvPr/>
            </p:nvSpPr>
            <p:spPr>
              <a:xfrm>
                <a:off x="60406" y="41363"/>
                <a:ext cx="1246025" cy="350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TLC ≥ %80</a:t>
                </a:r>
              </a:p>
            </p:txBody>
          </p:sp>
        </p:grpSp>
        <p:grpSp>
          <p:nvGrpSpPr>
            <p:cNvPr id="1281" name="Grup"/>
            <p:cNvGrpSpPr/>
            <p:nvPr/>
          </p:nvGrpSpPr>
          <p:grpSpPr>
            <a:xfrm>
              <a:off x="6811962" y="1798637"/>
              <a:ext cx="1366839" cy="433388"/>
              <a:chOff x="0" y="0"/>
              <a:chExt cx="1366837" cy="433387"/>
            </a:xfrm>
          </p:grpSpPr>
          <p:sp>
            <p:nvSpPr>
              <p:cNvPr id="1279" name="Dikdörtgen"/>
              <p:cNvSpPr/>
              <p:nvPr/>
            </p:nvSpPr>
            <p:spPr>
              <a:xfrm>
                <a:off x="-1" y="0"/>
                <a:ext cx="1366839" cy="433388"/>
              </a:xfrm>
              <a:prstGeom prst="rect">
                <a:avLst/>
              </a:prstGeom>
              <a:gradFill flip="none" rotWithShape="1">
                <a:gsLst>
                  <a:gs pos="0">
                    <a:srgbClr val="CCFFFF"/>
                  </a:gs>
                  <a:gs pos="100000">
                    <a:srgbClr val="88AAAA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80" name="TLC ≥ %80"/>
              <p:cNvSpPr txBox="1"/>
              <p:nvPr/>
            </p:nvSpPr>
            <p:spPr>
              <a:xfrm>
                <a:off x="60406" y="41363"/>
                <a:ext cx="1246025" cy="350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TLC ≥ %80</a:t>
                </a:r>
              </a:p>
            </p:txBody>
          </p:sp>
        </p:grpSp>
        <p:grpSp>
          <p:nvGrpSpPr>
            <p:cNvPr id="1284" name="Grup"/>
            <p:cNvGrpSpPr/>
            <p:nvPr/>
          </p:nvGrpSpPr>
          <p:grpSpPr>
            <a:xfrm>
              <a:off x="7388224" y="2732087"/>
              <a:ext cx="1366839" cy="433388"/>
              <a:chOff x="0" y="0"/>
              <a:chExt cx="1366837" cy="433387"/>
            </a:xfrm>
          </p:grpSpPr>
          <p:sp>
            <p:nvSpPr>
              <p:cNvPr id="1282" name="Dikdörtgen"/>
              <p:cNvSpPr/>
              <p:nvPr/>
            </p:nvSpPr>
            <p:spPr>
              <a:xfrm>
                <a:off x="-1" y="0"/>
                <a:ext cx="1366839" cy="433388"/>
              </a:xfrm>
              <a:prstGeom prst="rect">
                <a:avLst/>
              </a:prstGeom>
              <a:gradFill flip="none" rotWithShape="1">
                <a:gsLst>
                  <a:gs pos="0">
                    <a:srgbClr val="5E7676"/>
                  </a:gs>
                  <a:gs pos="50000">
                    <a:srgbClr val="CCFFFF"/>
                  </a:gs>
                  <a:gs pos="100000">
                    <a:srgbClr val="5E7676"/>
                  </a:gs>
                </a:gsLst>
                <a:lin ang="16200000" scaled="0"/>
              </a:gra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83" name="MİKST"/>
              <p:cNvSpPr txBox="1"/>
              <p:nvPr/>
            </p:nvSpPr>
            <p:spPr>
              <a:xfrm>
                <a:off x="282086" y="41363"/>
                <a:ext cx="802666" cy="350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MİKST</a:t>
                </a:r>
              </a:p>
            </p:txBody>
          </p:sp>
        </p:grpSp>
        <p:grpSp>
          <p:nvGrpSpPr>
            <p:cNvPr id="1287" name="Grup"/>
            <p:cNvGrpSpPr/>
            <p:nvPr/>
          </p:nvGrpSpPr>
          <p:grpSpPr>
            <a:xfrm>
              <a:off x="5131756" y="2733675"/>
              <a:ext cx="1920551" cy="433388"/>
              <a:chOff x="0" y="0"/>
              <a:chExt cx="1920550" cy="433387"/>
            </a:xfrm>
          </p:grpSpPr>
          <p:sp>
            <p:nvSpPr>
              <p:cNvPr id="1285" name="Dikdörtgen"/>
              <p:cNvSpPr/>
              <p:nvPr/>
            </p:nvSpPr>
            <p:spPr>
              <a:xfrm>
                <a:off x="24443" y="0"/>
                <a:ext cx="1871664" cy="433388"/>
              </a:xfrm>
              <a:prstGeom prst="rect">
                <a:avLst/>
              </a:prstGeom>
              <a:gradFill flip="none" rotWithShape="1">
                <a:gsLst>
                  <a:gs pos="0">
                    <a:srgbClr val="5E7676"/>
                  </a:gs>
                  <a:gs pos="50000">
                    <a:srgbClr val="CCFFFF"/>
                  </a:gs>
                  <a:gs pos="100000">
                    <a:srgbClr val="5E7676"/>
                  </a:gs>
                </a:gsLst>
                <a:lin ang="16200000" scaled="0"/>
              </a:gra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86" name="OBSTRÜKSİYON"/>
              <p:cNvSpPr txBox="1"/>
              <p:nvPr/>
            </p:nvSpPr>
            <p:spPr>
              <a:xfrm>
                <a:off x="0" y="41363"/>
                <a:ext cx="1920551" cy="350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OBSTRÜKSİYON</a:t>
                </a:r>
              </a:p>
            </p:txBody>
          </p:sp>
        </p:grpSp>
        <p:grpSp>
          <p:nvGrpSpPr>
            <p:cNvPr id="1290" name="Grup"/>
            <p:cNvGrpSpPr/>
            <p:nvPr/>
          </p:nvGrpSpPr>
          <p:grpSpPr>
            <a:xfrm>
              <a:off x="2278062" y="2733675"/>
              <a:ext cx="1870076" cy="433388"/>
              <a:chOff x="0" y="0"/>
              <a:chExt cx="1870075" cy="433387"/>
            </a:xfrm>
          </p:grpSpPr>
          <p:sp>
            <p:nvSpPr>
              <p:cNvPr id="1288" name="Dikdörtgen"/>
              <p:cNvSpPr/>
              <p:nvPr/>
            </p:nvSpPr>
            <p:spPr>
              <a:xfrm>
                <a:off x="0" y="0"/>
                <a:ext cx="1870075" cy="433388"/>
              </a:xfrm>
              <a:prstGeom prst="rect">
                <a:avLst/>
              </a:prstGeom>
              <a:gradFill flip="none" rotWithShape="1">
                <a:gsLst>
                  <a:gs pos="0">
                    <a:srgbClr val="5E7676"/>
                  </a:gs>
                  <a:gs pos="50000">
                    <a:srgbClr val="CCFFFF"/>
                  </a:gs>
                  <a:gs pos="100000">
                    <a:srgbClr val="5E7676"/>
                  </a:gs>
                </a:gsLst>
                <a:lin ang="16200000" scaled="0"/>
              </a:gra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89" name="RESTRİKSİYON"/>
              <p:cNvSpPr txBox="1"/>
              <p:nvPr/>
            </p:nvSpPr>
            <p:spPr>
              <a:xfrm>
                <a:off x="31912" y="41363"/>
                <a:ext cx="1806251" cy="350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RESTRİKSİYON</a:t>
                </a:r>
              </a:p>
            </p:txBody>
          </p:sp>
        </p:grpSp>
        <p:grpSp>
          <p:nvGrpSpPr>
            <p:cNvPr id="1293" name="Grup"/>
            <p:cNvGrpSpPr/>
            <p:nvPr/>
          </p:nvGrpSpPr>
          <p:grpSpPr>
            <a:xfrm>
              <a:off x="258762" y="2733675"/>
              <a:ext cx="1366839" cy="433388"/>
              <a:chOff x="0" y="0"/>
              <a:chExt cx="1366837" cy="433387"/>
            </a:xfrm>
          </p:grpSpPr>
          <p:sp>
            <p:nvSpPr>
              <p:cNvPr id="1291" name="Dikdörtgen"/>
              <p:cNvSpPr/>
              <p:nvPr/>
            </p:nvSpPr>
            <p:spPr>
              <a:xfrm>
                <a:off x="-1" y="0"/>
                <a:ext cx="1366839" cy="433388"/>
              </a:xfrm>
              <a:prstGeom prst="rect">
                <a:avLst/>
              </a:prstGeom>
              <a:gradFill flip="none" rotWithShape="1">
                <a:gsLst>
                  <a:gs pos="0">
                    <a:srgbClr val="5E7676"/>
                  </a:gs>
                  <a:gs pos="50000">
                    <a:srgbClr val="CCFFFF"/>
                  </a:gs>
                  <a:gs pos="100000">
                    <a:srgbClr val="5E7676"/>
                  </a:gs>
                </a:gsLst>
                <a:lin ang="16200000" scaled="0"/>
              </a:gra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92" name="NORMAL"/>
              <p:cNvSpPr txBox="1"/>
              <p:nvPr/>
            </p:nvSpPr>
            <p:spPr>
              <a:xfrm>
                <a:off x="142336" y="41363"/>
                <a:ext cx="1082165" cy="350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NORMAL</a:t>
                </a:r>
              </a:p>
            </p:txBody>
          </p:sp>
        </p:grpSp>
        <p:grpSp>
          <p:nvGrpSpPr>
            <p:cNvPr id="1296" name="Grup"/>
            <p:cNvGrpSpPr/>
            <p:nvPr/>
          </p:nvGrpSpPr>
          <p:grpSpPr>
            <a:xfrm>
              <a:off x="186575" y="3600450"/>
              <a:ext cx="1512800" cy="433388"/>
              <a:chOff x="0" y="0"/>
              <a:chExt cx="1512798" cy="433387"/>
            </a:xfrm>
          </p:grpSpPr>
          <p:sp>
            <p:nvSpPr>
              <p:cNvPr id="1294" name="Dikdörtgen"/>
              <p:cNvSpPr/>
              <p:nvPr/>
            </p:nvSpPr>
            <p:spPr>
              <a:xfrm>
                <a:off x="749" y="0"/>
                <a:ext cx="1511301" cy="433388"/>
              </a:xfrm>
              <a:prstGeom prst="rect">
                <a:avLst/>
              </a:prstGeom>
              <a:gradFill flip="none" rotWithShape="1">
                <a:gsLst>
                  <a:gs pos="0">
                    <a:srgbClr val="CCFFFF"/>
                  </a:gs>
                  <a:gs pos="100000">
                    <a:srgbClr val="88AAAA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95" name="DLCO ≥ %80"/>
              <p:cNvSpPr txBox="1"/>
              <p:nvPr/>
            </p:nvSpPr>
            <p:spPr>
              <a:xfrm>
                <a:off x="0" y="41363"/>
                <a:ext cx="1512799" cy="350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DLCO ≥ %80 </a:t>
                </a:r>
              </a:p>
            </p:txBody>
          </p:sp>
        </p:grpSp>
        <p:grpSp>
          <p:nvGrpSpPr>
            <p:cNvPr id="1299" name="Grup"/>
            <p:cNvGrpSpPr/>
            <p:nvPr/>
          </p:nvGrpSpPr>
          <p:grpSpPr>
            <a:xfrm>
              <a:off x="3067050" y="3600450"/>
              <a:ext cx="1512888" cy="433388"/>
              <a:chOff x="0" y="0"/>
              <a:chExt cx="1512887" cy="433387"/>
            </a:xfrm>
          </p:grpSpPr>
          <p:sp>
            <p:nvSpPr>
              <p:cNvPr id="1297" name="Dikdörtgen"/>
              <p:cNvSpPr/>
              <p:nvPr/>
            </p:nvSpPr>
            <p:spPr>
              <a:xfrm>
                <a:off x="0" y="0"/>
                <a:ext cx="1512888" cy="433388"/>
              </a:xfrm>
              <a:prstGeom prst="rect">
                <a:avLst/>
              </a:prstGeom>
              <a:gradFill flip="none" rotWithShape="1">
                <a:gsLst>
                  <a:gs pos="0">
                    <a:srgbClr val="CCFFFF"/>
                  </a:gs>
                  <a:gs pos="100000">
                    <a:srgbClr val="88AAAA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98" name="DLCO ≥ %80"/>
              <p:cNvSpPr txBox="1"/>
              <p:nvPr/>
            </p:nvSpPr>
            <p:spPr>
              <a:xfrm>
                <a:off x="44" y="41363"/>
                <a:ext cx="1512799" cy="350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DLCO ≥ %80 </a:t>
                </a:r>
              </a:p>
            </p:txBody>
          </p:sp>
        </p:grpSp>
        <p:grpSp>
          <p:nvGrpSpPr>
            <p:cNvPr id="1302" name="Grup"/>
            <p:cNvGrpSpPr/>
            <p:nvPr/>
          </p:nvGrpSpPr>
          <p:grpSpPr>
            <a:xfrm>
              <a:off x="6091237" y="3600450"/>
              <a:ext cx="1512888" cy="433388"/>
              <a:chOff x="0" y="0"/>
              <a:chExt cx="1512887" cy="433387"/>
            </a:xfrm>
          </p:grpSpPr>
          <p:sp>
            <p:nvSpPr>
              <p:cNvPr id="1300" name="Dikdörtgen"/>
              <p:cNvSpPr/>
              <p:nvPr/>
            </p:nvSpPr>
            <p:spPr>
              <a:xfrm>
                <a:off x="0" y="0"/>
                <a:ext cx="1512888" cy="433388"/>
              </a:xfrm>
              <a:prstGeom prst="rect">
                <a:avLst/>
              </a:prstGeom>
              <a:gradFill flip="none" rotWithShape="1">
                <a:gsLst>
                  <a:gs pos="0">
                    <a:srgbClr val="CCFFFF"/>
                  </a:gs>
                  <a:gs pos="100000">
                    <a:srgbClr val="88AAAA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01" name="DLCO ≥ %80"/>
              <p:cNvSpPr txBox="1"/>
              <p:nvPr/>
            </p:nvSpPr>
            <p:spPr>
              <a:xfrm>
                <a:off x="44" y="41363"/>
                <a:ext cx="1512799" cy="350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DLCO ≥ %80 </a:t>
                </a:r>
              </a:p>
            </p:txBody>
          </p:sp>
        </p:grpSp>
        <p:grpSp>
          <p:nvGrpSpPr>
            <p:cNvPr id="1305" name="Grup"/>
            <p:cNvGrpSpPr/>
            <p:nvPr/>
          </p:nvGrpSpPr>
          <p:grpSpPr>
            <a:xfrm>
              <a:off x="1295400" y="4679950"/>
              <a:ext cx="1439863" cy="720725"/>
              <a:chOff x="0" y="0"/>
              <a:chExt cx="1439862" cy="720725"/>
            </a:xfrm>
          </p:grpSpPr>
          <p:sp>
            <p:nvSpPr>
              <p:cNvPr id="1303" name="Dikdörtgen"/>
              <p:cNvSpPr/>
              <p:nvPr/>
            </p:nvSpPr>
            <p:spPr>
              <a:xfrm>
                <a:off x="0" y="0"/>
                <a:ext cx="1439863" cy="720725"/>
              </a:xfrm>
              <a:prstGeom prst="rect">
                <a:avLst/>
              </a:prstGeom>
              <a:gradFill flip="none" rotWithShape="1">
                <a:gsLst>
                  <a:gs pos="0">
                    <a:srgbClr val="FFCCCC"/>
                  </a:gs>
                  <a:gs pos="100000">
                    <a:srgbClr val="CAA2A2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04" name="Pulmoner…"/>
              <p:cNvSpPr txBox="1"/>
              <p:nvPr/>
            </p:nvSpPr>
            <p:spPr>
              <a:xfrm>
                <a:off x="26263" y="51681"/>
                <a:ext cx="1387337" cy="6173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Pulmoner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 vazküler hst</a:t>
                </a:r>
              </a:p>
            </p:txBody>
          </p:sp>
        </p:grpSp>
        <p:grpSp>
          <p:nvGrpSpPr>
            <p:cNvPr id="1308" name="Grup"/>
            <p:cNvGrpSpPr/>
            <p:nvPr/>
          </p:nvGrpSpPr>
          <p:grpSpPr>
            <a:xfrm>
              <a:off x="2870114" y="4679950"/>
              <a:ext cx="1603547" cy="720725"/>
              <a:chOff x="0" y="0"/>
              <a:chExt cx="1603546" cy="720725"/>
            </a:xfrm>
          </p:grpSpPr>
          <p:sp>
            <p:nvSpPr>
              <p:cNvPr id="1306" name="Dikdörtgen"/>
              <p:cNvSpPr/>
              <p:nvPr/>
            </p:nvSpPr>
            <p:spPr>
              <a:xfrm>
                <a:off x="9610" y="0"/>
                <a:ext cx="1584326" cy="720725"/>
              </a:xfrm>
              <a:prstGeom prst="rect">
                <a:avLst/>
              </a:prstGeom>
              <a:gradFill flip="none" rotWithShape="1">
                <a:gsLst>
                  <a:gs pos="0">
                    <a:srgbClr val="FFCCCC"/>
                  </a:gs>
                  <a:gs pos="100000">
                    <a:srgbClr val="CAA2A2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07" name="Göğüs duvarı…"/>
              <p:cNvSpPr txBox="1"/>
              <p:nvPr/>
            </p:nvSpPr>
            <p:spPr>
              <a:xfrm>
                <a:off x="0" y="51681"/>
                <a:ext cx="1603547" cy="6173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Göğüs duvarı 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Nöromüsküler</a:t>
                </a:r>
              </a:p>
            </p:txBody>
          </p:sp>
        </p:grpSp>
        <p:grpSp>
          <p:nvGrpSpPr>
            <p:cNvPr id="1311" name="Grup"/>
            <p:cNvGrpSpPr/>
            <p:nvPr/>
          </p:nvGrpSpPr>
          <p:grpSpPr>
            <a:xfrm>
              <a:off x="4606925" y="4679950"/>
              <a:ext cx="1441450" cy="720725"/>
              <a:chOff x="0" y="0"/>
              <a:chExt cx="1441450" cy="720725"/>
            </a:xfrm>
          </p:grpSpPr>
          <p:sp>
            <p:nvSpPr>
              <p:cNvPr id="1309" name="Dikdörtgen"/>
              <p:cNvSpPr/>
              <p:nvPr/>
            </p:nvSpPr>
            <p:spPr>
              <a:xfrm>
                <a:off x="0" y="0"/>
                <a:ext cx="1441450" cy="720725"/>
              </a:xfrm>
              <a:prstGeom prst="rect">
                <a:avLst/>
              </a:prstGeom>
              <a:gradFill flip="none" rotWithShape="1">
                <a:gsLst>
                  <a:gs pos="0">
                    <a:srgbClr val="FFCCCC"/>
                  </a:gs>
                  <a:gs pos="100000">
                    <a:srgbClr val="CAA2A2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10" name="İntersiyel…"/>
              <p:cNvSpPr txBox="1"/>
              <p:nvPr/>
            </p:nvSpPr>
            <p:spPr>
              <a:xfrm>
                <a:off x="84206" y="51681"/>
                <a:ext cx="1273038" cy="6173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İntersiyel 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akciğer hst.</a:t>
                </a:r>
              </a:p>
            </p:txBody>
          </p:sp>
        </p:grpSp>
        <p:grpSp>
          <p:nvGrpSpPr>
            <p:cNvPr id="1314" name="Grup"/>
            <p:cNvGrpSpPr/>
            <p:nvPr/>
          </p:nvGrpSpPr>
          <p:grpSpPr>
            <a:xfrm>
              <a:off x="6180188" y="4679950"/>
              <a:ext cx="1463574" cy="720725"/>
              <a:chOff x="0" y="0"/>
              <a:chExt cx="1463573" cy="720725"/>
            </a:xfrm>
          </p:grpSpPr>
          <p:sp>
            <p:nvSpPr>
              <p:cNvPr id="1312" name="Dikdörtgen"/>
              <p:cNvSpPr/>
              <p:nvPr/>
            </p:nvSpPr>
            <p:spPr>
              <a:xfrm>
                <a:off x="11061" y="0"/>
                <a:ext cx="1441451" cy="720725"/>
              </a:xfrm>
              <a:prstGeom prst="rect">
                <a:avLst/>
              </a:prstGeom>
              <a:gradFill flip="none" rotWithShape="1">
                <a:gsLst>
                  <a:gs pos="0">
                    <a:srgbClr val="FFCCCC"/>
                  </a:gs>
                  <a:gs pos="100000">
                    <a:srgbClr val="CAA2A2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13" name="Astım…"/>
              <p:cNvSpPr txBox="1"/>
              <p:nvPr/>
            </p:nvSpPr>
            <p:spPr>
              <a:xfrm>
                <a:off x="0" y="51681"/>
                <a:ext cx="1463574" cy="6173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Astım 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kronik bronşit</a:t>
                </a:r>
              </a:p>
            </p:txBody>
          </p:sp>
        </p:grpSp>
        <p:grpSp>
          <p:nvGrpSpPr>
            <p:cNvPr id="1317" name="Grup"/>
            <p:cNvGrpSpPr/>
            <p:nvPr/>
          </p:nvGrpSpPr>
          <p:grpSpPr>
            <a:xfrm>
              <a:off x="7775575" y="4679950"/>
              <a:ext cx="1081088" cy="431800"/>
              <a:chOff x="0" y="0"/>
              <a:chExt cx="1081087" cy="431800"/>
            </a:xfrm>
          </p:grpSpPr>
          <p:sp>
            <p:nvSpPr>
              <p:cNvPr id="1315" name="Dikdörtgen"/>
              <p:cNvSpPr/>
              <p:nvPr/>
            </p:nvSpPr>
            <p:spPr>
              <a:xfrm>
                <a:off x="0" y="0"/>
                <a:ext cx="1081088" cy="431800"/>
              </a:xfrm>
              <a:prstGeom prst="rect">
                <a:avLst/>
              </a:prstGeom>
              <a:gradFill flip="none" rotWithShape="1">
                <a:gsLst>
                  <a:gs pos="0">
                    <a:srgbClr val="FFCCCC"/>
                  </a:gs>
                  <a:gs pos="100000">
                    <a:srgbClr val="CAA2A2"/>
                  </a:gs>
                </a:gsLst>
                <a:path path="circle">
                  <a:fillToRect l="37721" t="-19636" r="62278" b="119636"/>
                </a:path>
              </a:gra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16" name="Amfizem"/>
              <p:cNvSpPr txBox="1"/>
              <p:nvPr/>
            </p:nvSpPr>
            <p:spPr>
              <a:xfrm>
                <a:off x="43942" y="40569"/>
                <a:ext cx="993203" cy="350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Amfizem</a:t>
                </a:r>
              </a:p>
            </p:txBody>
          </p:sp>
        </p:grpSp>
        <p:sp>
          <p:nvSpPr>
            <p:cNvPr id="1318" name="Çizgi"/>
            <p:cNvSpPr/>
            <p:nvPr/>
          </p:nvSpPr>
          <p:spPr>
            <a:xfrm>
              <a:off x="5803900" y="287337"/>
              <a:ext cx="1584325" cy="1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19" name="Çizgi"/>
            <p:cNvSpPr/>
            <p:nvPr/>
          </p:nvSpPr>
          <p:spPr>
            <a:xfrm>
              <a:off x="1411287" y="287337"/>
              <a:ext cx="1584326" cy="1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0" name="Çizgi"/>
            <p:cNvSpPr/>
            <p:nvPr/>
          </p:nvSpPr>
          <p:spPr>
            <a:xfrm>
              <a:off x="7388225" y="287337"/>
              <a:ext cx="0" cy="576264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1" name="Çizgi"/>
            <p:cNvSpPr/>
            <p:nvPr/>
          </p:nvSpPr>
          <p:spPr>
            <a:xfrm flipH="1">
              <a:off x="1411287" y="287337"/>
              <a:ext cx="1" cy="576264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2" name="Çizgi"/>
            <p:cNvSpPr/>
            <p:nvPr/>
          </p:nvSpPr>
          <p:spPr>
            <a:xfrm flipH="1">
              <a:off x="979487" y="1295400"/>
              <a:ext cx="1" cy="143986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3" name="Çizgi"/>
            <p:cNvSpPr/>
            <p:nvPr/>
          </p:nvSpPr>
          <p:spPr>
            <a:xfrm>
              <a:off x="979487" y="3167062"/>
              <a:ext cx="1" cy="433389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4" name="Çizgi"/>
            <p:cNvSpPr/>
            <p:nvPr/>
          </p:nvSpPr>
          <p:spPr>
            <a:xfrm flipH="1">
              <a:off x="690562" y="4032250"/>
              <a:ext cx="288926" cy="64770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5" name="Çizgi"/>
            <p:cNvSpPr/>
            <p:nvPr/>
          </p:nvSpPr>
          <p:spPr>
            <a:xfrm>
              <a:off x="979487" y="4032250"/>
              <a:ext cx="863601" cy="64770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6" name="Çizgi"/>
            <p:cNvSpPr/>
            <p:nvPr/>
          </p:nvSpPr>
          <p:spPr>
            <a:xfrm>
              <a:off x="1987550" y="1079500"/>
              <a:ext cx="647700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7" name="Çizgi"/>
            <p:cNvSpPr/>
            <p:nvPr/>
          </p:nvSpPr>
          <p:spPr>
            <a:xfrm>
              <a:off x="2635250" y="1079500"/>
              <a:ext cx="0" cy="503238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8" name="Çizgi"/>
            <p:cNvSpPr/>
            <p:nvPr/>
          </p:nvSpPr>
          <p:spPr>
            <a:xfrm>
              <a:off x="2706687" y="2016125"/>
              <a:ext cx="1" cy="719138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9" name="Çizgi"/>
            <p:cNvSpPr/>
            <p:nvPr/>
          </p:nvSpPr>
          <p:spPr>
            <a:xfrm>
              <a:off x="3714750" y="3167062"/>
              <a:ext cx="0" cy="433389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0" name="Çizgi"/>
            <p:cNvSpPr/>
            <p:nvPr/>
          </p:nvSpPr>
          <p:spPr>
            <a:xfrm flipH="1">
              <a:off x="3571874" y="4032250"/>
              <a:ext cx="142877" cy="64770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1" name="Çizgi"/>
            <p:cNvSpPr/>
            <p:nvPr/>
          </p:nvSpPr>
          <p:spPr>
            <a:xfrm>
              <a:off x="3714750" y="4032250"/>
              <a:ext cx="1441450" cy="64770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2" name="Çizgi"/>
            <p:cNvSpPr/>
            <p:nvPr/>
          </p:nvSpPr>
          <p:spPr>
            <a:xfrm>
              <a:off x="6451600" y="3167062"/>
              <a:ext cx="0" cy="433389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3" name="Çizgi"/>
            <p:cNvSpPr/>
            <p:nvPr/>
          </p:nvSpPr>
          <p:spPr>
            <a:xfrm>
              <a:off x="7388225" y="1295400"/>
              <a:ext cx="0" cy="504826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4" name="Çizgi"/>
            <p:cNvSpPr/>
            <p:nvPr/>
          </p:nvSpPr>
          <p:spPr>
            <a:xfrm>
              <a:off x="6235700" y="1079500"/>
              <a:ext cx="576263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5" name="Çizgi"/>
            <p:cNvSpPr/>
            <p:nvPr/>
          </p:nvSpPr>
          <p:spPr>
            <a:xfrm>
              <a:off x="6235700" y="1079500"/>
              <a:ext cx="0" cy="1655763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6" name="Çizgi"/>
            <p:cNvSpPr/>
            <p:nvPr/>
          </p:nvSpPr>
          <p:spPr>
            <a:xfrm>
              <a:off x="6813232" y="2232025"/>
              <a:ext cx="1" cy="503238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7" name="Çizgi"/>
            <p:cNvSpPr/>
            <p:nvPr/>
          </p:nvSpPr>
          <p:spPr>
            <a:xfrm>
              <a:off x="7964487" y="2232025"/>
              <a:ext cx="1" cy="503238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8" name="Çizgi"/>
            <p:cNvSpPr/>
            <p:nvPr/>
          </p:nvSpPr>
          <p:spPr>
            <a:xfrm>
              <a:off x="7099300" y="4032250"/>
              <a:ext cx="0" cy="64770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9" name="Çizgi"/>
            <p:cNvSpPr/>
            <p:nvPr/>
          </p:nvSpPr>
          <p:spPr>
            <a:xfrm>
              <a:off x="7099300" y="4032250"/>
              <a:ext cx="1152526" cy="64770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40" name="Evet"/>
            <p:cNvSpPr txBox="1"/>
            <p:nvPr/>
          </p:nvSpPr>
          <p:spPr>
            <a:xfrm>
              <a:off x="2419350" y="-1"/>
              <a:ext cx="720725" cy="2909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spcBef>
                  <a:spcPts val="800"/>
                </a:spcBef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Evet</a:t>
              </a:r>
            </a:p>
          </p:txBody>
        </p:sp>
        <p:sp>
          <p:nvSpPr>
            <p:cNvPr id="1341" name="Hayır"/>
            <p:cNvSpPr txBox="1"/>
            <p:nvPr/>
          </p:nvSpPr>
          <p:spPr>
            <a:xfrm>
              <a:off x="5803900" y="-1"/>
              <a:ext cx="792163" cy="2909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spcBef>
                  <a:spcPts val="800"/>
                </a:spcBef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Hayır</a:t>
              </a:r>
            </a:p>
          </p:txBody>
        </p:sp>
        <p:sp>
          <p:nvSpPr>
            <p:cNvPr id="1342" name="Evet"/>
            <p:cNvSpPr txBox="1"/>
            <p:nvPr/>
          </p:nvSpPr>
          <p:spPr>
            <a:xfrm>
              <a:off x="6235700" y="792162"/>
              <a:ext cx="720725" cy="290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spcBef>
                  <a:spcPts val="800"/>
                </a:spcBef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Evet</a:t>
              </a:r>
            </a:p>
          </p:txBody>
        </p:sp>
        <p:sp>
          <p:nvSpPr>
            <p:cNvPr id="1343" name="Evet"/>
            <p:cNvSpPr txBox="1"/>
            <p:nvPr/>
          </p:nvSpPr>
          <p:spPr>
            <a:xfrm>
              <a:off x="965200" y="1295399"/>
              <a:ext cx="720725" cy="2909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spcBef>
                  <a:spcPts val="800"/>
                </a:spcBef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Evet</a:t>
              </a:r>
            </a:p>
          </p:txBody>
        </p:sp>
        <p:sp>
          <p:nvSpPr>
            <p:cNvPr id="1344" name="Evet"/>
            <p:cNvSpPr txBox="1"/>
            <p:nvPr/>
          </p:nvSpPr>
          <p:spPr>
            <a:xfrm>
              <a:off x="171450" y="4405312"/>
              <a:ext cx="720725" cy="290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spcBef>
                  <a:spcPts val="800"/>
                </a:spcBef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Evet</a:t>
              </a:r>
            </a:p>
          </p:txBody>
        </p:sp>
        <p:sp>
          <p:nvSpPr>
            <p:cNvPr id="1345" name="Evet"/>
            <p:cNvSpPr txBox="1"/>
            <p:nvPr/>
          </p:nvSpPr>
          <p:spPr>
            <a:xfrm>
              <a:off x="3040062" y="4405312"/>
              <a:ext cx="720726" cy="290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spcBef>
                  <a:spcPts val="800"/>
                </a:spcBef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Evet</a:t>
              </a:r>
            </a:p>
          </p:txBody>
        </p:sp>
        <p:sp>
          <p:nvSpPr>
            <p:cNvPr id="1346" name="Evet"/>
            <p:cNvSpPr txBox="1"/>
            <p:nvPr/>
          </p:nvSpPr>
          <p:spPr>
            <a:xfrm>
              <a:off x="6537325" y="4405312"/>
              <a:ext cx="720725" cy="290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spcBef>
                  <a:spcPts val="800"/>
                </a:spcBef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Evet</a:t>
              </a:r>
            </a:p>
          </p:txBody>
        </p:sp>
        <p:sp>
          <p:nvSpPr>
            <p:cNvPr id="1347" name="Evet"/>
            <p:cNvSpPr txBox="1"/>
            <p:nvPr/>
          </p:nvSpPr>
          <p:spPr>
            <a:xfrm>
              <a:off x="6797675" y="2189162"/>
              <a:ext cx="720725" cy="290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spcBef>
                  <a:spcPts val="800"/>
                </a:spcBef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Evet</a:t>
              </a:r>
            </a:p>
          </p:txBody>
        </p:sp>
        <p:sp>
          <p:nvSpPr>
            <p:cNvPr id="1348" name="Hayır"/>
            <p:cNvSpPr txBox="1"/>
            <p:nvPr/>
          </p:nvSpPr>
          <p:spPr>
            <a:xfrm>
              <a:off x="1958975" y="806449"/>
              <a:ext cx="792163" cy="2909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spcBef>
                  <a:spcPts val="800"/>
                </a:spcBef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Hayır</a:t>
              </a:r>
            </a:p>
          </p:txBody>
        </p:sp>
        <p:sp>
          <p:nvSpPr>
            <p:cNvPr id="1349" name="Hayır"/>
            <p:cNvSpPr txBox="1"/>
            <p:nvPr/>
          </p:nvSpPr>
          <p:spPr>
            <a:xfrm>
              <a:off x="2678112" y="1973262"/>
              <a:ext cx="792163" cy="290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spcBef>
                  <a:spcPts val="800"/>
                </a:spcBef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Hayır</a:t>
              </a:r>
            </a:p>
          </p:txBody>
        </p:sp>
        <p:sp>
          <p:nvSpPr>
            <p:cNvPr id="1350" name="Hayır"/>
            <p:cNvSpPr txBox="1"/>
            <p:nvPr/>
          </p:nvSpPr>
          <p:spPr>
            <a:xfrm>
              <a:off x="1771650" y="4405312"/>
              <a:ext cx="792163" cy="290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spcBef>
                  <a:spcPts val="800"/>
                </a:spcBef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Hayır</a:t>
              </a:r>
            </a:p>
          </p:txBody>
        </p:sp>
        <p:sp>
          <p:nvSpPr>
            <p:cNvPr id="1351" name="Hayır"/>
            <p:cNvSpPr txBox="1"/>
            <p:nvPr/>
          </p:nvSpPr>
          <p:spPr>
            <a:xfrm>
              <a:off x="5113337" y="4419599"/>
              <a:ext cx="792163" cy="2909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spcBef>
                  <a:spcPts val="800"/>
                </a:spcBef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Hayır</a:t>
              </a:r>
            </a:p>
          </p:txBody>
        </p:sp>
        <p:sp>
          <p:nvSpPr>
            <p:cNvPr id="1352" name="Hayır"/>
            <p:cNvSpPr txBox="1"/>
            <p:nvPr/>
          </p:nvSpPr>
          <p:spPr>
            <a:xfrm>
              <a:off x="8172450" y="4419599"/>
              <a:ext cx="792163" cy="2909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spcBef>
                  <a:spcPts val="800"/>
                </a:spcBef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Hayır</a:t>
              </a:r>
            </a:p>
          </p:txBody>
        </p:sp>
        <p:sp>
          <p:nvSpPr>
            <p:cNvPr id="1353" name="Hayır"/>
            <p:cNvSpPr txBox="1"/>
            <p:nvPr/>
          </p:nvSpPr>
          <p:spPr>
            <a:xfrm>
              <a:off x="7950200" y="2216149"/>
              <a:ext cx="792163" cy="2909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spcBef>
                  <a:spcPts val="800"/>
                </a:spcBef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Hayır</a:t>
              </a:r>
            </a:p>
          </p:txBody>
        </p:sp>
        <p:sp>
          <p:nvSpPr>
            <p:cNvPr id="1354" name="Hayır"/>
            <p:cNvSpPr txBox="1"/>
            <p:nvPr/>
          </p:nvSpPr>
          <p:spPr>
            <a:xfrm>
              <a:off x="7359650" y="1266824"/>
              <a:ext cx="792163" cy="2909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spcBef>
                  <a:spcPts val="800"/>
                </a:spcBef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Hayır</a:t>
              </a:r>
            </a:p>
          </p:txBody>
        </p:sp>
      </p:grpSp>
      <p:sp>
        <p:nvSpPr>
          <p:cNvPr id="1356" name="Çizgi"/>
          <p:cNvSpPr/>
          <p:nvPr/>
        </p:nvSpPr>
        <p:spPr>
          <a:xfrm>
            <a:off x="34925" y="4005262"/>
            <a:ext cx="9145588" cy="1"/>
          </a:xfrm>
          <a:prstGeom prst="line">
            <a:avLst/>
          </a:prstGeom>
          <a:ln w="3175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" grpId="1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5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0" name="untitled10" descr="untitled10"/>
          <p:cNvPicPr>
            <a:picLocks noChangeAspect="1"/>
          </p:cNvPicPr>
          <p:nvPr/>
        </p:nvPicPr>
        <p:blipFill>
          <a:blip r:embed="rId3">
            <a:extLst/>
          </a:blip>
          <a:srcRect l="2722" t="25810" r="2493" b="14669"/>
          <a:stretch>
            <a:fillRect/>
          </a:stretch>
        </p:blipFill>
        <p:spPr>
          <a:xfrm>
            <a:off x="300037" y="1181852"/>
            <a:ext cx="8331233" cy="4182311"/>
          </a:xfrm>
          <a:prstGeom prst="rect">
            <a:avLst/>
          </a:prstGeom>
          <a:ln w="12700">
            <a:miter lim="400000"/>
          </a:ln>
        </p:spPr>
      </p:pic>
      <p:sp>
        <p:nvSpPr>
          <p:cNvPr id="1361" name="Dikdörtgen"/>
          <p:cNvSpPr/>
          <p:nvPr/>
        </p:nvSpPr>
        <p:spPr>
          <a:xfrm>
            <a:off x="8362701" y="965200"/>
            <a:ext cx="298154" cy="46155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6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5" name="C:\Users\meb\AppData\Local\Microsoft\Windows\Temporary Internet Files\Content.IE5\C9YLJXQE\fotoğraf 2.JPG" descr="C:\Users\meb\AppData\Local\Microsoft\Windows\Temporary Internet Files\Content.IE5\C9YLJXQE\fotoğraf 2.JPG"/>
          <p:cNvPicPr>
            <a:picLocks noChangeAspect="1"/>
          </p:cNvPicPr>
          <p:nvPr/>
        </p:nvPicPr>
        <p:blipFill>
          <a:blip r:embed="rId3">
            <a:extLst/>
          </a:blip>
          <a:srcRect l="5372" t="2685" r="7455" b="26666"/>
          <a:stretch>
            <a:fillRect/>
          </a:stretch>
        </p:blipFill>
        <p:spPr>
          <a:xfrm>
            <a:off x="1172964" y="637246"/>
            <a:ext cx="6798070" cy="5276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6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73" name="Grup"/>
          <p:cNvGrpSpPr/>
          <p:nvPr/>
        </p:nvGrpSpPr>
        <p:grpSpPr>
          <a:xfrm>
            <a:off x="657558" y="368640"/>
            <a:ext cx="7828884" cy="5568312"/>
            <a:chOff x="0" y="0"/>
            <a:chExt cx="7828883" cy="5568310"/>
          </a:xfrm>
        </p:grpSpPr>
        <p:grpSp>
          <p:nvGrpSpPr>
            <p:cNvPr id="1371" name="Grup"/>
            <p:cNvGrpSpPr/>
            <p:nvPr/>
          </p:nvGrpSpPr>
          <p:grpSpPr>
            <a:xfrm>
              <a:off x="-1" y="981911"/>
              <a:ext cx="7828885" cy="4586400"/>
              <a:chOff x="0" y="0"/>
              <a:chExt cx="7828883" cy="4586398"/>
            </a:xfrm>
          </p:grpSpPr>
          <p:pic>
            <p:nvPicPr>
              <p:cNvPr id="1369" name="image.tif" descr="image.ti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t="22569"/>
              <a:stretch>
                <a:fillRect/>
              </a:stretch>
            </p:blipFill>
            <p:spPr>
              <a:xfrm>
                <a:off x="0" y="-1"/>
                <a:ext cx="7828884" cy="45864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70" name="image.tif" descr="image.ti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4438801" y="427255"/>
                <a:ext cx="2537125" cy="23957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372" name="Dikdörtgen"/>
            <p:cNvSpPr/>
            <p:nvPr/>
          </p:nvSpPr>
          <p:spPr>
            <a:xfrm>
              <a:off x="5355459" y="0"/>
              <a:ext cx="2255913" cy="63389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8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890" name="Dikdörtgen"/>
          <p:cNvSpPr/>
          <p:nvPr/>
        </p:nvSpPr>
        <p:spPr>
          <a:xfrm>
            <a:off x="2158999" y="1397880"/>
            <a:ext cx="4826001" cy="38042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9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0637" y="1152525"/>
            <a:ext cx="6096001" cy="4103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7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377" name="HAZIRLAYAN"/>
          <p:cNvSpPr txBox="1"/>
          <p:nvPr/>
        </p:nvSpPr>
        <p:spPr>
          <a:xfrm>
            <a:off x="3630030" y="843280"/>
            <a:ext cx="1883940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HAZIRLAYAN</a:t>
            </a:r>
          </a:p>
        </p:txBody>
      </p:sp>
      <p:sp>
        <p:nvSpPr>
          <p:cNvPr id="1378" name="TÜSAD GEAK ÜYESİ"/>
          <p:cNvSpPr txBox="1"/>
          <p:nvPr/>
        </p:nvSpPr>
        <p:spPr>
          <a:xfrm>
            <a:off x="3190773" y="1452880"/>
            <a:ext cx="2783773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rPr dirty="0">
                <a:solidFill>
                  <a:srgbClr val="FF0000"/>
                </a:solidFill>
              </a:rPr>
              <a:t>TÜSAD GEAK </a:t>
            </a:r>
            <a:r>
              <a:rPr dirty="0" smtClean="0">
                <a:solidFill>
                  <a:srgbClr val="FF0000"/>
                </a:solidFill>
              </a:rPr>
              <a:t>ÜYESİ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Dr.Nilgün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Demirci</a:t>
            </a:r>
          </a:p>
          <a:p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smtClean="0">
                <a:solidFill>
                  <a:srgbClr val="FF0000"/>
                </a:solidFill>
              </a:rPr>
              <a:t>Gazi Üniversitesi</a:t>
            </a:r>
          </a:p>
          <a:p>
            <a:r>
              <a:rPr lang="tr-TR" smtClean="0">
                <a:solidFill>
                  <a:srgbClr val="FF0000"/>
                </a:solidFill>
              </a:rPr>
              <a:t> Tıp Fakültesi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9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895" name="Solunumsal semptomlar, anormal fizik muayene ve laboratuar bulguların değerlendirilmesi…"/>
          <p:cNvSpPr txBox="1">
            <a:spLocks noGrp="1"/>
          </p:cNvSpPr>
          <p:nvPr>
            <p:ph type="body" idx="1"/>
          </p:nvPr>
        </p:nvSpPr>
        <p:spPr>
          <a:xfrm>
            <a:off x="912624" y="1585912"/>
            <a:ext cx="7318752" cy="4703994"/>
          </a:xfrm>
          <a:prstGeom prst="rect">
            <a:avLst/>
          </a:prstGeom>
        </p:spPr>
        <p:txBody>
          <a:bodyPr/>
          <a:lstStyle/>
          <a:p>
            <a:pPr marL="411718" indent="-312039" defTabSz="416052">
              <a:lnSpc>
                <a:spcPct val="140000"/>
              </a:lnSpc>
              <a:spcBef>
                <a:spcPts val="400"/>
              </a:spcBef>
              <a:buClr>
                <a:srgbClr val="FF0000"/>
              </a:buClr>
              <a:buSzPct val="95000"/>
              <a:buFontTx/>
              <a:buChar char="✓"/>
              <a:defRPr sz="1729"/>
            </a:pPr>
            <a:r>
              <a:t>Solunumsal semptomlar, anormal fizik muayene ve laboratuar bulguların değerlendirilmesi</a:t>
            </a:r>
          </a:p>
          <a:p>
            <a:pPr marL="411718" indent="-312039" defTabSz="416052">
              <a:lnSpc>
                <a:spcPct val="140000"/>
              </a:lnSpc>
              <a:spcBef>
                <a:spcPts val="400"/>
              </a:spcBef>
              <a:buClr>
                <a:srgbClr val="FF0000"/>
              </a:buClr>
              <a:buSzPct val="95000"/>
              <a:buFontTx/>
              <a:buChar char="✓"/>
              <a:defRPr sz="1729"/>
            </a:pPr>
            <a:r>
              <a:t>Solunumsal-kardiyak nefes darlığının ayırdedilmesi</a:t>
            </a:r>
          </a:p>
          <a:p>
            <a:pPr marL="411718" indent="-312039" defTabSz="416052">
              <a:lnSpc>
                <a:spcPct val="140000"/>
              </a:lnSpc>
              <a:spcBef>
                <a:spcPts val="400"/>
              </a:spcBef>
              <a:buClr>
                <a:srgbClr val="FF0000"/>
              </a:buClr>
              <a:buSzPct val="95000"/>
              <a:buFontTx/>
              <a:buChar char="✓"/>
              <a:defRPr sz="1729"/>
            </a:pPr>
            <a:r>
              <a:t>Solunumsal bozukluğunun  tipi: Obstrüktif / Restriktif Tip</a:t>
            </a:r>
          </a:p>
          <a:p>
            <a:pPr marL="411718" indent="-312039" defTabSz="416052">
              <a:lnSpc>
                <a:spcPct val="140000"/>
              </a:lnSpc>
              <a:spcBef>
                <a:spcPts val="400"/>
              </a:spcBef>
              <a:buClr>
                <a:srgbClr val="FF0000"/>
              </a:buClr>
              <a:buSzPct val="95000"/>
              <a:buFontTx/>
              <a:buChar char="✓"/>
              <a:defRPr sz="1729"/>
            </a:pPr>
            <a:r>
              <a:t>Patolojinin şiddetini sayısal olarak değerlendirmek</a:t>
            </a:r>
          </a:p>
          <a:p>
            <a:pPr marL="411718" indent="-312039" defTabSz="416052">
              <a:lnSpc>
                <a:spcPct val="140000"/>
              </a:lnSpc>
              <a:spcBef>
                <a:spcPts val="400"/>
              </a:spcBef>
              <a:buClr>
                <a:srgbClr val="FF0000"/>
              </a:buClr>
              <a:buSzPct val="95000"/>
              <a:buFontTx/>
              <a:buChar char="✓"/>
              <a:defRPr sz="1729"/>
            </a:pPr>
            <a:r>
              <a:t>Anatomik yerleşim </a:t>
            </a:r>
          </a:p>
          <a:p>
            <a:pPr marL="411718" indent="-312039" defTabSz="416052">
              <a:lnSpc>
                <a:spcPct val="140000"/>
              </a:lnSpc>
              <a:spcBef>
                <a:spcPts val="400"/>
              </a:spcBef>
              <a:buClr>
                <a:srgbClr val="FF0000"/>
              </a:buClr>
              <a:buSzPct val="95000"/>
              <a:buFontTx/>
              <a:buChar char="✓"/>
              <a:defRPr sz="1729"/>
            </a:pPr>
            <a:r>
              <a:t> Preoperatif risk tanımı (Cerrahi prosedürün riski)</a:t>
            </a:r>
          </a:p>
          <a:p>
            <a:pPr marL="411718" indent="-312039" defTabSz="416052">
              <a:lnSpc>
                <a:spcPct val="140000"/>
              </a:lnSpc>
              <a:spcBef>
                <a:spcPts val="400"/>
              </a:spcBef>
              <a:buClr>
                <a:srgbClr val="FF0000"/>
              </a:buClr>
              <a:buSzPct val="95000"/>
              <a:buFontTx/>
              <a:buChar char="✓"/>
              <a:defRPr sz="1729"/>
            </a:pPr>
            <a:r>
              <a:t>Risk gruplarını tarama; erken tanı</a:t>
            </a:r>
          </a:p>
          <a:p>
            <a:pPr marL="411718" indent="-312039" defTabSz="416052">
              <a:lnSpc>
                <a:spcPct val="140000"/>
              </a:lnSpc>
              <a:spcBef>
                <a:spcPts val="400"/>
              </a:spcBef>
              <a:buClr>
                <a:srgbClr val="FF0000"/>
              </a:buClr>
              <a:buSzPct val="95000"/>
              <a:buFontTx/>
              <a:buChar char="✓"/>
              <a:defRPr sz="1729"/>
            </a:pPr>
            <a:r>
              <a:t>Prognozu değerlendirme</a:t>
            </a:r>
          </a:p>
          <a:p>
            <a:pPr marL="411718" indent="-312039" defTabSz="416052">
              <a:lnSpc>
                <a:spcPct val="140000"/>
              </a:lnSpc>
              <a:spcBef>
                <a:spcPts val="400"/>
              </a:spcBef>
              <a:buClr>
                <a:srgbClr val="FF0000"/>
              </a:buClr>
              <a:buSzPct val="95000"/>
              <a:buFontTx/>
              <a:buChar char="✓"/>
              <a:defRPr sz="1729"/>
            </a:pPr>
            <a:r>
              <a:t>Ağır fiziksel aktivite programı öncesinde sağlık durumunun değerlendirilmesi</a:t>
            </a:r>
          </a:p>
        </p:txBody>
      </p:sp>
      <p:sp>
        <p:nvSpPr>
          <p:cNvPr id="896" name="Spirometri Endikasyonları Tanı Amaçlı"/>
          <p:cNvSpPr txBox="1"/>
          <p:nvPr/>
        </p:nvSpPr>
        <p:spPr>
          <a:xfrm>
            <a:off x="457200" y="344487"/>
            <a:ext cx="8229600" cy="1284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457200">
              <a:defRPr sz="37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rPr b="1"/>
              <a:t>Spirometri Endikasyonları</a:t>
            </a:r>
            <a:br>
              <a:rPr b="1"/>
            </a:br>
            <a:r>
              <a:rPr sz="2900">
                <a:solidFill>
                  <a:srgbClr val="000000"/>
                </a:solidFill>
              </a:rPr>
              <a:t>Tanı Amaçlı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9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900" name="Tedavinin etkinliğinin saptanması…"/>
          <p:cNvSpPr txBox="1">
            <a:spLocks noGrp="1"/>
          </p:cNvSpPr>
          <p:nvPr>
            <p:ph type="body" idx="1"/>
          </p:nvPr>
        </p:nvSpPr>
        <p:spPr>
          <a:xfrm>
            <a:off x="1257300" y="2205844"/>
            <a:ext cx="7467600" cy="3951289"/>
          </a:xfrm>
          <a:prstGeom prst="rect">
            <a:avLst/>
          </a:prstGeom>
        </p:spPr>
        <p:txBody>
          <a:bodyPr/>
          <a:lstStyle/>
          <a:p>
            <a:pPr marL="452437" defTabSz="457200">
              <a:lnSpc>
                <a:spcPct val="150000"/>
              </a:lnSpc>
              <a:spcBef>
                <a:spcPts val="500"/>
              </a:spcBef>
              <a:buClr>
                <a:srgbClr val="FF0000"/>
              </a:buClr>
              <a:buSzPct val="95000"/>
              <a:buFontTx/>
              <a:buChar char="✓"/>
              <a:defRPr sz="2400">
                <a:solidFill>
                  <a:srgbClr val="404040"/>
                </a:solidFill>
              </a:defRPr>
            </a:pPr>
            <a:r>
              <a:t>Tedavinin etkinliğinin saptanması </a:t>
            </a:r>
          </a:p>
          <a:p>
            <a:pPr marL="452437" defTabSz="457200">
              <a:lnSpc>
                <a:spcPct val="150000"/>
              </a:lnSpc>
              <a:spcBef>
                <a:spcPts val="500"/>
              </a:spcBef>
              <a:buClr>
                <a:srgbClr val="FF0000"/>
              </a:buClr>
              <a:buSzPct val="95000"/>
              <a:buFontTx/>
              <a:buChar char="✓"/>
              <a:defRPr sz="2400">
                <a:solidFill>
                  <a:srgbClr val="404040"/>
                </a:solidFill>
              </a:defRPr>
            </a:pPr>
            <a:r>
              <a:t>Akciğer fonksiyonlarını bozan hastalığın seyri</a:t>
            </a:r>
          </a:p>
          <a:p>
            <a:pPr marL="452437" defTabSz="457200">
              <a:lnSpc>
                <a:spcPct val="150000"/>
              </a:lnSpc>
              <a:spcBef>
                <a:spcPts val="500"/>
              </a:spcBef>
              <a:buClr>
                <a:srgbClr val="FF0000"/>
              </a:buClr>
              <a:buSzPct val="95000"/>
              <a:buFontTx/>
              <a:buChar char="✓"/>
              <a:defRPr sz="2400">
                <a:solidFill>
                  <a:srgbClr val="404040"/>
                </a:solidFill>
              </a:defRPr>
            </a:pPr>
            <a:r>
              <a:t>Zarar verici ajanlara maruz kalanların takibi</a:t>
            </a:r>
          </a:p>
          <a:p>
            <a:pPr marL="0" lvl="1" indent="401637" defTabSz="457200">
              <a:lnSpc>
                <a:spcPct val="150000"/>
              </a:lnSpc>
              <a:spcBef>
                <a:spcPts val="0"/>
              </a:spcBef>
              <a:buSzTx/>
              <a:buNone/>
              <a:defRPr sz="2200">
                <a:solidFill>
                  <a:srgbClr val="404040"/>
                </a:solidFill>
              </a:defRPr>
            </a:pPr>
            <a:r>
              <a:t>	     Silikozis, asbestozis, bissinozis, vb</a:t>
            </a:r>
          </a:p>
          <a:p>
            <a:pPr marL="452437" defTabSz="457200">
              <a:lnSpc>
                <a:spcPct val="150000"/>
              </a:lnSpc>
              <a:spcBef>
                <a:spcPts val="500"/>
              </a:spcBef>
              <a:buClr>
                <a:srgbClr val="FF0000"/>
              </a:buClr>
              <a:buSzPct val="95000"/>
              <a:buFontTx/>
              <a:buChar char="✓"/>
              <a:defRPr sz="2400">
                <a:solidFill>
                  <a:srgbClr val="404040"/>
                </a:solidFill>
              </a:defRPr>
            </a:pPr>
            <a:r>
              <a:t>Akciğerlere toksik olan ilaçların yan etkileri</a:t>
            </a:r>
          </a:p>
        </p:txBody>
      </p:sp>
      <p:sp>
        <p:nvSpPr>
          <p:cNvPr id="901" name="Spirometri Endikasyonları Takip amaçlı"/>
          <p:cNvSpPr txBox="1"/>
          <p:nvPr/>
        </p:nvSpPr>
        <p:spPr>
          <a:xfrm>
            <a:off x="495300" y="534207"/>
            <a:ext cx="8229600" cy="1304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457200">
              <a:defRPr sz="4300">
                <a:solidFill>
                  <a:srgbClr val="262626"/>
                </a:solidFill>
              </a:defRPr>
            </a:pPr>
            <a:r>
              <a:rPr sz="3800" b="1">
                <a:solidFill>
                  <a:schemeClr val="accent1">
                    <a:satOff val="-4409"/>
                    <a:lumOff val="-10509"/>
                  </a:schemeClr>
                </a:solidFill>
              </a:rPr>
              <a:t>Spirometri Endikasyonları</a:t>
            </a:r>
            <a:r>
              <a:t/>
            </a:r>
            <a:br/>
            <a:r>
              <a:rPr sz="3400">
                <a:solidFill>
                  <a:srgbClr val="000000"/>
                </a:solidFill>
              </a:rPr>
              <a:t>Takip amaçlı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90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905" name="Rehabilitasyon programında olan hastalar…"/>
          <p:cNvSpPr txBox="1">
            <a:spLocks noGrp="1"/>
          </p:cNvSpPr>
          <p:nvPr>
            <p:ph type="body" idx="1"/>
          </p:nvPr>
        </p:nvSpPr>
        <p:spPr>
          <a:xfrm>
            <a:off x="1403350" y="2020887"/>
            <a:ext cx="8572500" cy="4237038"/>
          </a:xfrm>
          <a:prstGeom prst="rect">
            <a:avLst/>
          </a:prstGeom>
        </p:spPr>
        <p:txBody>
          <a:bodyPr/>
          <a:lstStyle/>
          <a:p>
            <a:pPr marL="452437" defTabSz="457200">
              <a:lnSpc>
                <a:spcPct val="150000"/>
              </a:lnSpc>
              <a:spcBef>
                <a:spcPts val="500"/>
              </a:spcBef>
              <a:buClr>
                <a:srgbClr val="FF0000"/>
              </a:buClr>
              <a:buSzPct val="95000"/>
              <a:buFontTx/>
              <a:buChar char="✓"/>
              <a:defRPr sz="2400">
                <a:solidFill>
                  <a:srgbClr val="404040"/>
                </a:solidFill>
              </a:defRPr>
            </a:pPr>
            <a:r>
              <a:t>Rehabilitasyon programında olan hastalar</a:t>
            </a:r>
          </a:p>
          <a:p>
            <a:pPr marL="452437" defTabSz="457200">
              <a:lnSpc>
                <a:spcPct val="150000"/>
              </a:lnSpc>
              <a:spcBef>
                <a:spcPts val="500"/>
              </a:spcBef>
              <a:buClr>
                <a:srgbClr val="FF0000"/>
              </a:buClr>
              <a:buSzPct val="95000"/>
              <a:buFontTx/>
              <a:buChar char="✓"/>
              <a:defRPr sz="2400">
                <a:solidFill>
                  <a:srgbClr val="404040"/>
                </a:solidFill>
              </a:defRPr>
            </a:pPr>
            <a:r>
              <a:t>Sigorta şirketlerinin risk değerlendirmesi</a:t>
            </a:r>
          </a:p>
          <a:p>
            <a:pPr marL="452437" defTabSz="457200">
              <a:lnSpc>
                <a:spcPct val="150000"/>
              </a:lnSpc>
              <a:spcBef>
                <a:spcPts val="500"/>
              </a:spcBef>
              <a:buClr>
                <a:srgbClr val="FF0000"/>
              </a:buClr>
              <a:buSzPct val="95000"/>
              <a:buFontTx/>
              <a:buChar char="✓"/>
              <a:defRPr sz="2400">
                <a:solidFill>
                  <a:srgbClr val="404040"/>
                </a:solidFill>
              </a:defRPr>
            </a:pPr>
            <a:r>
              <a:t>Yasal nedenlerle bireylerin değerlendirilmesi</a:t>
            </a:r>
          </a:p>
          <a:p>
            <a:pPr indent="-233362" defTabSz="457200">
              <a:lnSpc>
                <a:spcPct val="150000"/>
              </a:lnSpc>
              <a:spcBef>
                <a:spcPts val="800"/>
              </a:spcBef>
              <a:buSzTx/>
              <a:buNone/>
              <a:defRPr sz="3600">
                <a:solidFill>
                  <a:srgbClr val="FF0000"/>
                </a:solidFill>
              </a:defRPr>
            </a:pPr>
            <a:r>
              <a:t>  </a:t>
            </a:r>
            <a:r>
              <a:rPr sz="3000">
                <a:solidFill>
                  <a:schemeClr val="accent1"/>
                </a:solidFill>
              </a:rPr>
              <a:t>  Halk sağlığı</a:t>
            </a:r>
          </a:p>
          <a:p>
            <a:pPr marL="452437" defTabSz="457200">
              <a:lnSpc>
                <a:spcPct val="150000"/>
              </a:lnSpc>
              <a:spcBef>
                <a:spcPts val="500"/>
              </a:spcBef>
              <a:buClr>
                <a:srgbClr val="FF0000"/>
              </a:buClr>
              <a:buSzPct val="95000"/>
              <a:buFontTx/>
              <a:buChar char="✓"/>
              <a:defRPr sz="2400">
                <a:solidFill>
                  <a:srgbClr val="404040"/>
                </a:solidFill>
              </a:defRPr>
            </a:pPr>
            <a:r>
              <a:t>Epidemiyolojik ve klinik araştırmalar</a:t>
            </a:r>
          </a:p>
        </p:txBody>
      </p:sp>
      <p:sp>
        <p:nvSpPr>
          <p:cNvPr id="906" name="Spirometri Endikasyonları Maluliyet değerlendirmesi"/>
          <p:cNvSpPr txBox="1"/>
          <p:nvPr/>
        </p:nvSpPr>
        <p:spPr>
          <a:xfrm>
            <a:off x="457200" y="404812"/>
            <a:ext cx="8229600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457200">
              <a:defRPr sz="3900">
                <a:solidFill>
                  <a:srgbClr val="262626"/>
                </a:solidFill>
              </a:defRPr>
            </a:pPr>
            <a:r>
              <a:rPr b="1">
                <a:solidFill>
                  <a:schemeClr val="accent1">
                    <a:satOff val="-4409"/>
                    <a:lumOff val="-10509"/>
                  </a:schemeClr>
                </a:solidFill>
              </a:rPr>
              <a:t>Spirometri Endikasyonları</a:t>
            </a:r>
            <a:r>
              <a:t/>
            </a:r>
            <a:br/>
            <a:r>
              <a:rPr sz="3500">
                <a:solidFill>
                  <a:srgbClr val="000000"/>
                </a:solidFill>
              </a:rPr>
              <a:t>Maluliyet değerlendirmesi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90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910" name="KONTRENDİKASYONLAR (relatif):…"/>
          <p:cNvSpPr txBox="1">
            <a:spLocks noGrp="1"/>
          </p:cNvSpPr>
          <p:nvPr>
            <p:ph type="body" idx="1"/>
          </p:nvPr>
        </p:nvSpPr>
        <p:spPr>
          <a:xfrm>
            <a:off x="976312" y="765982"/>
            <a:ext cx="8229601" cy="5400676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lnSpc>
                <a:spcPct val="80000"/>
              </a:lnSpc>
              <a:spcBef>
                <a:spcPts val="500"/>
              </a:spcBef>
              <a:buClr>
                <a:srgbClr val="800000"/>
              </a:buClr>
              <a:buSzPct val="95000"/>
              <a:buFontTx/>
              <a:buChar char="▪"/>
              <a:defRPr sz="2400" b="1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>
                <a:solidFill>
                  <a:schemeClr val="accent1">
                    <a:satOff val="-4409"/>
                    <a:lumOff val="-10509"/>
                  </a:schemeClr>
                </a:solidFill>
                <a:latin typeface="+mj-lt"/>
                <a:ea typeface="+mj-ea"/>
                <a:cs typeface="+mj-cs"/>
                <a:sym typeface="Calibri"/>
              </a:rPr>
              <a:t>KONTRENDİKASYONLAR (relatif):</a:t>
            </a:r>
            <a:r>
              <a:t> </a:t>
            </a:r>
          </a:p>
          <a:p>
            <a:pPr marL="228600" indent="-228600" defTabSz="457200">
              <a:lnSpc>
                <a:spcPct val="80000"/>
              </a:lnSpc>
              <a:spcBef>
                <a:spcPts val="500"/>
              </a:spcBef>
              <a:buSzTx/>
              <a:buNone/>
              <a:defRPr sz="2400" b="1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b="0">
                <a:latin typeface="Wingdings 2"/>
                <a:ea typeface="Wingdings 2"/>
                <a:cs typeface="Wingdings 2"/>
                <a:sym typeface="Wingdings 2"/>
              </a:rPr>
              <a:t></a:t>
            </a:r>
            <a:r>
              <a:rPr b="0">
                <a:solidFill>
                  <a:srgbClr val="404040"/>
                </a:solidFill>
                <a:latin typeface="+mj-lt"/>
                <a:ea typeface="+mj-ea"/>
                <a:cs typeface="+mj-cs"/>
                <a:sym typeface="Calibri"/>
              </a:rPr>
              <a:t>Myokard infarktüsü sonrası 1 ay test yapılmamalıdır.</a:t>
            </a:r>
            <a:endParaRPr>
              <a:solidFill>
                <a:srgbClr val="404040"/>
              </a:solidFill>
            </a:endParaRPr>
          </a:p>
          <a:p>
            <a:pPr marL="228600" indent="-228600" defTabSz="457200">
              <a:lnSpc>
                <a:spcPct val="80000"/>
              </a:lnSpc>
              <a:spcBef>
                <a:spcPts val="500"/>
              </a:spcBef>
              <a:buClr>
                <a:srgbClr val="800000"/>
              </a:buClr>
              <a:buSzPct val="95000"/>
              <a:buFontTx/>
              <a:buChar char="N"/>
              <a:defRPr sz="2400">
                <a:solidFill>
                  <a:srgbClr val="404040"/>
                </a:solidFill>
              </a:defRPr>
            </a:pPr>
            <a:r>
              <a:t>Nedeni bilinmeyen hemoptizi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indent="-228600" defTabSz="457200">
              <a:lnSpc>
                <a:spcPct val="80000"/>
              </a:lnSpc>
              <a:spcBef>
                <a:spcPts val="500"/>
              </a:spcBef>
              <a:buClr>
                <a:srgbClr val="800000"/>
              </a:buClr>
              <a:buSzPct val="95000"/>
              <a:buFontTx/>
              <a:buChar char="N"/>
              <a:defRPr sz="2400">
                <a:solidFill>
                  <a:srgbClr val="404040"/>
                </a:solidFill>
              </a:defRPr>
            </a:pPr>
            <a:r>
              <a:t>Pnömotoraks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indent="-228600" defTabSz="457200">
              <a:lnSpc>
                <a:spcPct val="80000"/>
              </a:lnSpc>
              <a:spcBef>
                <a:spcPts val="500"/>
              </a:spcBef>
              <a:buClr>
                <a:srgbClr val="800000"/>
              </a:buClr>
              <a:buSzPct val="95000"/>
              <a:buFontTx/>
              <a:buChar char="N"/>
              <a:defRPr sz="2400">
                <a:solidFill>
                  <a:srgbClr val="404040"/>
                </a:solidFill>
              </a:defRPr>
            </a:pPr>
            <a:r>
              <a:t>Yakın tarihli göz operasyonu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indent="-228600" defTabSz="457200">
              <a:lnSpc>
                <a:spcPct val="80000"/>
              </a:lnSpc>
              <a:spcBef>
                <a:spcPts val="500"/>
              </a:spcBef>
              <a:buClr>
                <a:srgbClr val="800000"/>
              </a:buClr>
              <a:buSzPct val="95000"/>
              <a:buFontTx/>
              <a:buChar char="N"/>
              <a:defRPr sz="2400">
                <a:solidFill>
                  <a:srgbClr val="404040"/>
                </a:solidFill>
              </a:defRPr>
            </a:pPr>
            <a:r>
              <a:t>Torasik, abdominal veya serebral anevrizma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indent="-228600" defTabSz="457200">
              <a:lnSpc>
                <a:spcPct val="80000"/>
              </a:lnSpc>
              <a:spcBef>
                <a:spcPts val="500"/>
              </a:spcBef>
              <a:buClr>
                <a:srgbClr val="800000"/>
              </a:buClr>
              <a:buSzPct val="95000"/>
              <a:buFontTx/>
              <a:buChar char="N"/>
              <a:defRPr sz="2400">
                <a:solidFill>
                  <a:srgbClr val="404040"/>
                </a:solidFill>
              </a:defRPr>
            </a:pPr>
            <a:r>
              <a:t>Yakın tarihli abdominal veya torasik cerrahi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indent="-228600" defTabSz="457200">
              <a:lnSpc>
                <a:spcPct val="80000"/>
              </a:lnSpc>
              <a:spcBef>
                <a:spcPts val="500"/>
              </a:spcBef>
              <a:buClr>
                <a:srgbClr val="A63212"/>
              </a:buClr>
              <a:buSzPct val="95000"/>
              <a:buFontTx/>
              <a:buChar char="N"/>
              <a:defRPr sz="2400">
                <a:solidFill>
                  <a:srgbClr val="404040"/>
                </a:solidFill>
              </a:defRPr>
            </a:pPr>
            <a:r>
              <a:t>Ağır bulantı-kusma atakları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indent="-228600" defTabSz="457200">
              <a:lnSpc>
                <a:spcPct val="80000"/>
              </a:lnSpc>
              <a:spcBef>
                <a:spcPts val="500"/>
              </a:spcBef>
              <a:buSzTx/>
              <a:buNone/>
              <a:defRPr sz="2400" b="1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indent="-228600" defTabSz="457200">
              <a:lnSpc>
                <a:spcPct val="80000"/>
              </a:lnSpc>
              <a:spcBef>
                <a:spcPts val="500"/>
              </a:spcBef>
              <a:buClr>
                <a:srgbClr val="800000"/>
              </a:buClr>
              <a:buSzPct val="95000"/>
              <a:buFontTx/>
              <a:buChar char="▪"/>
              <a:defRPr sz="24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SONUÇLARIN YETERSİZ OLMASI:</a:t>
            </a:r>
            <a:endParaRPr>
              <a:solidFill>
                <a:srgbClr val="8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indent="-228600" defTabSz="457200">
              <a:lnSpc>
                <a:spcPct val="80000"/>
              </a:lnSpc>
              <a:spcBef>
                <a:spcPts val="500"/>
              </a:spcBef>
              <a:buSzTx/>
              <a:buNone/>
              <a:defRPr sz="2400" b="1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b="0">
                <a:latin typeface="Wingdings 2"/>
                <a:ea typeface="Wingdings 2"/>
                <a:cs typeface="Wingdings 2"/>
                <a:sym typeface="Wingdings 2"/>
              </a:rPr>
              <a:t></a:t>
            </a:r>
            <a:r>
              <a:rPr b="0">
                <a:solidFill>
                  <a:srgbClr val="404040"/>
                </a:solidFill>
              </a:rPr>
              <a:t> </a:t>
            </a:r>
            <a:r>
              <a:rPr b="0">
                <a:solidFill>
                  <a:srgbClr val="404040"/>
                </a:solidFill>
                <a:latin typeface="+mj-lt"/>
                <a:ea typeface="+mj-ea"/>
                <a:cs typeface="+mj-cs"/>
                <a:sym typeface="Calibri"/>
              </a:rPr>
              <a:t>Herhangi bir nedenle göğüs veya karın ağrısı</a:t>
            </a:r>
            <a:endParaRPr>
              <a:solidFill>
                <a:srgbClr val="404040"/>
              </a:solidFill>
            </a:endParaRPr>
          </a:p>
          <a:p>
            <a:pPr marL="228600" indent="-228600" defTabSz="457200">
              <a:lnSpc>
                <a:spcPct val="80000"/>
              </a:lnSpc>
              <a:spcBef>
                <a:spcPts val="500"/>
              </a:spcBef>
              <a:buSzTx/>
              <a:buNone/>
              <a:defRPr sz="2400" b="1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b="0">
                <a:latin typeface="Wingdings 2"/>
                <a:ea typeface="Wingdings 2"/>
                <a:cs typeface="Wingdings 2"/>
                <a:sym typeface="Wingdings 2"/>
              </a:rPr>
              <a:t></a:t>
            </a:r>
            <a:r>
              <a:rPr b="0">
                <a:solidFill>
                  <a:srgbClr val="404040"/>
                </a:solidFill>
              </a:rPr>
              <a:t> </a:t>
            </a:r>
            <a:r>
              <a:rPr b="0">
                <a:solidFill>
                  <a:srgbClr val="404040"/>
                </a:solidFill>
                <a:latin typeface="+mj-lt"/>
                <a:ea typeface="+mj-ea"/>
                <a:cs typeface="+mj-cs"/>
                <a:sym typeface="Calibri"/>
              </a:rPr>
              <a:t>Ağızlıkla artan oral veya fasial ağrı</a:t>
            </a:r>
            <a:endParaRPr>
              <a:solidFill>
                <a:srgbClr val="404040"/>
              </a:solidFill>
            </a:endParaRPr>
          </a:p>
          <a:p>
            <a:pPr marL="228600" indent="-228600" defTabSz="457200">
              <a:lnSpc>
                <a:spcPct val="80000"/>
              </a:lnSpc>
              <a:spcBef>
                <a:spcPts val="500"/>
              </a:spcBef>
              <a:buClr>
                <a:srgbClr val="A63212"/>
              </a:buClr>
              <a:buSzPct val="95000"/>
              <a:buFontTx/>
              <a:buChar char="N"/>
              <a:defRPr sz="2400">
                <a:solidFill>
                  <a:srgbClr val="404040"/>
                </a:solidFill>
              </a:defRPr>
            </a:pPr>
            <a:r>
              <a:t>Demans veya konfüzyon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is Teması">
  <a:themeElements>
    <a:clrScheme name="Ofis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is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is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is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is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1768</Words>
  <Application>Microsoft Office PowerPoint</Application>
  <PresentationFormat>Ekran Gösterisi (4:3)</PresentationFormat>
  <Paragraphs>359</Paragraphs>
  <Slides>50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60" baseType="lpstr">
      <vt:lpstr>Arial</vt:lpstr>
      <vt:lpstr>Calibri</vt:lpstr>
      <vt:lpstr>Cambria</vt:lpstr>
      <vt:lpstr>Comic Sans MS</vt:lpstr>
      <vt:lpstr>Georgia</vt:lpstr>
      <vt:lpstr>Noteworthy Light</vt:lpstr>
      <vt:lpstr>Rage Italic</vt:lpstr>
      <vt:lpstr>Symbol</vt:lpstr>
      <vt:lpstr>Wingdings 2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4</cp:revision>
  <dcterms:modified xsi:type="dcterms:W3CDTF">2020-03-22T11:24:37Z</dcterms:modified>
</cp:coreProperties>
</file>