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şlık Metni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12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93" name="Gövde Düzeyi Bi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9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aşlık Metni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102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0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21" name="Gövde Düzeyi Bi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2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Metni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Başlık Metni</a:t>
            </a:r>
          </a:p>
        </p:txBody>
      </p:sp>
      <p:sp>
        <p:nvSpPr>
          <p:cNvPr id="30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3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39" name="Gövde Düzeyi Bir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0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48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9" name="4 Metin Yer Tutucusu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Başlık Metn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Başlık Metni</a:t>
            </a:r>
          </a:p>
        </p:txBody>
      </p:sp>
      <p:sp>
        <p:nvSpPr>
          <p:cNvPr id="5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Başlık Metni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Başlık Metni</a:t>
            </a:r>
          </a:p>
        </p:txBody>
      </p:sp>
      <p:sp>
        <p:nvSpPr>
          <p:cNvPr id="73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74" name="3 Metin Yer Tutucusu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Başlık Metni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Başlık Metni</a:t>
            </a:r>
          </a:p>
        </p:txBody>
      </p:sp>
      <p:sp>
        <p:nvSpPr>
          <p:cNvPr id="83" name="2 Resim Yer Tutucusu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8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Başlık Metni</a:t>
            </a:r>
          </a:p>
        </p:txBody>
      </p:sp>
      <p:sp>
        <p:nvSpPr>
          <p:cNvPr id="3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Başlık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" name="Alt Başlık 2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14" name="Resim 3" descr="Resim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4" y="-18582"/>
            <a:ext cx="9001001" cy="6750751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Metin kutusu 4"/>
          <p:cNvSpPr txBox="1"/>
          <p:nvPr/>
        </p:nvSpPr>
        <p:spPr>
          <a:xfrm>
            <a:off x="899591" y="5445223"/>
            <a:ext cx="7488834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800" b="1">
                <a:solidFill>
                  <a:srgbClr val="FFFFFF"/>
                </a:solidFill>
              </a:defRPr>
            </a:lvl1pPr>
          </a:lstStyle>
          <a:p>
            <a:r>
              <a:t>PULMONER EMBOLİ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Dikdörtgen"/>
          <p:cNvSpPr/>
          <p:nvPr/>
        </p:nvSpPr>
        <p:spPr>
          <a:xfrm>
            <a:off x="2667000" y="1643049"/>
            <a:ext cx="3810000" cy="35719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3" name="Dolaşım yetmezliğine yol açacak kadar pulmoner damarların masif tıkanması…"/>
          <p:cNvSpPr txBox="1">
            <a:spLocks noGrp="1"/>
          </p:cNvSpPr>
          <p:nvPr>
            <p:ph type="body" sz="half" idx="1"/>
          </p:nvPr>
        </p:nvSpPr>
        <p:spPr>
          <a:xfrm>
            <a:off x="7620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defRPr sz="2100"/>
            </a:pPr>
            <a:r>
              <a:t>Dolaşım yetmezliğine yol açacak kadar pulmoner damarların masif tıkanması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100"/>
            </a:pPr>
            <a:r>
              <a:t>Vazopresör ilaç gerektiren şiddetli hipotansiyon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100"/>
            </a:pPr>
            <a:r>
              <a:t>Taşipne ve taşikardi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100"/>
            </a:pPr>
            <a:r>
              <a:t>Pulmoner hipertansiyon bulguları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100"/>
            </a:pPr>
            <a:r>
              <a:t>Sol 2.İKA pulmoner arter vurusu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100"/>
            </a:pPr>
            <a:r>
              <a:t>Sağ ventrikül yetmezliğinde S3 galo ve triküspit yetmezlik üfürümü</a:t>
            </a:r>
          </a:p>
        </p:txBody>
      </p:sp>
      <p:pic>
        <p:nvPicPr>
          <p:cNvPr id="164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00628" y="1500174"/>
            <a:ext cx="3571901" cy="4214842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1 Başlık"/>
          <p:cNvSpPr txBox="1"/>
          <p:nvPr/>
        </p:nvSpPr>
        <p:spPr>
          <a:xfrm>
            <a:off x="457200" y="274638"/>
            <a:ext cx="8229600" cy="1427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612648">
              <a:defRPr sz="2881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/>
            </a:r>
            <a:br/>
            <a:r>
              <a:t>Akut masif pulmoner emboli</a:t>
            </a:r>
            <a:br/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8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Doku nekrozundan çok hemorajik pulmoner ödeme bağlı oluşur.…"/>
          <p:cNvSpPr txBox="1">
            <a:spLocks noGrp="1"/>
          </p:cNvSpPr>
          <p:nvPr>
            <p:ph type="body" idx="1"/>
          </p:nvPr>
        </p:nvSpPr>
        <p:spPr>
          <a:xfrm>
            <a:off x="990600" y="1612900"/>
            <a:ext cx="7382372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t>Doku nekrozundan çok hemorajik pulmoner ödeme bağlı oluşur.</a:t>
            </a:r>
          </a:p>
          <a:p>
            <a:pPr>
              <a:spcBef>
                <a:spcPts val="600"/>
              </a:spcBef>
              <a:defRPr sz="2800"/>
            </a:pPr>
            <a:r>
              <a:t>Ani başlayan plöritik göğüs ağrısı, nefes darlığı, hemoptizi, plevral sürtünme sesi (frotman), plevral sıvı</a:t>
            </a:r>
          </a:p>
          <a:p>
            <a:pPr>
              <a:spcBef>
                <a:spcPts val="600"/>
              </a:spcBef>
              <a:defRPr sz="2800"/>
            </a:pPr>
            <a:r>
              <a:t>Tipik pulmoner enfarkt plevral yüzeyle komşudur</a:t>
            </a:r>
          </a:p>
          <a:p>
            <a:pPr>
              <a:spcBef>
                <a:spcPts val="600"/>
              </a:spcBef>
              <a:defRPr sz="2800"/>
            </a:pPr>
            <a:r>
              <a:t>Ucu hilusan bakan konveks şekilde görüntü (Hampton hörgücü)</a:t>
            </a:r>
          </a:p>
        </p:txBody>
      </p:sp>
      <p:sp>
        <p:nvSpPr>
          <p:cNvPr id="170" name="1 Başlık"/>
          <p:cNvSpPr txBox="1"/>
          <p:nvPr/>
        </p:nvSpPr>
        <p:spPr>
          <a:xfrm>
            <a:off x="457200" y="109538"/>
            <a:ext cx="8229600" cy="1793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841247">
              <a:defRPr sz="3588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/>
            </a:r>
            <a:br/>
            <a:r>
              <a:t>Akut pulmoner enfarktüs</a:t>
            </a:r>
            <a:br/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3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Enfarktüsün görülmediği submasif pulmoner emboliler sık görülen ve değerlendirilmesi en zor klinik tablo…"/>
          <p:cNvSpPr txBox="1">
            <a:spLocks noGrp="1"/>
          </p:cNvSpPr>
          <p:nvPr>
            <p:ph type="body" idx="1"/>
          </p:nvPr>
        </p:nvSpPr>
        <p:spPr>
          <a:xfrm>
            <a:off x="698500" y="1662919"/>
            <a:ext cx="8033098" cy="452596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t>Enfarktüsün görülmediği submasif pulmoner emboliler sık görülen ve değerlendirilmesi en zor klinik tablo</a:t>
            </a:r>
          </a:p>
          <a:p>
            <a:pPr>
              <a:spcBef>
                <a:spcPts val="600"/>
              </a:spcBef>
              <a:defRPr sz="2800"/>
            </a:pPr>
            <a:r>
              <a:t>Dipne, takipne ve taşikardi</a:t>
            </a:r>
          </a:p>
          <a:p>
            <a:pPr>
              <a:spcBef>
                <a:spcPts val="600"/>
              </a:spcBef>
              <a:defRPr sz="2800"/>
            </a:pPr>
            <a:r>
              <a:t>Akciğer grafisi çoğunlukla normal</a:t>
            </a:r>
          </a:p>
          <a:p>
            <a:pPr>
              <a:spcBef>
                <a:spcPts val="600"/>
              </a:spcBef>
              <a:defRPr sz="2800"/>
            </a:pPr>
            <a:r>
              <a:t>Tekrarlayan dispne ve taşikardi atakları embolik olayın ciddi olduğunu ve yüksek mortalite riskini gösterir</a:t>
            </a:r>
          </a:p>
        </p:txBody>
      </p:sp>
      <p:sp>
        <p:nvSpPr>
          <p:cNvPr id="175" name="1 Başlık"/>
          <p:cNvSpPr txBox="1"/>
          <p:nvPr/>
        </p:nvSpPr>
        <p:spPr>
          <a:xfrm>
            <a:off x="457200" y="51515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0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İzole dispne tablosu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8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Pulmoner emboli çoğunlukla pıhtının rezolüsyonu ile sonuçlanır, bazen pıhtı erimeyerek pulmoner arteriyel yatak içinde organize trombüs şeklinde kalabilir…"/>
          <p:cNvSpPr txBox="1">
            <a:spLocks noGrp="1"/>
          </p:cNvSpPr>
          <p:nvPr>
            <p:ph type="body" idx="1"/>
          </p:nvPr>
        </p:nvSpPr>
        <p:spPr>
          <a:xfrm>
            <a:off x="667742" y="1701800"/>
            <a:ext cx="7808516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Pulmoner emboli çoğunlukla pıhtının rezolüsyonu ile sonuçlanır, bazen pıhtı erimeyerek pulmoner arteriyel yatak içinde organize trombüs şeklinde kalabilir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Başlangıçta eforla oluşan dispne zamanla istirahatte de görülür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Pulmoner hipertansiyon ve kor pulmonale bulguları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PA grafide genişlemiş pulmoner arter ve bazen periferik dallarda kesilmeler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Akciğer sintigrafileri çoğunlukla yüksek olasılıklı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BT anjiyografide arterlerdeki tıkanıklık görülebilir</a:t>
            </a:r>
          </a:p>
        </p:txBody>
      </p:sp>
      <p:sp>
        <p:nvSpPr>
          <p:cNvPr id="180" name="1 Başlık"/>
          <p:cNvSpPr txBox="1"/>
          <p:nvPr/>
        </p:nvSpPr>
        <p:spPr>
          <a:xfrm>
            <a:off x="457200" y="4651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36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Düzelmeyen (kronik) pulmoner emboli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3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Miyokard infarktüsü…"/>
          <p:cNvSpPr txBox="1">
            <a:spLocks noGrp="1"/>
          </p:cNvSpPr>
          <p:nvPr>
            <p:ph type="body" idx="1"/>
          </p:nvPr>
        </p:nvSpPr>
        <p:spPr>
          <a:xfrm>
            <a:off x="939800" y="1357297"/>
            <a:ext cx="8229600" cy="476886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Miyokard infarktüsü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Pnömoni veya bronşit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KOAH alevlenmesi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Aort diseksiyonu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Pnömotoraks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Konjestif kalp yetmezliği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Kardiyomyopati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Primer pulmoner hipertansiyon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Bronşiyal astım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Perikardit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Kostokondrit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Kaburga kırığı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İntratorasik kanser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Kas iskelet sistemiyle ilişkili ağrı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Anksiyete</a:t>
            </a:r>
          </a:p>
        </p:txBody>
      </p:sp>
      <p:sp>
        <p:nvSpPr>
          <p:cNvPr id="185" name="1 Başlık"/>
          <p:cNvSpPr txBox="1"/>
          <p:nvPr/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Ayırıcı Tanı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8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Arteriyal kan gazı…"/>
          <p:cNvSpPr txBox="1">
            <a:spLocks noGrp="1"/>
          </p:cNvSpPr>
          <p:nvPr>
            <p:ph type="body" idx="1"/>
          </p:nvPr>
        </p:nvSpPr>
        <p:spPr>
          <a:xfrm>
            <a:off x="1066800" y="15367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t>Arteriyal kan gazı </a:t>
            </a:r>
          </a:p>
          <a:p>
            <a:pPr>
              <a:spcBef>
                <a:spcPts val="600"/>
              </a:spcBef>
              <a:defRPr sz="2800"/>
            </a:pPr>
            <a:r>
              <a:t>Direk akciğer radyografisi</a:t>
            </a:r>
          </a:p>
          <a:p>
            <a:pPr>
              <a:spcBef>
                <a:spcPts val="600"/>
              </a:spcBef>
              <a:defRPr sz="2800"/>
            </a:pPr>
            <a:r>
              <a:t>D Dimer </a:t>
            </a:r>
          </a:p>
          <a:p>
            <a:pPr>
              <a:spcBef>
                <a:spcPts val="600"/>
              </a:spcBef>
              <a:defRPr sz="2800"/>
            </a:pPr>
            <a:r>
              <a:t>EKG</a:t>
            </a:r>
          </a:p>
          <a:p>
            <a:pPr>
              <a:spcBef>
                <a:spcPts val="600"/>
              </a:spcBef>
              <a:defRPr sz="2800"/>
            </a:pPr>
            <a:r>
              <a:t>Ventilasyon perfüzyon sintigrafisi</a:t>
            </a:r>
          </a:p>
          <a:p>
            <a:pPr>
              <a:spcBef>
                <a:spcPts val="600"/>
              </a:spcBef>
              <a:defRPr sz="2800"/>
            </a:pPr>
            <a:r>
              <a:t>Venöz kompresyon ultrasonografisi</a:t>
            </a:r>
          </a:p>
          <a:p>
            <a:pPr>
              <a:spcBef>
                <a:spcPts val="600"/>
              </a:spcBef>
              <a:defRPr sz="2800"/>
            </a:pPr>
            <a:r>
              <a:t>BT anjiyografi</a:t>
            </a:r>
          </a:p>
          <a:p>
            <a:pPr>
              <a:spcBef>
                <a:spcPts val="600"/>
              </a:spcBef>
              <a:defRPr sz="2800"/>
            </a:pPr>
            <a:r>
              <a:t>EKO</a:t>
            </a:r>
          </a:p>
        </p:txBody>
      </p:sp>
      <p:sp>
        <p:nvSpPr>
          <p:cNvPr id="190" name="1 Başlık"/>
          <p:cNvSpPr txBox="1"/>
          <p:nvPr/>
        </p:nvSpPr>
        <p:spPr>
          <a:xfrm>
            <a:off x="457200" y="4143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Tanı yöntemleri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3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Hipoksemi…"/>
          <p:cNvSpPr txBox="1">
            <a:spLocks noGrp="1"/>
          </p:cNvSpPr>
          <p:nvPr>
            <p:ph type="body" idx="1"/>
          </p:nvPr>
        </p:nvSpPr>
        <p:spPr>
          <a:xfrm>
            <a:off x="965200" y="20066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Hipoksemi</a:t>
            </a:r>
          </a:p>
          <a:p>
            <a:r>
              <a:t>Hipokapni, respiratuar alkaloz</a:t>
            </a:r>
          </a:p>
          <a:p>
            <a:r>
              <a:t>P(A-a)O2 de artma</a:t>
            </a:r>
          </a:p>
        </p:txBody>
      </p:sp>
      <p:sp>
        <p:nvSpPr>
          <p:cNvPr id="195" name="1 Başlık"/>
          <p:cNvSpPr txBox="1"/>
          <p:nvPr/>
        </p:nvSpPr>
        <p:spPr>
          <a:xfrm>
            <a:off x="457200" y="642937"/>
            <a:ext cx="8229600" cy="1527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>
              <a:defRPr sz="39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Arteriyal kan gazı </a:t>
            </a:r>
            <a:br/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8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Çoğu hastada normal olabilir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ts val="500"/>
              </a:spcBef>
              <a:defRPr sz="2300"/>
            </a:pPr>
            <a:r>
              <a:t>Çoğu hastada normal olabilir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defRPr sz="2300"/>
            </a:pPr>
            <a:r>
              <a:t>Diğer hastalıkların ayırıcı tanısında yardımcı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defRPr sz="2300"/>
            </a:pPr>
            <a:r>
              <a:t>Tek taraflı diyafram yüksekliği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defRPr sz="2300"/>
            </a:pPr>
            <a:r>
              <a:t>Ana pulmoner arter genişlemesi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defRPr sz="2300"/>
            </a:pPr>
            <a:r>
              <a:t>Plevral tabanlı infiltrasyon (Hampton hörgücü)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defRPr sz="2300"/>
            </a:pPr>
            <a:r>
              <a:t>Akciğer alanlarında avasküler bölgeler (Westermark işareti)</a:t>
            </a:r>
          </a:p>
        </p:txBody>
      </p:sp>
      <p:pic>
        <p:nvPicPr>
          <p:cNvPr id="200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0" y="1857363"/>
            <a:ext cx="4150915" cy="3874188"/>
          </a:xfrm>
          <a:prstGeom prst="rect">
            <a:avLst/>
          </a:prstGeom>
          <a:ln w="19050">
            <a:solidFill>
              <a:srgbClr val="FF0000"/>
            </a:solidFill>
            <a:miter/>
          </a:ln>
        </p:spPr>
      </p:pic>
      <p:sp>
        <p:nvSpPr>
          <p:cNvPr id="201" name="6 Düz Ok Bağlayıcısı"/>
          <p:cNvSpPr/>
          <p:nvPr/>
        </p:nvSpPr>
        <p:spPr>
          <a:xfrm>
            <a:off x="3571868" y="2928934"/>
            <a:ext cx="1857389" cy="2071703"/>
          </a:xfrm>
          <a:prstGeom prst="line">
            <a:avLst/>
          </a:prstGeom>
          <a:ln w="25400">
            <a:solidFill>
              <a:schemeClr val="accent3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02" name="13 Düz Ok Bağlayıcısı"/>
          <p:cNvSpPr/>
          <p:nvPr/>
        </p:nvSpPr>
        <p:spPr>
          <a:xfrm flipV="1">
            <a:off x="4449678" y="2714619"/>
            <a:ext cx="2979843" cy="1979633"/>
          </a:xfrm>
          <a:prstGeom prst="line">
            <a:avLst/>
          </a:prstGeom>
          <a:ln w="38100">
            <a:solidFill>
              <a:schemeClr val="accent6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03" name="18 Düz Ok Bağlayıcısı"/>
          <p:cNvSpPr/>
          <p:nvPr/>
        </p:nvSpPr>
        <p:spPr>
          <a:xfrm flipV="1">
            <a:off x="4427691" y="2857495"/>
            <a:ext cx="1287317" cy="1862758"/>
          </a:xfrm>
          <a:prstGeom prst="line">
            <a:avLst/>
          </a:prstGeom>
          <a:ln w="38100">
            <a:solidFill>
              <a:schemeClr val="accent6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04" name="22 Düz Ok Bağlayıcısı"/>
          <p:cNvSpPr/>
          <p:nvPr/>
        </p:nvSpPr>
        <p:spPr>
          <a:xfrm>
            <a:off x="3220763" y="3176142"/>
            <a:ext cx="2708560" cy="895801"/>
          </a:xfrm>
          <a:prstGeom prst="line">
            <a:avLst/>
          </a:prstGeom>
          <a:ln w="38100">
            <a:solidFill>
              <a:schemeClr val="accent2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05" name="1 Başlık"/>
          <p:cNvSpPr txBox="1"/>
          <p:nvPr/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521208">
              <a:defRPr sz="2223"/>
            </a:pPr>
            <a:r>
              <a:t/>
            </a:r>
            <a:br/>
            <a:r>
              <a:t>Direk akciğer radyografisi</a:t>
            </a:r>
            <a:br/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1" animBg="1" advAuto="0"/>
      <p:bldP spid="202" grpId="4" animBg="1" advAuto="0"/>
      <p:bldP spid="203" grpId="3" animBg="1" advAuto="0"/>
      <p:bldP spid="204" grpId="2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8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Fibrin yıkım ürünü…"/>
          <p:cNvSpPr txBox="1">
            <a:spLocks noGrp="1"/>
          </p:cNvSpPr>
          <p:nvPr>
            <p:ph type="body" idx="1"/>
          </p:nvPr>
        </p:nvSpPr>
        <p:spPr>
          <a:xfrm>
            <a:off x="704527" y="1536700"/>
            <a:ext cx="7734946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t>Fibrin yıkım ürünü</a:t>
            </a:r>
          </a:p>
          <a:p>
            <a:pPr>
              <a:spcBef>
                <a:spcPts val="600"/>
              </a:spcBef>
              <a:defRPr sz="2800"/>
            </a:pPr>
            <a:r>
              <a:t>Duyarlılığı yüksek ancak özgün tanısal yöntem değil</a:t>
            </a:r>
          </a:p>
          <a:p>
            <a:pPr>
              <a:spcBef>
                <a:spcPts val="600"/>
              </a:spcBef>
              <a:defRPr sz="2800"/>
            </a:pPr>
            <a:r>
              <a:t>Değişik inflamatuvar durumlar ve cerrahi işlemler yükseltebilir</a:t>
            </a:r>
          </a:p>
          <a:p>
            <a:pPr>
              <a:spcBef>
                <a:spcPts val="600"/>
              </a:spcBef>
              <a:defRPr sz="2800"/>
            </a:pPr>
            <a:r>
              <a:t>Hafif orta olasılıklı embolide D Dimer düzeyi normalse emboli tanısını ekarte ettirir</a:t>
            </a:r>
          </a:p>
          <a:p>
            <a:pPr>
              <a:spcBef>
                <a:spcPts val="600"/>
              </a:spcBef>
              <a:defRPr sz="2800"/>
            </a:pPr>
            <a:r>
              <a:t>Yüksek olasılıklı embolide D Dimer düzeyi normalse emboli tanısını ekarte ettirmez</a:t>
            </a:r>
          </a:p>
        </p:txBody>
      </p:sp>
      <p:sp>
        <p:nvSpPr>
          <p:cNvPr id="210" name="1 Başlık"/>
          <p:cNvSpPr txBox="1"/>
          <p:nvPr/>
        </p:nvSpPr>
        <p:spPr>
          <a:xfrm>
            <a:off x="457200" y="4778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D Dimer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3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Anterior derivasyonlarda T negatifliği…"/>
          <p:cNvSpPr txBox="1">
            <a:spLocks noGrp="1"/>
          </p:cNvSpPr>
          <p:nvPr>
            <p:ph type="body" idx="1"/>
          </p:nvPr>
        </p:nvSpPr>
        <p:spPr>
          <a:xfrm>
            <a:off x="914400" y="1752600"/>
            <a:ext cx="7757617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t>Anterior derivasyonlarda T negatifliği</a:t>
            </a:r>
          </a:p>
          <a:p>
            <a:pPr>
              <a:spcBef>
                <a:spcPts val="600"/>
              </a:spcBef>
              <a:defRPr sz="2800"/>
            </a:pPr>
            <a:r>
              <a:t>Yeni sağ dal bloğu</a:t>
            </a:r>
          </a:p>
          <a:p>
            <a:pPr>
              <a:spcBef>
                <a:spcPts val="600"/>
              </a:spcBef>
              <a:defRPr sz="2800"/>
            </a:pPr>
            <a:r>
              <a:t>S1Q3T3 (derivasyon 1’de derin S, derivasyon 3’de Q dalgası ve T negatifliği)</a:t>
            </a:r>
          </a:p>
          <a:p>
            <a:pPr>
              <a:spcBef>
                <a:spcPts val="600"/>
              </a:spcBef>
              <a:defRPr sz="2800"/>
            </a:pPr>
            <a:r>
              <a:t>Sağ yüklenme bulguları</a:t>
            </a:r>
          </a:p>
        </p:txBody>
      </p:sp>
      <p:sp>
        <p:nvSpPr>
          <p:cNvPr id="215" name="1 Başlık"/>
          <p:cNvSpPr txBox="1"/>
          <p:nvPr/>
        </p:nvSpPr>
        <p:spPr>
          <a:xfrm>
            <a:off x="457200" y="4905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EKG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18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Tanım…"/>
          <p:cNvSpPr txBox="1">
            <a:spLocks noGrp="1"/>
          </p:cNvSpPr>
          <p:nvPr>
            <p:ph type="body" idx="1"/>
          </p:nvPr>
        </p:nvSpPr>
        <p:spPr>
          <a:xfrm>
            <a:off x="939800" y="15113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Tanım</a:t>
            </a:r>
          </a:p>
          <a:p>
            <a:r>
              <a:t>İnsidans</a:t>
            </a:r>
          </a:p>
          <a:p>
            <a:r>
              <a:t>Patogenez ve Risk Faktörleri</a:t>
            </a:r>
          </a:p>
          <a:p>
            <a:r>
              <a:t>Klinik</a:t>
            </a:r>
          </a:p>
          <a:p>
            <a:r>
              <a:t>Tanı ve Ayırıcı Tanı</a:t>
            </a:r>
          </a:p>
          <a:p>
            <a:r>
              <a:t>Tedavi</a:t>
            </a:r>
          </a:p>
        </p:txBody>
      </p:sp>
      <p:sp>
        <p:nvSpPr>
          <p:cNvPr id="120" name="1 Başlık"/>
          <p:cNvSpPr txBox="1"/>
          <p:nvPr/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Sunum planı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8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Venöz kompresyon ultrasonografi"/>
          <p:cNvSpPr txBox="1">
            <a:spLocks noGrp="1"/>
          </p:cNvSpPr>
          <p:nvPr>
            <p:ph type="body" sz="quarter" idx="1"/>
          </p:nvPr>
        </p:nvSpPr>
        <p:spPr>
          <a:xfrm>
            <a:off x="634971" y="1493821"/>
            <a:ext cx="3925918" cy="960454"/>
          </a:xfrm>
          <a:prstGeom prst="rect">
            <a:avLst/>
          </a:prstGeom>
        </p:spPr>
        <p:txBody>
          <a:bodyPr anchor="b"/>
          <a:lstStyle>
            <a:lvl1pPr marL="0" indent="0" defTabSz="905255">
              <a:spcBef>
                <a:spcPts val="600"/>
              </a:spcBef>
              <a:buSzTx/>
              <a:buFontTx/>
              <a:buNone/>
              <a:defRPr sz="2772"/>
            </a:lvl1pPr>
          </a:lstStyle>
          <a:p>
            <a:r>
              <a:t>Venöz kompresyon ultrasonografi</a:t>
            </a:r>
          </a:p>
        </p:txBody>
      </p:sp>
      <p:sp>
        <p:nvSpPr>
          <p:cNvPr id="220" name="5 İçerik Yer Tutucusu"/>
          <p:cNvSpPr txBox="1"/>
          <p:nvPr/>
        </p:nvSpPr>
        <p:spPr>
          <a:xfrm>
            <a:off x="457200" y="2454275"/>
            <a:ext cx="4040188" cy="3951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endParaRPr/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t>DVT’nin gösterilmesi tanı için yeterli</a:t>
            </a:r>
          </a:p>
        </p:txBody>
      </p:sp>
      <p:sp>
        <p:nvSpPr>
          <p:cNvPr id="221" name="10 Metin Yer Tutucusu"/>
          <p:cNvSpPr/>
          <p:nvPr/>
        </p:nvSpPr>
        <p:spPr>
          <a:xfrm>
            <a:off x="4784725" y="1493821"/>
            <a:ext cx="4041775" cy="960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defTabSz="905255">
              <a:spcBef>
                <a:spcPts val="600"/>
              </a:spcBef>
              <a:defRPr sz="2772"/>
            </a:lvl1pPr>
          </a:lstStyle>
          <a:p>
            <a:r>
              <a:t>Ventilasyon/perfüzyon sintigrafisi:</a:t>
            </a:r>
          </a:p>
        </p:txBody>
      </p:sp>
      <p:sp>
        <p:nvSpPr>
          <p:cNvPr id="222" name="11 İçerik Yer Tutucusu"/>
          <p:cNvSpPr txBox="1"/>
          <p:nvPr/>
        </p:nvSpPr>
        <p:spPr>
          <a:xfrm>
            <a:off x="4797425" y="2327275"/>
            <a:ext cx="3792736" cy="3951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endParaRPr/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t>Ventilasyonun olduğu alanlarda perfüzyonun olmaması pulmoner emboli için anlamlıdır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5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Çok detektörlü BT’nin duyarlılığı ve özgüllüğü %95’in üzerinde"/>
          <p:cNvSpPr txBox="1">
            <a:spLocks noGrp="1"/>
          </p:cNvSpPr>
          <p:nvPr>
            <p:ph type="body" sz="half" idx="1"/>
          </p:nvPr>
        </p:nvSpPr>
        <p:spPr>
          <a:xfrm>
            <a:off x="711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endParaRPr/>
          </a:p>
          <a:p>
            <a:pPr>
              <a:spcBef>
                <a:spcPts val="600"/>
              </a:spcBef>
              <a:defRPr sz="2800"/>
            </a:pPr>
            <a:r>
              <a:t>Çok detektörlü BT’nin duyarlılığı ve özgüllüğü %95’in üzerinde</a:t>
            </a:r>
          </a:p>
        </p:txBody>
      </p:sp>
      <p:pic>
        <p:nvPicPr>
          <p:cNvPr id="227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67300" y="1785926"/>
            <a:ext cx="3200400" cy="3786216"/>
          </a:xfrm>
          <a:prstGeom prst="rect">
            <a:avLst/>
          </a:prstGeom>
          <a:ln w="38100">
            <a:solidFill>
              <a:srgbClr val="CC0000"/>
            </a:solidFill>
            <a:miter/>
          </a:ln>
        </p:spPr>
      </p:pic>
      <p:sp>
        <p:nvSpPr>
          <p:cNvPr id="228" name="3 Başlık"/>
          <p:cNvSpPr txBox="1"/>
          <p:nvPr/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0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BT anjiyografi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ağ ventrikül yüklenme bulguları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endParaRPr/>
          </a:p>
          <a:p>
            <a:pPr>
              <a:spcBef>
                <a:spcPts val="600"/>
              </a:spcBef>
              <a:defRPr sz="2800"/>
            </a:pPr>
            <a:endParaRPr/>
          </a:p>
          <a:p>
            <a:pPr>
              <a:spcBef>
                <a:spcPts val="600"/>
              </a:spcBef>
              <a:defRPr sz="2800"/>
            </a:pPr>
            <a:r>
              <a:t>Sağ ventrikül yüklenme bulguları </a:t>
            </a:r>
          </a:p>
        </p:txBody>
      </p:sp>
      <p:pic>
        <p:nvPicPr>
          <p:cNvPr id="23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43702" y="1714488"/>
            <a:ext cx="2071703" cy="3571902"/>
          </a:xfrm>
          <a:prstGeom prst="rect">
            <a:avLst/>
          </a:prstGeom>
          <a:ln w="38100">
            <a:solidFill>
              <a:schemeClr val="accent1">
                <a:satOff val="-4409"/>
                <a:lumOff val="-10509"/>
              </a:schemeClr>
            </a:solidFill>
            <a:miter/>
          </a:ln>
        </p:spPr>
      </p:pic>
      <p:pic>
        <p:nvPicPr>
          <p:cNvPr id="234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rcRect l="51163"/>
          <a:stretch>
            <a:fillRect/>
          </a:stretch>
        </p:blipFill>
        <p:spPr>
          <a:xfrm>
            <a:off x="4337514" y="1714292"/>
            <a:ext cx="2114099" cy="3572096"/>
          </a:xfrm>
          <a:prstGeom prst="rect">
            <a:avLst/>
          </a:prstGeom>
          <a:ln w="38100">
            <a:solidFill>
              <a:schemeClr val="accent1">
                <a:satOff val="-4409"/>
                <a:lumOff val="-10509"/>
              </a:schemeClr>
            </a:solidFill>
            <a:miter/>
          </a:ln>
        </p:spPr>
      </p:pic>
      <p:sp>
        <p:nvSpPr>
          <p:cNvPr id="235" name="6 Başlık"/>
          <p:cNvSpPr txBox="1"/>
          <p:nvPr/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EKO: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8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Pulmoner Emboli Şiddet Indeksi (PESI)…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3000"/>
            </a:pPr>
            <a:r>
              <a:t>Pulmoner Emboli Şiddet Indeksi (PESI)</a:t>
            </a:r>
          </a:p>
          <a:p>
            <a:pPr>
              <a:lnSpc>
                <a:spcPct val="90000"/>
              </a:lnSpc>
              <a:buSzTx/>
              <a:buNone/>
              <a:defRPr sz="3000"/>
            </a:pPr>
            <a:r>
              <a:t>                     Mortalite risklerini belirlemek </a:t>
            </a:r>
          </a:p>
          <a:p>
            <a:pPr>
              <a:lnSpc>
                <a:spcPct val="90000"/>
              </a:lnSpc>
              <a:buSzTx/>
              <a:buNone/>
              <a:defRPr sz="3000"/>
            </a:pPr>
            <a:r>
              <a:t>                     Tedavileri planlamak </a:t>
            </a:r>
          </a:p>
          <a:p>
            <a:pPr>
              <a:lnSpc>
                <a:spcPct val="90000"/>
              </a:lnSpc>
              <a:buSzTx/>
              <a:buNone/>
              <a:defRPr sz="3000"/>
            </a:pPr>
            <a:r>
              <a:t>    Düşük risk (1-2): </a:t>
            </a:r>
          </a:p>
          <a:p>
            <a:pPr>
              <a:lnSpc>
                <a:spcPct val="90000"/>
              </a:lnSpc>
              <a:buSzTx/>
              <a:buNone/>
              <a:defRPr sz="3000"/>
            </a:pPr>
            <a:r>
              <a:t>    30 günlük mortalite oranı %2 ve ayaktan tedavi</a:t>
            </a:r>
          </a:p>
          <a:p>
            <a:pPr>
              <a:lnSpc>
                <a:spcPct val="90000"/>
              </a:lnSpc>
              <a:buSzTx/>
              <a:buNone/>
              <a:defRPr sz="3000"/>
            </a:pPr>
            <a:r>
              <a:t>   Yüksek risk (3-4-5): </a:t>
            </a:r>
          </a:p>
          <a:p>
            <a:pPr>
              <a:lnSpc>
                <a:spcPct val="90000"/>
              </a:lnSpc>
              <a:buSzTx/>
              <a:buNone/>
              <a:defRPr sz="3000"/>
            </a:pPr>
            <a:r>
              <a:t>   30 günlük mortalite oranı  %14 ve bu hastalarda yakın takip gerekir</a:t>
            </a:r>
          </a:p>
        </p:txBody>
      </p:sp>
      <p:sp>
        <p:nvSpPr>
          <p:cNvPr id="240" name="1 Başlık"/>
          <p:cNvSpPr txBox="1"/>
          <p:nvPr/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Tedavi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43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44" name="3 İçerik Yer Tutucusu"/>
          <p:cNvGraphicFramePr/>
          <p:nvPr/>
        </p:nvGraphicFramePr>
        <p:xfrm>
          <a:off x="357157" y="942958"/>
          <a:ext cx="8329643" cy="4331967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214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558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Klinik parametre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Puan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55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Yaş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Yaş 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55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Erkek cinsiyet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10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5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Kanser öyküsü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30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55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Kalp yetmezliği öyküsü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10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55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Kronik akciğer hastalığı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10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55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Nabız&gt;110/dk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20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55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Sistolik kan basıncı&lt;100 mmhg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30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55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Solunum sayısı &gt;30/dk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20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82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Vücut sıcaklığı&lt;36derece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20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355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Bozulmuş mental durum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60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355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Arteriyel oksijen saturasyonu&lt;%90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20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45" name="1 Başlık"/>
          <p:cNvSpPr txBox="1"/>
          <p:nvPr/>
        </p:nvSpPr>
        <p:spPr>
          <a:xfrm>
            <a:off x="-3102005" y="5537531"/>
            <a:ext cx="8229601" cy="1043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300"/>
            </a:pPr>
            <a:r>
              <a:t>Sınıf 1:&lt;65puan</a:t>
            </a:r>
            <a:br/>
            <a:r>
              <a:t>     Sınıf 2: 66-85 puan</a:t>
            </a:r>
            <a:br/>
            <a:r>
              <a:t>       Sınıf 3: 86-105 puan</a:t>
            </a:r>
            <a:br/>
            <a:r>
              <a:t>        Sınıf 4:106-125 puan</a:t>
            </a:r>
            <a:br/>
            <a:r>
              <a:t>   Sınıf 5:&gt;126 puan </a:t>
            </a:r>
          </a:p>
        </p:txBody>
      </p:sp>
      <p:sp>
        <p:nvSpPr>
          <p:cNvPr id="246" name="1 Başlık"/>
          <p:cNvSpPr txBox="1"/>
          <p:nvPr/>
        </p:nvSpPr>
        <p:spPr>
          <a:xfrm>
            <a:off x="407178" y="462086"/>
            <a:ext cx="8229601" cy="768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749808">
              <a:defRPr sz="2132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Pulmoner Emboli Şiddet Indeksi (PESI)</a:t>
            </a:r>
            <a:br/>
            <a:endParaRPr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49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Antikoagülan tedavi:…"/>
          <p:cNvSpPr txBox="1">
            <a:spLocks noGrp="1"/>
          </p:cNvSpPr>
          <p:nvPr>
            <p:ph type="body" idx="1"/>
          </p:nvPr>
        </p:nvSpPr>
        <p:spPr>
          <a:xfrm>
            <a:off x="10287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1600"/>
              </a:spcBef>
              <a:defRPr sz="2800"/>
            </a:pPr>
            <a:r>
              <a:t>Antikoagülan tedavi:</a:t>
            </a:r>
          </a:p>
          <a:p>
            <a:pPr>
              <a:lnSpc>
                <a:spcPct val="80000"/>
              </a:lnSpc>
              <a:spcBef>
                <a:spcPts val="1600"/>
              </a:spcBef>
              <a:buSzTx/>
              <a:buNone/>
              <a:defRPr sz="2800"/>
            </a:pPr>
            <a:r>
              <a:t>          Heparin ve Vitamin K antogonistleri</a:t>
            </a:r>
          </a:p>
          <a:p>
            <a:pPr>
              <a:lnSpc>
                <a:spcPct val="80000"/>
              </a:lnSpc>
              <a:spcBef>
                <a:spcPts val="1600"/>
              </a:spcBef>
              <a:buSzTx/>
              <a:buNone/>
              <a:defRPr sz="2800"/>
            </a:pPr>
            <a:r>
              <a:t>          Faktör Xa inhibitörleri</a:t>
            </a:r>
          </a:p>
          <a:p>
            <a:pPr>
              <a:lnSpc>
                <a:spcPct val="80000"/>
              </a:lnSpc>
              <a:spcBef>
                <a:spcPts val="1600"/>
              </a:spcBef>
              <a:buSzTx/>
              <a:buNone/>
              <a:defRPr sz="2800"/>
            </a:pPr>
            <a:r>
              <a:t>          Direk trombin inhibitörleri</a:t>
            </a:r>
          </a:p>
          <a:p>
            <a:pPr>
              <a:lnSpc>
                <a:spcPct val="80000"/>
              </a:lnSpc>
              <a:spcBef>
                <a:spcPts val="1600"/>
              </a:spcBef>
              <a:defRPr sz="2800"/>
            </a:pPr>
            <a:r>
              <a:t>Reperfüzyon tedavisi:</a:t>
            </a:r>
          </a:p>
          <a:p>
            <a:pPr marL="742950" lvl="1" indent="-285750">
              <a:lnSpc>
                <a:spcPct val="80000"/>
              </a:lnSpc>
              <a:spcBef>
                <a:spcPts val="1400"/>
              </a:spcBef>
              <a:defRPr sz="2400"/>
            </a:pPr>
            <a:r>
              <a:t>Trombolitik tedavi</a:t>
            </a:r>
            <a:endParaRPr sz="2800"/>
          </a:p>
          <a:p>
            <a:pPr marL="742950" lvl="1" indent="-285750">
              <a:lnSpc>
                <a:spcPct val="80000"/>
              </a:lnSpc>
              <a:spcBef>
                <a:spcPts val="1400"/>
              </a:spcBef>
              <a:defRPr sz="2400"/>
            </a:pPr>
            <a:r>
              <a:t>Pulmoner embolektomi</a:t>
            </a:r>
          </a:p>
        </p:txBody>
      </p:sp>
      <p:sp>
        <p:nvSpPr>
          <p:cNvPr id="251" name="1 Başlık"/>
          <p:cNvSpPr txBox="1"/>
          <p:nvPr/>
        </p:nvSpPr>
        <p:spPr>
          <a:xfrm>
            <a:off x="457200" y="4778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Tedavi 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54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Başlangıç tedavisi intravenöz unfraksiyone heparin(UFH) veya düşük molekül ağırlıklı heparin(DMAH)…"/>
          <p:cNvSpPr txBox="1">
            <a:spLocks noGrp="1"/>
          </p:cNvSpPr>
          <p:nvPr>
            <p:ph type="body" idx="1"/>
          </p:nvPr>
        </p:nvSpPr>
        <p:spPr>
          <a:xfrm>
            <a:off x="831775" y="1612900"/>
            <a:ext cx="748045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t>Başlangıç tedavisi intravenöz unfraksiyone heparin(UFH) veya düşük molekül ağırlıklı heparin(DMAH) </a:t>
            </a:r>
          </a:p>
          <a:p>
            <a:pPr>
              <a:spcBef>
                <a:spcPts val="600"/>
              </a:spcBef>
              <a:defRPr sz="2800"/>
            </a:pPr>
            <a:r>
              <a:t>Vitamin K antogonistleri (varfarin) diğer tedaviler kesilmeden 5-10 mg dozunda başlanır ve iki ardışık günde International Normalised Ratio (INR) 2-3 arasına geldiğinde heparin kesilerek devam tedavisine geçilir</a:t>
            </a:r>
          </a:p>
        </p:txBody>
      </p:sp>
      <p:sp>
        <p:nvSpPr>
          <p:cNvPr id="256" name="1 Başlık"/>
          <p:cNvSpPr txBox="1"/>
          <p:nvPr/>
        </p:nvSpPr>
        <p:spPr>
          <a:xfrm>
            <a:off x="457200" y="4905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>
              <a:defRPr sz="39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 </a:t>
            </a:r>
            <a:r>
              <a:rPr sz="3600"/>
              <a:t>Heparin ve Vitamin K antogonistleri 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59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Faktör Xa intrensek ve ekstrensek pıhtılaşma kaskadında yer alan önemli bir faktördür…"/>
          <p:cNvSpPr txBox="1">
            <a:spLocks noGrp="1"/>
          </p:cNvSpPr>
          <p:nvPr>
            <p:ph type="body" idx="1"/>
          </p:nvPr>
        </p:nvSpPr>
        <p:spPr>
          <a:xfrm>
            <a:off x="800100" y="18923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t>Faktör Xa intrensek ve ekstrensek pıhtılaşma kaskadında yer alan önemli bir faktördür</a:t>
            </a:r>
          </a:p>
          <a:p>
            <a:pPr>
              <a:spcBef>
                <a:spcPts val="600"/>
              </a:spcBef>
              <a:defRPr sz="2800"/>
            </a:pPr>
            <a:r>
              <a:t>Uzun yıllar subkutanöz fondaparinux kullanıldı</a:t>
            </a:r>
          </a:p>
          <a:p>
            <a:pPr>
              <a:spcBef>
                <a:spcPts val="600"/>
              </a:spcBef>
              <a:defRPr sz="2800"/>
            </a:pPr>
            <a:r>
              <a:t>Son yıllarda hızlı antikoagulan etkili INR kontrolü gerektirmeyen oral rivaroxaban ve apiksaban kullanıma girdi</a:t>
            </a:r>
          </a:p>
        </p:txBody>
      </p:sp>
      <p:sp>
        <p:nvSpPr>
          <p:cNvPr id="261" name="1 Başlık"/>
          <p:cNvSpPr txBox="1"/>
          <p:nvPr/>
        </p:nvSpPr>
        <p:spPr>
          <a:xfrm>
            <a:off x="457200" y="5413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0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Faktör Xa inhibitörleri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64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Hirudin, dabigatran, argatroban…"/>
          <p:cNvSpPr txBox="1">
            <a:spLocks noGrp="1"/>
          </p:cNvSpPr>
          <p:nvPr>
            <p:ph type="body" idx="1"/>
          </p:nvPr>
        </p:nvSpPr>
        <p:spPr>
          <a:xfrm>
            <a:off x="762000" y="2146300"/>
            <a:ext cx="7973567" cy="4525963"/>
          </a:xfrm>
          <a:prstGeom prst="rect">
            <a:avLst/>
          </a:prstGeom>
        </p:spPr>
        <p:txBody>
          <a:bodyPr/>
          <a:lstStyle/>
          <a:p>
            <a:r>
              <a:t>Hirudin, dabigatran, argatroban</a:t>
            </a:r>
          </a:p>
          <a:p>
            <a:r>
              <a:t>Trombosit ile etkileşimi olmadığından heparine bağlı gelişen trombositopeni durumunda tercih edilir </a:t>
            </a:r>
          </a:p>
        </p:txBody>
      </p:sp>
      <p:sp>
        <p:nvSpPr>
          <p:cNvPr id="266" name="1 Başlık"/>
          <p:cNvSpPr txBox="1"/>
          <p:nvPr/>
        </p:nvSpPr>
        <p:spPr>
          <a:xfrm>
            <a:off x="457200" y="8207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0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Direk trombin inhibitörleri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69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Persistan hipotansiyon ve şok tablosu…"/>
          <p:cNvSpPr txBox="1">
            <a:spLocks noGrp="1"/>
          </p:cNvSpPr>
          <p:nvPr>
            <p:ph type="body" idx="1"/>
          </p:nvPr>
        </p:nvSpPr>
        <p:spPr>
          <a:xfrm>
            <a:off x="702964" y="1701800"/>
            <a:ext cx="7738072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t>Persistan hipotansiyon ve şok tablosu</a:t>
            </a:r>
          </a:p>
          <a:p>
            <a:pPr>
              <a:spcBef>
                <a:spcPts val="600"/>
              </a:spcBef>
              <a:defRPr sz="2800"/>
            </a:pPr>
            <a:r>
              <a:t>Sistolik arter basıncının 90 mmhg altına indiği yada bazal tansiyon değerine göre 40 mmhg’lık azalmanın gözlendiği masif embolide endike</a:t>
            </a:r>
          </a:p>
          <a:p>
            <a:pPr marL="742950" lvl="1" indent="-285750">
              <a:spcBef>
                <a:spcPts val="500"/>
              </a:spcBef>
              <a:defRPr sz="2400"/>
            </a:pPr>
            <a:r>
              <a:t>rekombinan doku plazminojen aktivatörü (rt-PA) (pahalı, en güvenilir)</a:t>
            </a:r>
            <a:endParaRPr sz="2800"/>
          </a:p>
          <a:p>
            <a:pPr marL="742950" lvl="1" indent="-285750">
              <a:spcBef>
                <a:spcPts val="500"/>
              </a:spcBef>
              <a:defRPr sz="2400"/>
            </a:pPr>
            <a:r>
              <a:t>Streptokinaz (SK) (ucuz, alerjik rxn sık)</a:t>
            </a:r>
          </a:p>
        </p:txBody>
      </p:sp>
      <p:sp>
        <p:nvSpPr>
          <p:cNvPr id="271" name="1 Başlık"/>
          <p:cNvSpPr txBox="1"/>
          <p:nvPr/>
        </p:nvSpPr>
        <p:spPr>
          <a:xfrm>
            <a:off x="457200" y="5032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0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Trombolitik Tedavi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3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Kan pıhtılarının (trombüs ya da multiple trombüs) sistemik dolaşımdan pulmoner vasküler yatağa yerleşmesi sonucu oluşan klinik tablo…"/>
          <p:cNvSpPr txBox="1">
            <a:spLocks noGrp="1"/>
          </p:cNvSpPr>
          <p:nvPr>
            <p:ph type="body" idx="1"/>
          </p:nvPr>
        </p:nvSpPr>
        <p:spPr>
          <a:xfrm>
            <a:off x="762000" y="19939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t>Kan pıhtılarının (trombüs ya da multiple trombüs) sistemik dolaşımdan pulmoner vasküler yatağa yerleşmesi sonucu oluşan klinik tablo</a:t>
            </a:r>
          </a:p>
          <a:p>
            <a:pPr>
              <a:spcBef>
                <a:spcPts val="600"/>
              </a:spcBef>
              <a:defRPr sz="2800" b="1"/>
            </a:pPr>
            <a:r>
              <a:t>Venöz tromboembolizm: </a:t>
            </a:r>
            <a:r>
              <a:rPr b="0"/>
              <a:t>DVT ve Pulmoner emboli  </a:t>
            </a:r>
          </a:p>
        </p:txBody>
      </p:sp>
      <p:sp>
        <p:nvSpPr>
          <p:cNvPr id="125" name="1 Başlık"/>
          <p:cNvSpPr txBox="1"/>
          <p:nvPr/>
        </p:nvSpPr>
        <p:spPr>
          <a:xfrm>
            <a:off x="457200" y="6302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Tanım 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74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Mutlak kontrendikasyonlar"/>
          <p:cNvSpPr txBox="1">
            <a:spLocks noGrp="1"/>
          </p:cNvSpPr>
          <p:nvPr>
            <p:ph type="body" sz="quarter" idx="1"/>
          </p:nvPr>
        </p:nvSpPr>
        <p:spPr>
          <a:xfrm>
            <a:off x="584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200" b="1"/>
            </a:lvl1pPr>
          </a:lstStyle>
          <a:p>
            <a:r>
              <a:t>Mutlak kontrendikasyonlar</a:t>
            </a:r>
          </a:p>
        </p:txBody>
      </p:sp>
      <p:sp>
        <p:nvSpPr>
          <p:cNvPr id="276" name="3 İçerik Yer Tutucusu"/>
          <p:cNvSpPr txBox="1"/>
          <p:nvPr/>
        </p:nvSpPr>
        <p:spPr>
          <a:xfrm>
            <a:off x="584200" y="2174875"/>
            <a:ext cx="4040188" cy="3951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t>Aktif kanama</a:t>
            </a: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t>Son 6 ay içinde geçirilmiş iskemik serebrovasküler olay</a:t>
            </a: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t>Son 3 hafta içinde majör travma, cerrahi girişim, kafa travması, inme</a:t>
            </a: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t>Santral sinir sitemi tümörü</a:t>
            </a:r>
          </a:p>
        </p:txBody>
      </p:sp>
      <p:sp>
        <p:nvSpPr>
          <p:cNvPr id="277" name="6 Metin Yer Tutucusu"/>
          <p:cNvSpPr/>
          <p:nvPr/>
        </p:nvSpPr>
        <p:spPr>
          <a:xfrm>
            <a:off x="4645025" y="1535112"/>
            <a:ext cx="4041775" cy="639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>
              <a:spcBef>
                <a:spcPts val="500"/>
              </a:spcBef>
              <a:defRPr sz="2200" b="1"/>
            </a:lvl1pPr>
          </a:lstStyle>
          <a:p>
            <a:r>
              <a:t>Göreceli kotrendikasyonlar</a:t>
            </a:r>
          </a:p>
        </p:txBody>
      </p:sp>
      <p:sp>
        <p:nvSpPr>
          <p:cNvPr id="278" name="7 İçerik Yer Tutucusu"/>
          <p:cNvSpPr txBox="1"/>
          <p:nvPr/>
        </p:nvSpPr>
        <p:spPr>
          <a:xfrm>
            <a:off x="4645025" y="2174875"/>
            <a:ext cx="4095750" cy="3951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t>Refrakter hipertansiyon</a:t>
            </a:r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t>Son 6 ay içinde geçici iskemik atak öyküsü</a:t>
            </a:r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t>Gebelik ve postpartum birinci hafta </a:t>
            </a:r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t>Aktif peptik ülser</a:t>
            </a:r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t>İnfektif endokardit</a:t>
            </a:r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t>İleri karaciğer yetmezliği</a:t>
            </a:r>
          </a:p>
        </p:txBody>
      </p:sp>
      <p:sp>
        <p:nvSpPr>
          <p:cNvPr id="279" name="1 Başlık"/>
          <p:cNvSpPr txBox="1"/>
          <p:nvPr/>
        </p:nvSpPr>
        <p:spPr>
          <a:xfrm>
            <a:off x="457200" y="5032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36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Trombolitik tedavi kontrendikasyonları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82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Pulmoner arterlerdeki trombüsün cerrahi olarak çıkarılmasıdır…"/>
          <p:cNvSpPr txBox="1">
            <a:spLocks noGrp="1"/>
          </p:cNvSpPr>
          <p:nvPr>
            <p:ph type="body" idx="1"/>
          </p:nvPr>
        </p:nvSpPr>
        <p:spPr>
          <a:xfrm>
            <a:off x="735632" y="1600200"/>
            <a:ext cx="7672736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t>Pulmoner arterlerdeki trombüsün cerrahi olarak çıkarılmasıdır</a:t>
            </a:r>
          </a:p>
          <a:p>
            <a:pPr>
              <a:spcBef>
                <a:spcPts val="600"/>
              </a:spcBef>
              <a:defRPr sz="2800"/>
            </a:pPr>
            <a:r>
              <a:t>Mortalitesi yüksek işlem </a:t>
            </a:r>
          </a:p>
          <a:p>
            <a:pPr>
              <a:spcBef>
                <a:spcPts val="600"/>
              </a:spcBef>
              <a:defRPr sz="2800"/>
            </a:pPr>
            <a:r>
              <a:t>Sadece aktif kanaması olan veya yüksek kanama riski nedeni ile trombolitik veya antikoagulasyon yapılamayan hastalarda</a:t>
            </a:r>
          </a:p>
        </p:txBody>
      </p:sp>
      <p:sp>
        <p:nvSpPr>
          <p:cNvPr id="284" name="6 Başlık"/>
          <p:cNvSpPr txBox="1"/>
          <p:nvPr/>
        </p:nvSpPr>
        <p:spPr>
          <a:xfrm>
            <a:off x="457200" y="5032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0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Pulmoner embolektomi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87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Rekürren venöz tromboemboli (VTE) riski ile kanam komplikasyon riski arasındaki dengeye bağlıdır…"/>
          <p:cNvSpPr txBox="1">
            <a:spLocks noGrp="1"/>
          </p:cNvSpPr>
          <p:nvPr>
            <p:ph type="body" idx="1"/>
          </p:nvPr>
        </p:nvSpPr>
        <p:spPr>
          <a:xfrm>
            <a:off x="889000" y="1549400"/>
            <a:ext cx="77978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t>Rekürren venöz tromboemboli (VTE) riski ile kanam komplikasyon riski arasındaki dengeye bağlıdır</a:t>
            </a:r>
          </a:p>
          <a:p>
            <a:pPr>
              <a:spcBef>
                <a:spcPts val="600"/>
              </a:spcBef>
              <a:defRPr sz="2800"/>
            </a:pPr>
            <a:r>
              <a:t>Nüks riskini en aza indirmek için uzun süreli antikoagulan tedavinin minimum 3 ay olması gerekir</a:t>
            </a:r>
          </a:p>
          <a:p>
            <a:pPr>
              <a:spcBef>
                <a:spcPts val="600"/>
              </a:spcBef>
              <a:defRPr sz="2800"/>
            </a:pPr>
            <a:r>
              <a:t>İkinci bir idiyopatik VTE atağında süresiz antikoagulasyon </a:t>
            </a:r>
          </a:p>
        </p:txBody>
      </p:sp>
      <p:sp>
        <p:nvSpPr>
          <p:cNvPr id="289" name="1 Başlık"/>
          <p:cNvSpPr txBox="1"/>
          <p:nvPr/>
        </p:nvSpPr>
        <p:spPr>
          <a:xfrm>
            <a:off x="457200" y="5032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0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Tedavi süresi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92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UFH,DMAH yada fondaparinuks…"/>
          <p:cNvSpPr txBox="1">
            <a:spLocks noGrp="1"/>
          </p:cNvSpPr>
          <p:nvPr>
            <p:ph type="body" idx="1"/>
          </p:nvPr>
        </p:nvSpPr>
        <p:spPr>
          <a:xfrm>
            <a:off x="596900" y="16637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t>UFH,DMAH yada fondaparinuks</a:t>
            </a:r>
          </a:p>
          <a:p>
            <a:pPr>
              <a:spcBef>
                <a:spcPts val="600"/>
              </a:spcBef>
              <a:defRPr sz="2800"/>
            </a:pPr>
            <a:r>
              <a:t>%50 oranında VTE gelişimi önlenir</a:t>
            </a:r>
          </a:p>
          <a:p>
            <a:pPr>
              <a:spcBef>
                <a:spcPts val="600"/>
              </a:spcBef>
              <a:defRPr sz="2800"/>
            </a:pPr>
            <a:r>
              <a:t>Antikoagulan kontrendikasyonu bulunanlara intermittan pnömatik kompresyon veya elastik çorap</a:t>
            </a:r>
          </a:p>
          <a:p>
            <a:pPr>
              <a:spcBef>
                <a:spcPts val="600"/>
              </a:spcBef>
              <a:defRPr sz="2800"/>
            </a:pPr>
            <a:r>
              <a:t>Ortopedik veya diğer major cerrahi işlemden önce ve postoperatif dönemde ek kısa zamanda profilaksiye başlanmalı ve mobilize oluncaya kadar sürdürülmeli</a:t>
            </a:r>
          </a:p>
        </p:txBody>
      </p:sp>
      <p:sp>
        <p:nvSpPr>
          <p:cNvPr id="294" name="1 Başlık"/>
          <p:cNvSpPr txBox="1"/>
          <p:nvPr/>
        </p:nvSpPr>
        <p:spPr>
          <a:xfrm>
            <a:off x="457200" y="4778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0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Profilaksi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97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HAZIRLAYAN"/>
          <p:cNvSpPr txBox="1"/>
          <p:nvPr/>
        </p:nvSpPr>
        <p:spPr>
          <a:xfrm>
            <a:off x="3695949" y="716280"/>
            <a:ext cx="1752102" cy="485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5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HAZIRLAYAN</a:t>
            </a:r>
          </a:p>
        </p:txBody>
      </p:sp>
      <p:sp>
        <p:nvSpPr>
          <p:cNvPr id="299" name="Metin kutusu 5"/>
          <p:cNvSpPr txBox="1"/>
          <p:nvPr/>
        </p:nvSpPr>
        <p:spPr>
          <a:xfrm>
            <a:off x="2805708" y="1470976"/>
            <a:ext cx="3456384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tr-TR" dirty="0" smtClean="0"/>
              <a:t> </a:t>
            </a:r>
            <a:r>
              <a:rPr lang="tr-TR" smtClean="0"/>
              <a:t>TÜSAD-GEAK üyesi</a:t>
            </a:r>
          </a:p>
          <a:p>
            <a:r>
              <a:rPr lang="tr-TR" smtClean="0"/>
              <a:t>Dr.</a:t>
            </a:r>
            <a:r>
              <a:rPr dirty="0" err="1" smtClean="0"/>
              <a:t>Fulsen</a:t>
            </a:r>
            <a:r>
              <a:rPr dirty="0" smtClean="0"/>
              <a:t> </a:t>
            </a:r>
            <a:r>
              <a:rPr dirty="0" err="1" smtClean="0"/>
              <a:t>Bozkuş</a:t>
            </a:r>
            <a:endParaRPr lang="tr-TR" dirty="0" smtClean="0"/>
          </a:p>
          <a:p>
            <a:r>
              <a:rPr lang="tr-TR" dirty="0" smtClean="0"/>
              <a:t>Kahraman Maraş Sütçü İmam Üniversitesi</a:t>
            </a:r>
          </a:p>
          <a:p>
            <a:r>
              <a:rPr lang="tr-TR" dirty="0"/>
              <a:t> </a:t>
            </a:r>
            <a:r>
              <a:rPr lang="tr-TR" dirty="0" smtClean="0"/>
              <a:t>Tıp Fakültesi</a:t>
            </a: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8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Yıllık ortalama insidans 23-269/100000…"/>
          <p:cNvSpPr txBox="1">
            <a:spLocks noGrp="1"/>
          </p:cNvSpPr>
          <p:nvPr>
            <p:ph type="body" idx="1"/>
          </p:nvPr>
        </p:nvSpPr>
        <p:spPr>
          <a:xfrm>
            <a:off x="931834" y="1863712"/>
            <a:ext cx="8229601" cy="4525964"/>
          </a:xfrm>
          <a:prstGeom prst="rect">
            <a:avLst/>
          </a:prstGeom>
        </p:spPr>
        <p:txBody>
          <a:bodyPr/>
          <a:lstStyle/>
          <a:p>
            <a:pPr marL="240029" indent="-240029" defTabSz="640079">
              <a:spcBef>
                <a:spcPts val="400"/>
              </a:spcBef>
              <a:defRPr sz="2029"/>
            </a:pPr>
            <a:r>
              <a:t>Yıllık ortalama insidans 23-269/100000</a:t>
            </a:r>
          </a:p>
          <a:p>
            <a:pPr marL="0" indent="0" defTabSz="640079">
              <a:spcBef>
                <a:spcPts val="500"/>
              </a:spcBef>
              <a:buSzTx/>
              <a:buNone/>
              <a:defRPr sz="2029"/>
            </a:pPr>
            <a:endParaRPr/>
          </a:p>
          <a:p>
            <a:pPr marL="240029" indent="-240029" defTabSz="640079">
              <a:spcBef>
                <a:spcPts val="400"/>
              </a:spcBef>
              <a:defRPr sz="2029"/>
            </a:pPr>
            <a:r>
              <a:t>80 yaş sonrasında; risk 10 kat artar</a:t>
            </a:r>
          </a:p>
          <a:p>
            <a:pPr marL="240029" indent="-240029" defTabSz="640079">
              <a:spcBef>
                <a:spcPts val="500"/>
              </a:spcBef>
              <a:defRPr sz="2029"/>
            </a:pPr>
            <a:endParaRPr/>
          </a:p>
          <a:p>
            <a:pPr marL="240029" indent="-240029" defTabSz="640079">
              <a:spcBef>
                <a:spcPts val="400"/>
              </a:spcBef>
              <a:defRPr sz="2029"/>
            </a:pPr>
            <a:r>
              <a:t>Tedavi edilmemiş olgularda mortalite%25-30</a:t>
            </a:r>
          </a:p>
          <a:p>
            <a:pPr marL="0" indent="0" defTabSz="640079">
              <a:spcBef>
                <a:spcPts val="500"/>
              </a:spcBef>
              <a:buSzTx/>
              <a:buNone/>
              <a:defRPr sz="2029"/>
            </a:pPr>
            <a:endParaRPr/>
          </a:p>
          <a:p>
            <a:pPr marL="240029" indent="-240029" defTabSz="640079">
              <a:spcBef>
                <a:spcPts val="400"/>
              </a:spcBef>
              <a:defRPr sz="2029"/>
            </a:pPr>
            <a:r>
              <a:t>Tedavi edilenlerde %2-8 e kadar düşer</a:t>
            </a:r>
          </a:p>
          <a:p>
            <a:pPr marL="240029" indent="-240029" defTabSz="640079">
              <a:spcBef>
                <a:spcPts val="500"/>
              </a:spcBef>
              <a:defRPr sz="2029"/>
            </a:pPr>
            <a:endParaRPr/>
          </a:p>
          <a:p>
            <a:pPr marL="240029" indent="-240029" defTabSz="640079">
              <a:spcBef>
                <a:spcPts val="400"/>
              </a:spcBef>
              <a:defRPr sz="2029"/>
            </a:pPr>
            <a:r>
              <a:t>Tanıdaki gecikmeler mortaliteyi arttırır</a:t>
            </a:r>
          </a:p>
          <a:p>
            <a:pPr marL="240029" indent="-240029" defTabSz="640079">
              <a:spcBef>
                <a:spcPts val="500"/>
              </a:spcBef>
              <a:defRPr sz="2029"/>
            </a:pPr>
            <a:endParaRPr/>
          </a:p>
          <a:p>
            <a:pPr marL="240029" indent="-240029" defTabSz="640079">
              <a:spcBef>
                <a:spcPts val="500"/>
              </a:spcBef>
              <a:defRPr sz="2029"/>
            </a:pPr>
            <a:endParaRPr/>
          </a:p>
          <a:p>
            <a:pPr marL="240029" indent="-240029" defTabSz="640079">
              <a:spcBef>
                <a:spcPts val="400"/>
              </a:spcBef>
              <a:buSzTx/>
              <a:buNone/>
              <a:defRPr sz="2029"/>
            </a:pPr>
            <a:r>
              <a:t>            </a:t>
            </a:r>
          </a:p>
        </p:txBody>
      </p:sp>
      <p:sp>
        <p:nvSpPr>
          <p:cNvPr id="130" name="1 Başlık"/>
          <p:cNvSpPr txBox="1"/>
          <p:nvPr/>
        </p:nvSpPr>
        <p:spPr>
          <a:xfrm>
            <a:off x="457200" y="5159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İnsidans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3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Venöz sistemdeki trombüs (%90-95 alt ekstremite derin venleri)…"/>
          <p:cNvSpPr txBox="1">
            <a:spLocks noGrp="1"/>
          </p:cNvSpPr>
          <p:nvPr>
            <p:ph type="body" idx="1"/>
          </p:nvPr>
        </p:nvSpPr>
        <p:spPr>
          <a:xfrm>
            <a:off x="673100" y="19177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t>Venöz sistemdeki trombüs (%90-95 alt ekstremite derin venleri)</a:t>
            </a:r>
          </a:p>
          <a:p>
            <a:pPr>
              <a:spcBef>
                <a:spcPts val="600"/>
              </a:spcBef>
              <a:defRPr sz="2800"/>
            </a:pPr>
            <a:r>
              <a:t>Daha nadiren üst ekstremite, prostat, uterus, renal ven, sağ kalp)</a:t>
            </a:r>
          </a:p>
          <a:p>
            <a:pPr>
              <a:spcBef>
                <a:spcPts val="600"/>
              </a:spcBef>
              <a:defRPr sz="2800"/>
            </a:pPr>
            <a:r>
              <a:t>Virchow triadı:       Venöz staz</a:t>
            </a:r>
          </a:p>
          <a:p>
            <a:pPr>
              <a:spcBef>
                <a:spcPts val="600"/>
              </a:spcBef>
              <a:buSzTx/>
              <a:buNone/>
              <a:defRPr sz="2800"/>
            </a:pPr>
            <a:r>
              <a:t>                                  Hiperkoagülabilite</a:t>
            </a:r>
          </a:p>
          <a:p>
            <a:pPr>
              <a:spcBef>
                <a:spcPts val="600"/>
              </a:spcBef>
              <a:buSzTx/>
              <a:buNone/>
              <a:defRPr sz="2800"/>
            </a:pPr>
            <a:r>
              <a:t>                                  Endotel hasarı</a:t>
            </a:r>
          </a:p>
        </p:txBody>
      </p:sp>
      <p:sp>
        <p:nvSpPr>
          <p:cNvPr id="135" name="1 Başlık"/>
          <p:cNvSpPr txBox="1"/>
          <p:nvPr/>
        </p:nvSpPr>
        <p:spPr>
          <a:xfrm>
            <a:off x="457200" y="6048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Patogenez ve Risk Faktörleri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8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Yüksek Risk…"/>
          <p:cNvSpPr txBox="1">
            <a:spLocks noGrp="1"/>
          </p:cNvSpPr>
          <p:nvPr>
            <p:ph type="body" sz="half" idx="1"/>
          </p:nvPr>
        </p:nvSpPr>
        <p:spPr>
          <a:xfrm>
            <a:off x="711200" y="1420797"/>
            <a:ext cx="4040188" cy="476886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400"/>
              </a:spcBef>
              <a:buSzTx/>
              <a:buFontTx/>
              <a:buNone/>
              <a:defRPr sz="2000" b="1"/>
            </a:pPr>
            <a:r>
              <a:t>Yüksek Risk</a:t>
            </a:r>
            <a:endParaRPr b="0"/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Kalça, diz protez veya kırığı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Major cerrahi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Multiple travma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Tx/>
              <a:buNone/>
              <a:defRPr sz="2000" b="1"/>
            </a:pPr>
            <a:r>
              <a:t>Orta Risk </a:t>
            </a:r>
            <a:endParaRPr b="0"/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 İnmobilizasyon 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Pulmoner emboli veya DVT öyküsü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Östrojen içeren ilaç ya da alet kullanımı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Trombofili 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Kanser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Kemoterapi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Antipsikotik ilaç kullanımı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t>Santral venöz katater veya alet</a:t>
            </a:r>
          </a:p>
        </p:txBody>
      </p:sp>
      <p:sp>
        <p:nvSpPr>
          <p:cNvPr id="140" name="5 İçerik Yer Tutucusu"/>
          <p:cNvSpPr txBox="1"/>
          <p:nvPr/>
        </p:nvSpPr>
        <p:spPr>
          <a:xfrm>
            <a:off x="4899025" y="1385078"/>
            <a:ext cx="4041775" cy="4840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spcBef>
                <a:spcPts val="400"/>
              </a:spcBef>
              <a:defRPr sz="2000" b="1"/>
            </a:pPr>
            <a:r>
              <a:t>Düşük Risk</a:t>
            </a:r>
            <a:endParaRPr sz="2400"/>
          </a:p>
          <a:p>
            <a:pPr marL="342900" indent="-342900">
              <a:spcBef>
                <a:spcPts val="400"/>
              </a:spcBef>
              <a:buSzPct val="100000"/>
              <a:buFont typeface="Arial"/>
              <a:buChar char="•"/>
              <a:defRPr sz="2000"/>
            </a:pPr>
            <a:r>
              <a:t>İleri yaş</a:t>
            </a:r>
            <a:endParaRPr sz="2400"/>
          </a:p>
          <a:p>
            <a:pPr marL="342900" indent="-342900">
              <a:spcBef>
                <a:spcPts val="400"/>
              </a:spcBef>
              <a:buSzPct val="100000"/>
              <a:buFont typeface="Arial"/>
              <a:buChar char="•"/>
              <a:defRPr sz="2000"/>
            </a:pPr>
            <a:r>
              <a:t>Laparoskopik cerrahi</a:t>
            </a:r>
            <a:endParaRPr sz="2400"/>
          </a:p>
          <a:p>
            <a:pPr marL="342900" indent="-342900">
              <a:spcBef>
                <a:spcPts val="400"/>
              </a:spcBef>
              <a:buSzPct val="100000"/>
              <a:buFont typeface="Arial"/>
              <a:buChar char="•"/>
              <a:defRPr sz="2000"/>
            </a:pPr>
            <a:r>
              <a:t>6-8 saatten uzun yolculuk</a:t>
            </a:r>
            <a:endParaRPr sz="2400"/>
          </a:p>
          <a:p>
            <a:pPr marL="342900" indent="-342900">
              <a:spcBef>
                <a:spcPts val="400"/>
              </a:spcBef>
              <a:buSzPct val="100000"/>
              <a:buFont typeface="Arial"/>
              <a:buChar char="•"/>
              <a:defRPr sz="2000"/>
            </a:pPr>
            <a:r>
              <a:t>3 günden fazla yatak istirahati</a:t>
            </a:r>
          </a:p>
          <a:p>
            <a:pPr marL="342900" indent="-342900">
              <a:spcBef>
                <a:spcPts val="400"/>
              </a:spcBef>
              <a:buSzPct val="100000"/>
              <a:buFont typeface="Arial"/>
              <a:buChar char="•"/>
              <a:defRPr sz="2000"/>
            </a:pPr>
            <a:r>
              <a:t>Morbid obezite</a:t>
            </a:r>
          </a:p>
          <a:p>
            <a:pPr marL="342900" indent="-342900">
              <a:spcBef>
                <a:spcPts val="400"/>
              </a:spcBef>
              <a:buSzPct val="100000"/>
              <a:buFont typeface="Arial"/>
              <a:buChar char="•"/>
              <a:defRPr sz="2000"/>
            </a:pPr>
            <a:r>
              <a:t>Variköz venler</a:t>
            </a:r>
          </a:p>
          <a:p>
            <a:pPr marL="342900" indent="-342900">
              <a:spcBef>
                <a:spcPts val="400"/>
              </a:spcBef>
              <a:buSzPct val="100000"/>
              <a:buFont typeface="Arial"/>
              <a:buChar char="•"/>
              <a:defRPr sz="2000"/>
            </a:pPr>
            <a:r>
              <a:t>Hamilelik</a:t>
            </a:r>
          </a:p>
        </p:txBody>
      </p:sp>
      <p:sp>
        <p:nvSpPr>
          <p:cNvPr id="141" name="1 Başlık"/>
          <p:cNvSpPr txBox="1"/>
          <p:nvPr/>
        </p:nvSpPr>
        <p:spPr>
          <a:xfrm>
            <a:off x="457200" y="50453"/>
            <a:ext cx="8229600" cy="1591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630936">
              <a:defRPr sz="3174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/>
            </a:r>
            <a:br/>
            <a:r>
              <a:t>Risk Faktörleri </a:t>
            </a:r>
            <a:br/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4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Dispne…"/>
          <p:cNvSpPr txBox="1">
            <a:spLocks noGrp="1"/>
          </p:cNvSpPr>
          <p:nvPr>
            <p:ph type="body" idx="1"/>
          </p:nvPr>
        </p:nvSpPr>
        <p:spPr>
          <a:xfrm>
            <a:off x="901700" y="13589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39470" indent="-339470" defTabSz="905255">
              <a:lnSpc>
                <a:spcPct val="80000"/>
              </a:lnSpc>
              <a:spcBef>
                <a:spcPts val="600"/>
              </a:spcBef>
              <a:defRPr sz="2871"/>
            </a:pPr>
            <a:r>
              <a:t>Dispne </a:t>
            </a:r>
          </a:p>
          <a:p>
            <a:pPr marL="339470" indent="-339470" defTabSz="905255">
              <a:lnSpc>
                <a:spcPct val="80000"/>
              </a:lnSpc>
              <a:spcBef>
                <a:spcPts val="600"/>
              </a:spcBef>
              <a:defRPr sz="2871"/>
            </a:pPr>
            <a:r>
              <a:t>Plöritik göğüs ağrısı</a:t>
            </a:r>
          </a:p>
          <a:p>
            <a:pPr marL="339470" indent="-339470" defTabSz="905255">
              <a:lnSpc>
                <a:spcPct val="80000"/>
              </a:lnSpc>
              <a:spcBef>
                <a:spcPts val="600"/>
              </a:spcBef>
              <a:defRPr sz="2871"/>
            </a:pPr>
            <a:r>
              <a:t>Öksürük </a:t>
            </a:r>
          </a:p>
          <a:p>
            <a:pPr marL="339470" indent="-339470" defTabSz="905255">
              <a:lnSpc>
                <a:spcPct val="80000"/>
              </a:lnSpc>
              <a:spcBef>
                <a:spcPts val="600"/>
              </a:spcBef>
              <a:defRPr sz="2871"/>
            </a:pPr>
            <a:r>
              <a:t>Hemoptizi</a:t>
            </a:r>
          </a:p>
          <a:p>
            <a:pPr marL="339470" indent="-339470" defTabSz="905255">
              <a:lnSpc>
                <a:spcPct val="80000"/>
              </a:lnSpc>
              <a:spcBef>
                <a:spcPts val="600"/>
              </a:spcBef>
              <a:defRPr sz="2871"/>
            </a:pPr>
            <a:r>
              <a:t>Taşipne (&gt;16/dk)</a:t>
            </a:r>
          </a:p>
          <a:p>
            <a:pPr marL="339470" indent="-339470" defTabSz="905255">
              <a:lnSpc>
                <a:spcPct val="80000"/>
              </a:lnSpc>
              <a:spcBef>
                <a:spcPts val="600"/>
              </a:spcBef>
              <a:defRPr sz="2871"/>
            </a:pPr>
            <a:r>
              <a:t>Taşikardi (&gt;100/dk)</a:t>
            </a:r>
          </a:p>
          <a:p>
            <a:pPr marL="339470" indent="-339470" defTabSz="905255">
              <a:lnSpc>
                <a:spcPct val="80000"/>
              </a:lnSpc>
              <a:spcBef>
                <a:spcPts val="600"/>
              </a:spcBef>
              <a:defRPr sz="2871"/>
            </a:pPr>
            <a:r>
              <a:t>İkinci kalp sesinin pulmoner komponentinin belirginleşmesi</a:t>
            </a:r>
          </a:p>
          <a:p>
            <a:pPr marL="339470" indent="-339470" defTabSz="905255">
              <a:lnSpc>
                <a:spcPct val="80000"/>
              </a:lnSpc>
              <a:spcBef>
                <a:spcPts val="600"/>
              </a:spcBef>
              <a:defRPr sz="2871"/>
            </a:pPr>
            <a:r>
              <a:t>Ral</a:t>
            </a:r>
          </a:p>
          <a:p>
            <a:pPr marL="339470" indent="-339470" defTabSz="905255">
              <a:lnSpc>
                <a:spcPct val="80000"/>
              </a:lnSpc>
              <a:spcBef>
                <a:spcPts val="600"/>
              </a:spcBef>
              <a:defRPr sz="2871"/>
            </a:pPr>
            <a:r>
              <a:t>Flebit </a:t>
            </a:r>
          </a:p>
        </p:txBody>
      </p:sp>
      <p:sp>
        <p:nvSpPr>
          <p:cNvPr id="146" name="Metin kutusu 3"/>
          <p:cNvSpPr txBox="1"/>
          <p:nvPr/>
        </p:nvSpPr>
        <p:spPr>
          <a:xfrm>
            <a:off x="4085456" y="4628196"/>
            <a:ext cx="3824918" cy="148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Vasküler tıkanıklığın şiddeti, sayısı</a:t>
            </a:r>
          </a:p>
          <a:p>
            <a:r>
              <a:t>  Embolinin yeri</a:t>
            </a:r>
          </a:p>
          <a:p>
            <a:r>
              <a:t>  Hastanın yaşı </a:t>
            </a:r>
          </a:p>
          <a:p>
            <a:r>
              <a:t>  Altta yatan kardiyopulmoner hastalığa </a:t>
            </a:r>
          </a:p>
          <a:p>
            <a:r>
              <a:t>göre değişiklik gösterir</a:t>
            </a:r>
          </a:p>
        </p:txBody>
      </p:sp>
      <p:sp>
        <p:nvSpPr>
          <p:cNvPr id="147" name="1 Başlık"/>
          <p:cNvSpPr txBox="1"/>
          <p:nvPr/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Klinik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0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Akut masif pulmoner emboli…"/>
          <p:cNvSpPr txBox="1">
            <a:spLocks noGrp="1"/>
          </p:cNvSpPr>
          <p:nvPr>
            <p:ph type="body" idx="1"/>
          </p:nvPr>
        </p:nvSpPr>
        <p:spPr>
          <a:xfrm>
            <a:off x="825500" y="20320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Akut masif pulmoner emboli</a:t>
            </a:r>
          </a:p>
          <a:p>
            <a:r>
              <a:t>Akut pulmoner enfarktüs</a:t>
            </a:r>
          </a:p>
          <a:p>
            <a:r>
              <a:t>İzole dispne tablosu</a:t>
            </a:r>
          </a:p>
          <a:p>
            <a:r>
              <a:t>Düzelmeyen (kronik) pulmoner emboli</a:t>
            </a:r>
          </a:p>
          <a:p>
            <a:pPr marL="0" indent="0">
              <a:buSzTx/>
              <a:buNone/>
            </a:pPr>
            <a:r>
              <a:t>  </a:t>
            </a:r>
          </a:p>
        </p:txBody>
      </p:sp>
      <p:sp>
        <p:nvSpPr>
          <p:cNvPr id="152" name="1 Başlık"/>
          <p:cNvSpPr txBox="1"/>
          <p:nvPr/>
        </p:nvSpPr>
        <p:spPr>
          <a:xfrm>
            <a:off x="457200" y="6937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4400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Klinik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5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56" name="3 İçerik Yer Tutucusu"/>
          <p:cNvGraphicFramePr/>
          <p:nvPr/>
        </p:nvGraphicFramePr>
        <p:xfrm>
          <a:off x="457200" y="1600200"/>
          <a:ext cx="8229600" cy="354331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132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Risk Faktörleri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                                                   Puan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13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DVT semptom ve bulguları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                                                      3.0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88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Pulmoner emboli dışında alternatif tanı olasılığı düşük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                                                       3.0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13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Taşikardi (&gt;100/dk)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                                                       1,5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88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Son 4 hafta içinde immobilizasyon veya cerrahi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                                                       1,5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88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Daha önce DVT veya pulmoner emboli öyküsü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                                                       1,5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13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Hemoptizi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                                                        1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13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Kanser varlığı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                                                        1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7" name="1 Başlık"/>
          <p:cNvSpPr txBox="1"/>
          <p:nvPr/>
        </p:nvSpPr>
        <p:spPr>
          <a:xfrm>
            <a:off x="609600" y="5715015"/>
            <a:ext cx="8229600" cy="721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868680">
              <a:lnSpc>
                <a:spcPct val="80000"/>
              </a:lnSpc>
              <a:defRPr sz="1520"/>
            </a:pPr>
            <a:r>
              <a:t>Total skor &lt;2.0 puan: düşük klinik olasılık</a:t>
            </a:r>
            <a:endParaRPr sz="570"/>
          </a:p>
          <a:p>
            <a:pPr algn="ctr" defTabSz="868680">
              <a:lnSpc>
                <a:spcPct val="80000"/>
              </a:lnSpc>
              <a:defRPr sz="1520"/>
            </a:pPr>
            <a:r>
              <a:t>                  2.0-6.0 puan: orta klinik olasılık</a:t>
            </a:r>
            <a:endParaRPr sz="570"/>
          </a:p>
          <a:p>
            <a:pPr algn="ctr" defTabSz="868680">
              <a:lnSpc>
                <a:spcPct val="80000"/>
              </a:lnSpc>
              <a:defRPr sz="1520"/>
            </a:pPr>
            <a:r>
              <a:t>                 &gt;6.0 puan: yüksek klinik olasılık</a:t>
            </a:r>
          </a:p>
        </p:txBody>
      </p:sp>
      <p:sp>
        <p:nvSpPr>
          <p:cNvPr id="158" name="1 Başlık"/>
          <p:cNvSpPr txBox="1"/>
          <p:nvPr/>
        </p:nvSpPr>
        <p:spPr>
          <a:xfrm>
            <a:off x="457200" y="4397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 defTabSz="859536">
              <a:defRPr sz="3384" b="1">
                <a:solidFill>
                  <a:schemeClr val="accent1">
                    <a:satOff val="-4409"/>
                    <a:lumOff val="-10509"/>
                  </a:schemeClr>
                </a:solidFill>
              </a:defRPr>
            </a:lvl1pPr>
          </a:lstStyle>
          <a:p>
            <a:r>
              <a:t>Klinik bulgulara göre pulmoner emboli olasılığı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is Teması">
  <a:themeElements>
    <a:clrScheme name="Ofis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is Teması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is Temas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is Teması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is Temas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1146</Words>
  <Application>Microsoft Office PowerPoint</Application>
  <PresentationFormat>Ekran Gösterisi (4:3)</PresentationFormat>
  <Paragraphs>265</Paragraphs>
  <Slides>34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7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pc</cp:lastModifiedBy>
  <cp:revision>2</cp:revision>
  <dcterms:modified xsi:type="dcterms:W3CDTF">2020-03-22T11:23:37Z</dcterms:modified>
</cp:coreProperties>
</file>