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5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FEE2CD"/>
          </a:solidFill>
        </a:fill>
      </a:tcStyle>
    </a:wholeTbl>
    <a:band2H>
      <a:tcTxStyle/>
      <a:tcStyle>
        <a:tcBdr/>
        <a:fill>
          <a:solidFill>
            <a:srgbClr val="FE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2E2E8"/>
          </a:solidFill>
        </a:fill>
      </a:tcStyle>
    </a:wholeTbl>
    <a:band2H>
      <a:tcTxStyle/>
      <a:tcStyle>
        <a:tcBdr/>
        <a:fill>
          <a:solidFill>
            <a:srgbClr val="F1F1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ECFDE"/>
          </a:solidFill>
        </a:fill>
      </a:tcStyle>
    </a:wholeTbl>
    <a:band2H>
      <a:tcTxStyle/>
      <a:tcStyle>
        <a:tcBdr/>
        <a:fill>
          <a:solidFill>
            <a:srgbClr val="E8E9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9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54"/>
              </a:solidFill>
              <a:prstDash val="solid"/>
              <a:round/>
            </a:ln>
          </a:top>
          <a:bottom>
            <a:ln w="25400" cap="flat">
              <a:solidFill>
                <a:srgbClr val="0000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54"/>
              </a:solidFill>
              <a:prstDash val="solid"/>
              <a:round/>
            </a:ln>
          </a:top>
          <a:bottom>
            <a:ln w="25400" cap="flat">
              <a:solidFill>
                <a:srgbClr val="0000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54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ACACF"/>
          </a:solidFill>
        </a:fill>
      </a:tcStyle>
    </a:wholeTbl>
    <a:band2H>
      <a:tcTxStyle/>
      <a:tcStyle>
        <a:tcBdr/>
        <a:fill>
          <a:solidFill>
            <a:srgbClr val="E6E6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5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381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5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381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005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508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254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1pPr>
    <a:lvl2pPr indent="2286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2pPr>
    <a:lvl3pPr indent="4572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3pPr>
    <a:lvl4pPr indent="6858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4pPr>
    <a:lvl5pPr indent="9144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5pPr>
    <a:lvl6pPr indent="11430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6pPr>
    <a:lvl7pPr indent="13716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7pPr>
    <a:lvl8pPr indent="16002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8pPr>
    <a:lvl9pPr indent="1828800" latinLnBrk="0">
      <a:defRPr sz="1200">
        <a:solidFill>
          <a:srgbClr val="EAEAEA"/>
        </a:solidFill>
        <a:latin typeface="+mn-lt"/>
        <a:ea typeface="+mn-ea"/>
        <a:cs typeface="+mn-cs"/>
        <a:sym typeface="Arial Narrow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11114" y="1836738"/>
            <a:ext cx="2268540" cy="270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13" y="3581"/>
                </a:moveTo>
                <a:lnTo>
                  <a:pt x="10173" y="3189"/>
                </a:lnTo>
                <a:lnTo>
                  <a:pt x="9886" y="0"/>
                </a:lnTo>
                <a:lnTo>
                  <a:pt x="7376" y="164"/>
                </a:lnTo>
                <a:lnTo>
                  <a:pt x="7195" y="3189"/>
                </a:lnTo>
                <a:lnTo>
                  <a:pt x="5517" y="3670"/>
                </a:lnTo>
                <a:lnTo>
                  <a:pt x="3114" y="1088"/>
                </a:lnTo>
                <a:lnTo>
                  <a:pt x="1436" y="1873"/>
                </a:lnTo>
                <a:lnTo>
                  <a:pt x="3023" y="4758"/>
                </a:lnTo>
                <a:lnTo>
                  <a:pt x="1905" y="5694"/>
                </a:lnTo>
                <a:lnTo>
                  <a:pt x="0" y="5353"/>
                </a:lnTo>
                <a:lnTo>
                  <a:pt x="0" y="16108"/>
                </a:lnTo>
                <a:lnTo>
                  <a:pt x="1527" y="15514"/>
                </a:lnTo>
                <a:lnTo>
                  <a:pt x="2736" y="16526"/>
                </a:lnTo>
                <a:lnTo>
                  <a:pt x="1058" y="19095"/>
                </a:lnTo>
                <a:lnTo>
                  <a:pt x="2645" y="20195"/>
                </a:lnTo>
                <a:lnTo>
                  <a:pt x="5517" y="17854"/>
                </a:lnTo>
                <a:lnTo>
                  <a:pt x="7195" y="18323"/>
                </a:lnTo>
                <a:lnTo>
                  <a:pt x="7573" y="21511"/>
                </a:lnTo>
                <a:lnTo>
                  <a:pt x="10082" y="21600"/>
                </a:lnTo>
                <a:lnTo>
                  <a:pt x="10354" y="18247"/>
                </a:lnTo>
                <a:lnTo>
                  <a:pt x="12485" y="17779"/>
                </a:lnTo>
                <a:lnTo>
                  <a:pt x="15010" y="20120"/>
                </a:lnTo>
                <a:lnTo>
                  <a:pt x="16672" y="19259"/>
                </a:lnTo>
                <a:lnTo>
                  <a:pt x="15010" y="16450"/>
                </a:lnTo>
                <a:lnTo>
                  <a:pt x="16128" y="15273"/>
                </a:lnTo>
                <a:lnTo>
                  <a:pt x="19469" y="16602"/>
                </a:lnTo>
                <a:lnTo>
                  <a:pt x="20481" y="15134"/>
                </a:lnTo>
                <a:lnTo>
                  <a:pt x="17428" y="13249"/>
                </a:lnTo>
                <a:lnTo>
                  <a:pt x="17791" y="11616"/>
                </a:lnTo>
                <a:lnTo>
                  <a:pt x="21600" y="11312"/>
                </a:lnTo>
                <a:lnTo>
                  <a:pt x="21509" y="9667"/>
                </a:lnTo>
                <a:lnTo>
                  <a:pt x="17700" y="9199"/>
                </a:lnTo>
                <a:lnTo>
                  <a:pt x="17322" y="7959"/>
                </a:lnTo>
                <a:lnTo>
                  <a:pt x="20391" y="6162"/>
                </a:lnTo>
                <a:lnTo>
                  <a:pt x="19378" y="4682"/>
                </a:lnTo>
                <a:lnTo>
                  <a:pt x="15932" y="5846"/>
                </a:lnTo>
                <a:lnTo>
                  <a:pt x="14813" y="4910"/>
                </a:lnTo>
                <a:lnTo>
                  <a:pt x="16582" y="2189"/>
                </a:lnTo>
                <a:lnTo>
                  <a:pt x="14904" y="1329"/>
                </a:lnTo>
                <a:lnTo>
                  <a:pt x="12213" y="358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7A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2" name="Freeform 4"/>
          <p:cNvSpPr/>
          <p:nvPr/>
        </p:nvSpPr>
        <p:spPr>
          <a:xfrm>
            <a:off x="1192212" y="354012"/>
            <a:ext cx="2266951" cy="227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3" name="Freeform 5"/>
          <p:cNvSpPr/>
          <p:nvPr/>
        </p:nvSpPr>
        <p:spPr>
          <a:xfrm>
            <a:off x="2532063" y="1269999"/>
            <a:ext cx="3670301" cy="3671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4" name="Freeform 6"/>
          <p:cNvSpPr/>
          <p:nvPr/>
        </p:nvSpPr>
        <p:spPr>
          <a:xfrm>
            <a:off x="3175" y="4797425"/>
            <a:ext cx="3417888" cy="2097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5854"/>
                </a:moveTo>
                <a:lnTo>
                  <a:pt x="12009" y="5200"/>
                </a:lnTo>
                <a:lnTo>
                  <a:pt x="11768" y="0"/>
                </a:lnTo>
                <a:lnTo>
                  <a:pt x="9671" y="262"/>
                </a:lnTo>
                <a:lnTo>
                  <a:pt x="9511" y="5200"/>
                </a:lnTo>
                <a:lnTo>
                  <a:pt x="8106" y="5985"/>
                </a:lnTo>
                <a:lnTo>
                  <a:pt x="6080" y="1782"/>
                </a:lnTo>
                <a:lnTo>
                  <a:pt x="4685" y="3058"/>
                </a:lnTo>
                <a:lnTo>
                  <a:pt x="6009" y="7750"/>
                </a:lnTo>
                <a:lnTo>
                  <a:pt x="5076" y="9288"/>
                </a:lnTo>
                <a:lnTo>
                  <a:pt x="2027" y="7505"/>
                </a:lnTo>
                <a:lnTo>
                  <a:pt x="1324" y="9418"/>
                </a:lnTo>
                <a:lnTo>
                  <a:pt x="3662" y="12721"/>
                </a:lnTo>
                <a:lnTo>
                  <a:pt x="3281" y="15256"/>
                </a:lnTo>
                <a:lnTo>
                  <a:pt x="70" y="15632"/>
                </a:lnTo>
                <a:lnTo>
                  <a:pt x="0" y="18444"/>
                </a:lnTo>
                <a:lnTo>
                  <a:pt x="3281" y="19196"/>
                </a:lnTo>
                <a:lnTo>
                  <a:pt x="3592" y="21600"/>
                </a:lnTo>
                <a:lnTo>
                  <a:pt x="18099" y="21600"/>
                </a:lnTo>
                <a:lnTo>
                  <a:pt x="18410" y="18935"/>
                </a:lnTo>
                <a:lnTo>
                  <a:pt x="21600" y="18444"/>
                </a:lnTo>
                <a:lnTo>
                  <a:pt x="21530" y="15763"/>
                </a:lnTo>
                <a:lnTo>
                  <a:pt x="18329" y="14994"/>
                </a:lnTo>
                <a:lnTo>
                  <a:pt x="18008" y="12967"/>
                </a:lnTo>
                <a:lnTo>
                  <a:pt x="20587" y="10056"/>
                </a:lnTo>
                <a:lnTo>
                  <a:pt x="19734" y="7636"/>
                </a:lnTo>
                <a:lnTo>
                  <a:pt x="16845" y="9533"/>
                </a:lnTo>
                <a:lnTo>
                  <a:pt x="15912" y="8012"/>
                </a:lnTo>
                <a:lnTo>
                  <a:pt x="17386" y="3565"/>
                </a:lnTo>
                <a:lnTo>
                  <a:pt x="15982" y="2158"/>
                </a:lnTo>
                <a:lnTo>
                  <a:pt x="13724" y="5854"/>
                </a:lnTo>
                <a:close/>
              </a:path>
            </a:pathLst>
          </a:custGeom>
          <a:solidFill>
            <a:srgbClr val="00007A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5" name="Freeform 7"/>
          <p:cNvSpPr/>
          <p:nvPr/>
        </p:nvSpPr>
        <p:spPr>
          <a:xfrm>
            <a:off x="4494212" y="4425950"/>
            <a:ext cx="2263776" cy="226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6" name="Freeform 8"/>
          <p:cNvSpPr/>
          <p:nvPr/>
        </p:nvSpPr>
        <p:spPr>
          <a:xfrm>
            <a:off x="5646737" y="487362"/>
            <a:ext cx="2928938" cy="293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24" y="3586"/>
                </a:moveTo>
                <a:lnTo>
                  <a:pt x="12005" y="3194"/>
                </a:lnTo>
                <a:lnTo>
                  <a:pt x="11772" y="0"/>
                </a:lnTo>
                <a:lnTo>
                  <a:pt x="9670" y="159"/>
                </a:lnTo>
                <a:lnTo>
                  <a:pt x="9511" y="3194"/>
                </a:lnTo>
                <a:lnTo>
                  <a:pt x="8109" y="3670"/>
                </a:lnTo>
                <a:lnTo>
                  <a:pt x="6082" y="1093"/>
                </a:lnTo>
                <a:lnTo>
                  <a:pt x="4681" y="1877"/>
                </a:lnTo>
                <a:lnTo>
                  <a:pt x="6007" y="4753"/>
                </a:lnTo>
                <a:lnTo>
                  <a:pt x="5073" y="5696"/>
                </a:lnTo>
                <a:lnTo>
                  <a:pt x="2027" y="4604"/>
                </a:lnTo>
                <a:lnTo>
                  <a:pt x="1327" y="5771"/>
                </a:lnTo>
                <a:lnTo>
                  <a:pt x="3662" y="7798"/>
                </a:lnTo>
                <a:lnTo>
                  <a:pt x="3279" y="9357"/>
                </a:lnTo>
                <a:lnTo>
                  <a:pt x="75" y="9591"/>
                </a:lnTo>
                <a:lnTo>
                  <a:pt x="0" y="11309"/>
                </a:lnTo>
                <a:lnTo>
                  <a:pt x="3279" y="11776"/>
                </a:lnTo>
                <a:lnTo>
                  <a:pt x="3588" y="13251"/>
                </a:lnTo>
                <a:lnTo>
                  <a:pt x="1168" y="15437"/>
                </a:lnTo>
                <a:lnTo>
                  <a:pt x="2027" y="16763"/>
                </a:lnTo>
                <a:lnTo>
                  <a:pt x="4755" y="15511"/>
                </a:lnTo>
                <a:lnTo>
                  <a:pt x="5774" y="16529"/>
                </a:lnTo>
                <a:lnTo>
                  <a:pt x="4363" y="19097"/>
                </a:lnTo>
                <a:lnTo>
                  <a:pt x="5690" y="20190"/>
                </a:lnTo>
                <a:lnTo>
                  <a:pt x="8109" y="17855"/>
                </a:lnTo>
                <a:lnTo>
                  <a:pt x="9511" y="18322"/>
                </a:lnTo>
                <a:lnTo>
                  <a:pt x="9828" y="21516"/>
                </a:lnTo>
                <a:lnTo>
                  <a:pt x="11930" y="21600"/>
                </a:lnTo>
                <a:lnTo>
                  <a:pt x="12164" y="18247"/>
                </a:lnTo>
                <a:lnTo>
                  <a:pt x="13958" y="17781"/>
                </a:lnTo>
                <a:lnTo>
                  <a:pt x="16069" y="20115"/>
                </a:lnTo>
                <a:lnTo>
                  <a:pt x="17471" y="19256"/>
                </a:lnTo>
                <a:lnTo>
                  <a:pt x="16069" y="16454"/>
                </a:lnTo>
                <a:lnTo>
                  <a:pt x="17003" y="15278"/>
                </a:lnTo>
                <a:lnTo>
                  <a:pt x="19806" y="16604"/>
                </a:lnTo>
                <a:lnTo>
                  <a:pt x="20666" y="15128"/>
                </a:lnTo>
                <a:lnTo>
                  <a:pt x="18097" y="13251"/>
                </a:lnTo>
                <a:lnTo>
                  <a:pt x="18405" y="11617"/>
                </a:lnTo>
                <a:lnTo>
                  <a:pt x="21600" y="11309"/>
                </a:lnTo>
                <a:lnTo>
                  <a:pt x="21525" y="9665"/>
                </a:lnTo>
                <a:lnTo>
                  <a:pt x="18330" y="9198"/>
                </a:lnTo>
                <a:lnTo>
                  <a:pt x="18012" y="7956"/>
                </a:lnTo>
                <a:lnTo>
                  <a:pt x="20591" y="6163"/>
                </a:lnTo>
                <a:lnTo>
                  <a:pt x="19731" y="4679"/>
                </a:lnTo>
                <a:lnTo>
                  <a:pt x="16845" y="5846"/>
                </a:lnTo>
                <a:lnTo>
                  <a:pt x="15910" y="4912"/>
                </a:lnTo>
                <a:lnTo>
                  <a:pt x="17387" y="2185"/>
                </a:lnTo>
                <a:lnTo>
                  <a:pt x="15985" y="1326"/>
                </a:lnTo>
                <a:lnTo>
                  <a:pt x="13724" y="358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7" name="Freeform 9"/>
          <p:cNvSpPr/>
          <p:nvPr/>
        </p:nvSpPr>
        <p:spPr>
          <a:xfrm>
            <a:off x="7146925" y="2555875"/>
            <a:ext cx="2008189" cy="3997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61" y="154"/>
                </a:lnTo>
                <a:lnTo>
                  <a:pt x="18953" y="3191"/>
                </a:lnTo>
                <a:lnTo>
                  <a:pt x="16153" y="3671"/>
                </a:lnTo>
                <a:lnTo>
                  <a:pt x="12123" y="1089"/>
                </a:lnTo>
                <a:lnTo>
                  <a:pt x="9323" y="1879"/>
                </a:lnTo>
                <a:lnTo>
                  <a:pt x="11970" y="4761"/>
                </a:lnTo>
                <a:lnTo>
                  <a:pt x="10108" y="5705"/>
                </a:lnTo>
                <a:lnTo>
                  <a:pt x="4047" y="4607"/>
                </a:lnTo>
                <a:lnTo>
                  <a:pt x="2647" y="5782"/>
                </a:lnTo>
                <a:lnTo>
                  <a:pt x="7291" y="7815"/>
                </a:lnTo>
                <a:lnTo>
                  <a:pt x="6540" y="9376"/>
                </a:lnTo>
                <a:lnTo>
                  <a:pt x="154" y="9616"/>
                </a:lnTo>
                <a:lnTo>
                  <a:pt x="0" y="11340"/>
                </a:lnTo>
                <a:lnTo>
                  <a:pt x="6540" y="11804"/>
                </a:lnTo>
                <a:lnTo>
                  <a:pt x="7154" y="13288"/>
                </a:lnTo>
                <a:lnTo>
                  <a:pt x="2322" y="15475"/>
                </a:lnTo>
                <a:lnTo>
                  <a:pt x="4047" y="16805"/>
                </a:lnTo>
                <a:lnTo>
                  <a:pt x="9477" y="15552"/>
                </a:lnTo>
                <a:lnTo>
                  <a:pt x="11509" y="16573"/>
                </a:lnTo>
                <a:lnTo>
                  <a:pt x="8691" y="19147"/>
                </a:lnTo>
                <a:lnTo>
                  <a:pt x="11338" y="20245"/>
                </a:lnTo>
                <a:lnTo>
                  <a:pt x="16153" y="17903"/>
                </a:lnTo>
                <a:lnTo>
                  <a:pt x="18953" y="18375"/>
                </a:lnTo>
                <a:lnTo>
                  <a:pt x="19585" y="21574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8" name="Freeform 10"/>
          <p:cNvSpPr/>
          <p:nvPr/>
        </p:nvSpPr>
        <p:spPr>
          <a:xfrm>
            <a:off x="3124199" y="0"/>
            <a:ext cx="3429001" cy="1722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4" y="2339"/>
                </a:lnTo>
                <a:lnTo>
                  <a:pt x="3191" y="2647"/>
                </a:lnTo>
                <a:lnTo>
                  <a:pt x="3671" y="5447"/>
                </a:lnTo>
                <a:lnTo>
                  <a:pt x="1089" y="9477"/>
                </a:lnTo>
                <a:lnTo>
                  <a:pt x="1879" y="12277"/>
                </a:lnTo>
                <a:lnTo>
                  <a:pt x="4761" y="9630"/>
                </a:lnTo>
                <a:lnTo>
                  <a:pt x="5705" y="11492"/>
                </a:lnTo>
                <a:lnTo>
                  <a:pt x="4607" y="17553"/>
                </a:lnTo>
                <a:lnTo>
                  <a:pt x="5782" y="18953"/>
                </a:lnTo>
                <a:lnTo>
                  <a:pt x="7815" y="14309"/>
                </a:lnTo>
                <a:lnTo>
                  <a:pt x="9376" y="15060"/>
                </a:lnTo>
                <a:lnTo>
                  <a:pt x="9616" y="21446"/>
                </a:lnTo>
                <a:lnTo>
                  <a:pt x="11340" y="21600"/>
                </a:lnTo>
                <a:lnTo>
                  <a:pt x="11804" y="15060"/>
                </a:lnTo>
                <a:lnTo>
                  <a:pt x="13288" y="14446"/>
                </a:lnTo>
                <a:lnTo>
                  <a:pt x="15475" y="19278"/>
                </a:lnTo>
                <a:lnTo>
                  <a:pt x="16805" y="17553"/>
                </a:lnTo>
                <a:lnTo>
                  <a:pt x="15552" y="12123"/>
                </a:lnTo>
                <a:lnTo>
                  <a:pt x="16573" y="10091"/>
                </a:lnTo>
                <a:lnTo>
                  <a:pt x="19147" y="12909"/>
                </a:lnTo>
                <a:lnTo>
                  <a:pt x="20245" y="10262"/>
                </a:lnTo>
                <a:lnTo>
                  <a:pt x="17903" y="5447"/>
                </a:lnTo>
                <a:lnTo>
                  <a:pt x="18375" y="2647"/>
                </a:lnTo>
                <a:lnTo>
                  <a:pt x="21574" y="201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chemeClr val="accent2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19" name="Başlık Metni"/>
          <p:cNvSpPr txBox="1">
            <a:spLocks noGrp="1"/>
          </p:cNvSpPr>
          <p:nvPr>
            <p:ph type="title"/>
          </p:nvPr>
        </p:nvSpPr>
        <p:spPr>
          <a:xfrm>
            <a:off x="11430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Başlık Metni</a:t>
            </a:r>
          </a:p>
        </p:txBody>
      </p:sp>
      <p:sp>
        <p:nvSpPr>
          <p:cNvPr id="2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2133600" y="41148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13492" y="6416776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10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7" name="3 Metin Yer Tutucusu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10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116" name="2 Resim Yer Tutucusu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7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6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2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aşlık Metni"/>
          <p:cNvSpPr txBox="1">
            <a:spLocks noGrp="1"/>
          </p:cNvSpPr>
          <p:nvPr>
            <p:ph type="title"/>
          </p:nvPr>
        </p:nvSpPr>
        <p:spPr>
          <a:xfrm>
            <a:off x="6896100" y="304800"/>
            <a:ext cx="1943100" cy="5486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3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66800" y="304800"/>
            <a:ext cx="56769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44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5029200" y="16764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Küçük Resim ve Meti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53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5029200" y="16764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5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62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7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179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8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Slaydı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şlık Metni"/>
          <p:cNvSpPr txBox="1">
            <a:spLocks noGrp="1"/>
          </p:cNvSpPr>
          <p:nvPr>
            <p:ph type="title"/>
          </p:nvPr>
        </p:nvSpPr>
        <p:spPr>
          <a:xfrm>
            <a:off x="11430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Başlık Metni</a:t>
            </a:r>
          </a:p>
        </p:txBody>
      </p:sp>
      <p:sp>
        <p:nvSpPr>
          <p:cNvPr id="29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2133600" y="41148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613492" y="6416776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18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ClrTx/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ClrTx/>
              <a:buSzPct val="1000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ClrTx/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ClrTx/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8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56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5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7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5" name="4 Metin Yer Tutucusu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537292" y="6492976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EBD1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EBD18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80000"/>
        <a:buFontTx/>
        <a:buChar char="✹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70000"/>
        <a:buFontTx/>
        <a:buChar char="✹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60000"/>
        <a:buFontTx/>
        <a:buChar char="✹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60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00"/>
        </a:buClr>
        <a:buSzPct val="55000"/>
        <a:buFontTx/>
        <a:buChar char="●"/>
        <a:tabLst/>
        <a:defRPr sz="3200" b="0" i="0" u="none" strike="noStrike" cap="none" spc="0" baseline="0">
          <a:ln>
            <a:noFill/>
          </a:ln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0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Metin kutusu 4"/>
          <p:cNvSpPr txBox="1"/>
          <p:nvPr/>
        </p:nvSpPr>
        <p:spPr>
          <a:xfrm>
            <a:off x="899591" y="5445223"/>
            <a:ext cx="748883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PNÖMONİLER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719" y="1071451"/>
            <a:ext cx="3130154" cy="278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6233" y="1022461"/>
            <a:ext cx="3037011" cy="2880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9372" y="4000748"/>
            <a:ext cx="3400934" cy="1924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rcRect r="6179"/>
          <a:stretch>
            <a:fillRect/>
          </a:stretch>
        </p:blipFill>
        <p:spPr>
          <a:xfrm>
            <a:off x="1170719" y="3988048"/>
            <a:ext cx="3130338" cy="249335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Rectangle 2"/>
          <p:cNvSpPr txBox="1"/>
          <p:nvPr/>
        </p:nvSpPr>
        <p:spPr>
          <a:xfrm>
            <a:off x="619125" y="287451"/>
            <a:ext cx="7772400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Radyoloji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Akut başlangıç…"/>
          <p:cNvSpPr txBox="1">
            <a:spLocks noGrp="1"/>
          </p:cNvSpPr>
          <p:nvPr>
            <p:ph type="body" sz="half" idx="1"/>
          </p:nvPr>
        </p:nvSpPr>
        <p:spPr>
          <a:xfrm>
            <a:off x="431800" y="1885577"/>
            <a:ext cx="3810000" cy="44196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>
                <a:solidFill>
                  <a:srgbClr val="C00000"/>
                </a:solidFill>
              </a:defRPr>
            </a:pPr>
            <a:r>
              <a:t>Akut</a:t>
            </a:r>
            <a:r>
              <a:rPr>
                <a:solidFill>
                  <a:srgbClr val="000000"/>
                </a:solidFill>
              </a:rPr>
              <a:t> başlangıç</a:t>
            </a:r>
          </a:p>
          <a:p>
            <a:pPr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>
                <a:solidFill>
                  <a:srgbClr val="C00000"/>
                </a:solidFill>
              </a:defRPr>
            </a:pPr>
            <a:r>
              <a:t>Ateş, öksürük, pürülan balgam, plöritik tipte yan ağrısı</a:t>
            </a:r>
          </a:p>
          <a:p>
            <a:pPr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/>
            </a:pPr>
            <a:r>
              <a:t>Radyolojik olarak sıklıkla </a:t>
            </a:r>
            <a:r>
              <a:rPr>
                <a:solidFill>
                  <a:srgbClr val="C00000"/>
                </a:solidFill>
              </a:rPr>
              <a:t>lober konsolidasyon</a:t>
            </a:r>
          </a:p>
          <a:p>
            <a:pPr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/>
            </a:pPr>
            <a:r>
              <a:t>FM’de konsolidasyon bulguları</a:t>
            </a:r>
          </a:p>
          <a:p>
            <a:pPr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/>
            </a:pPr>
            <a:r>
              <a:t>Genellikle </a:t>
            </a:r>
            <a:r>
              <a:rPr>
                <a:solidFill>
                  <a:srgbClr val="C00000"/>
                </a:solidFill>
              </a:rPr>
              <a:t>lökositoz (+)</a:t>
            </a:r>
          </a:p>
          <a:p>
            <a:pPr algn="just">
              <a:spcBef>
                <a:spcPts val="400"/>
              </a:spcBef>
              <a:buClr>
                <a:srgbClr val="003399"/>
              </a:buClr>
              <a:buSzPct val="80000"/>
              <a:buFontTx/>
              <a:buChar char="➢"/>
              <a:defRPr sz="2000"/>
            </a:pPr>
            <a:r>
              <a:t>En sık rastlanan etken </a:t>
            </a:r>
            <a:r>
              <a:rPr>
                <a:solidFill>
                  <a:srgbClr val="003399"/>
                </a:solidFill>
              </a:rPr>
              <a:t>Streptococcus pneumoniae’dir</a:t>
            </a:r>
            <a:r>
              <a:t>.		</a:t>
            </a:r>
          </a:p>
        </p:txBody>
      </p:sp>
      <p:sp>
        <p:nvSpPr>
          <p:cNvPr id="264" name="Text Box 7"/>
          <p:cNvSpPr txBox="1"/>
          <p:nvPr/>
        </p:nvSpPr>
        <p:spPr>
          <a:xfrm>
            <a:off x="1244600" y="1346200"/>
            <a:ext cx="13716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TİPİK</a:t>
            </a:r>
          </a:p>
        </p:txBody>
      </p:sp>
      <p:sp>
        <p:nvSpPr>
          <p:cNvPr id="265" name="Text Box 8"/>
          <p:cNvSpPr txBox="1"/>
          <p:nvPr/>
        </p:nvSpPr>
        <p:spPr>
          <a:xfrm>
            <a:off x="5854700" y="1346200"/>
            <a:ext cx="13716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b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ATİPİK</a:t>
            </a:r>
          </a:p>
        </p:txBody>
      </p:sp>
      <p:sp>
        <p:nvSpPr>
          <p:cNvPr id="266" name="Aşağı Ok 1"/>
          <p:cNvSpPr/>
          <p:nvPr/>
        </p:nvSpPr>
        <p:spPr>
          <a:xfrm rot="3364501">
            <a:off x="2713265" y="924365"/>
            <a:ext cx="205523" cy="78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70"/>
                </a:moveTo>
                <a:lnTo>
                  <a:pt x="5400" y="1877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70"/>
                </a:lnTo>
                <a:lnTo>
                  <a:pt x="21600" y="1877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  <a:miter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67" name="Aşağı Ok 9"/>
          <p:cNvSpPr/>
          <p:nvPr/>
        </p:nvSpPr>
        <p:spPr>
          <a:xfrm rot="18235499" flipH="1">
            <a:off x="5138137" y="924365"/>
            <a:ext cx="205523" cy="784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70"/>
                </a:moveTo>
                <a:lnTo>
                  <a:pt x="5400" y="1877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70"/>
                </a:lnTo>
                <a:lnTo>
                  <a:pt x="21600" y="1877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  <a:miter/>
          </a:ln>
          <a:effectLst>
            <a:outerShdw blurRad="50800" dist="27940" dir="5400000" rotWithShape="0">
              <a:srgbClr val="000000">
                <a:alpha val="32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68" name="Rectangle 4"/>
          <p:cNvSpPr txBox="1"/>
          <p:nvPr/>
        </p:nvSpPr>
        <p:spPr>
          <a:xfrm>
            <a:off x="4406900" y="1827665"/>
            <a:ext cx="4267200" cy="379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Prodromal belirtiler ile birlikte </a:t>
            </a:r>
            <a:r>
              <a:rPr>
                <a:solidFill>
                  <a:srgbClr val="C00000"/>
                </a:solidFill>
              </a:rPr>
              <a:t>subakut</a:t>
            </a:r>
            <a:r>
              <a:t> bir başlangıç 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Kuru veya mukoid balgamla birlikte olan </a:t>
            </a:r>
            <a:r>
              <a:rPr>
                <a:solidFill>
                  <a:srgbClr val="C00000"/>
                </a:solidFill>
              </a:rPr>
              <a:t>öksürük, hırıltılı solunum 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Radyolojik olarak genellikle </a:t>
            </a:r>
            <a:r>
              <a:rPr>
                <a:solidFill>
                  <a:srgbClr val="C00000"/>
                </a:solidFill>
              </a:rPr>
              <a:t>bilateral yamalı infiltratlar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FM ve radyolojik bulgular arasında çoğu kez </a:t>
            </a:r>
            <a:r>
              <a:rPr>
                <a:solidFill>
                  <a:srgbClr val="C00000"/>
                </a:solidFill>
              </a:rPr>
              <a:t>uyumsuzluk</a:t>
            </a:r>
            <a:r>
              <a:t> vardır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Lökositoz </a:t>
            </a:r>
            <a:r>
              <a:rPr>
                <a:solidFill>
                  <a:srgbClr val="C00000"/>
                </a:solidFill>
              </a:rPr>
              <a:t>sık görülmez 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Sistemik organ tutulumuna </a:t>
            </a:r>
            <a:r>
              <a:rPr>
                <a:solidFill>
                  <a:srgbClr val="000000"/>
                </a:solidFill>
              </a:rPr>
              <a:t>ait semptom ve bulguların ön planda </a:t>
            </a:r>
            <a:endParaRPr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003399"/>
              </a:buClr>
              <a:buSzPct val="80000"/>
              <a:buChar char="➢"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Başlıca etkenleri </a:t>
            </a:r>
            <a:r>
              <a:rPr u="sng">
                <a:solidFill>
                  <a:srgbClr val="003399"/>
                </a:solidFill>
              </a:rPr>
              <a:t>Mycoplasma pneumoniae, Chlamydia pneumoniae, Legionella pneumophila ve virüslerdir. </a:t>
            </a:r>
          </a:p>
        </p:txBody>
      </p:sp>
      <p:sp>
        <p:nvSpPr>
          <p:cNvPr id="269" name="Rectangle 2"/>
          <p:cNvSpPr txBox="1"/>
          <p:nvPr/>
        </p:nvSpPr>
        <p:spPr>
          <a:xfrm>
            <a:off x="1187450" y="303212"/>
            <a:ext cx="64770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TGP’de sendromik yaklaşım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3" name="Group 67"/>
          <p:cNvGraphicFramePr/>
          <p:nvPr/>
        </p:nvGraphicFramePr>
        <p:xfrm>
          <a:off x="533400" y="1739900"/>
          <a:ext cx="8077200" cy="4114800"/>
        </p:xfrm>
        <a:graphic>
          <a:graphicData uri="http://schemas.openxmlformats.org/drawingml/2006/table">
            <a:tbl>
              <a:tblPr bandRow="1">
                <a:tableStyleId>{EEE7283C-3CF3-47DC-8721-378D4A62B228}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GİS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T w="28575">
                      <a:solidFill>
                        <a:srgbClr val="EAEAEA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Nöroloji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Renal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Elektrolit</a:t>
                      </a:r>
                    </a:p>
                  </a:txBody>
                  <a:tcPr marL="45720" marR="45720" horzOverflow="overflow">
                    <a:lnT w="28575">
                      <a:solidFill>
                        <a:srgbClr val="EAEAEA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3399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Diğer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T w="28575">
                      <a:solidFill>
                        <a:srgbClr val="EAEAEA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Diyare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Baş ağrısı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Hematüri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Hiponatremi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Myalji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Bulantı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Konfüzyon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Proteinüri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Hipofosfatemi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Artralji</a:t>
                      </a:r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Kusma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Ajitasyon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Böbrek yetm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KCFT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­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Halusinasyon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L w="28575">
                      <a:solidFill>
                        <a:srgbClr val="EAEAEA"/>
                      </a:solidFill>
                    </a:lnL>
                    <a:lnB w="28575">
                      <a:solidFill>
                        <a:srgbClr val="EAEAEA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Uykuya meğil</a:t>
                      </a:r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B w="28575">
                      <a:solidFill>
                        <a:srgbClr val="EAEAEA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20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</a:txBody>
                  <a:tcPr marL="45720" marR="45720" horzOverflow="overflow">
                    <a:lnR w="28575">
                      <a:solidFill>
                        <a:srgbClr val="EAEAEA"/>
                      </a:solidFill>
                    </a:lnR>
                    <a:lnB w="28575">
                      <a:solidFill>
                        <a:srgbClr val="EAEAEA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4" name="Rectangle 2"/>
          <p:cNvSpPr txBox="1"/>
          <p:nvPr/>
        </p:nvSpPr>
        <p:spPr>
          <a:xfrm>
            <a:off x="457200" y="274638"/>
            <a:ext cx="8534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29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Lejyonella pnömonisinde ekstrapulmoner belirtiler: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Rectangle 4"/>
          <p:cNvSpPr txBox="1"/>
          <p:nvPr/>
        </p:nvSpPr>
        <p:spPr>
          <a:xfrm>
            <a:off x="825500" y="1079500"/>
            <a:ext cx="8229600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Hekimin bir pnömoni olgusu karşısında vermesi gereken ilk karar; tedavinin </a:t>
            </a:r>
            <a:r>
              <a:rPr b="1">
                <a:solidFill>
                  <a:srgbClr val="003399"/>
                </a:solidFill>
              </a:rPr>
              <a:t>nerede </a:t>
            </a:r>
            <a:r>
              <a:t>yapılacağıdır !</a:t>
            </a:r>
          </a:p>
        </p:txBody>
      </p:sp>
      <p:grpSp>
        <p:nvGrpSpPr>
          <p:cNvPr id="281" name="Rectangle 6"/>
          <p:cNvGrpSpPr/>
          <p:nvPr/>
        </p:nvGrpSpPr>
        <p:grpSpPr>
          <a:xfrm>
            <a:off x="747712" y="2878138"/>
            <a:ext cx="2895601" cy="609601"/>
            <a:chOff x="0" y="0"/>
            <a:chExt cx="2895600" cy="609600"/>
          </a:xfrm>
        </p:grpSpPr>
        <p:sp>
          <p:nvSpPr>
            <p:cNvPr id="279" name="Dikdörtgen"/>
            <p:cNvSpPr/>
            <p:nvPr/>
          </p:nvSpPr>
          <p:spPr>
            <a:xfrm>
              <a:off x="0" y="0"/>
              <a:ext cx="2895600" cy="609600"/>
            </a:xfrm>
            <a:prstGeom prst="rect">
              <a:avLst/>
            </a:prstGeom>
            <a:solidFill>
              <a:srgbClr val="800000"/>
            </a:solidFill>
            <a:ln w="38100" cap="flat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algn="ctr">
                <a:spcBef>
                  <a:spcPts val="500"/>
                </a:spcBef>
                <a:defRPr sz="2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80" name="Ayaktan mı  ?"/>
            <p:cNvSpPr txBox="1"/>
            <p:nvPr/>
          </p:nvSpPr>
          <p:spPr>
            <a:xfrm>
              <a:off x="0" y="0"/>
              <a:ext cx="2895600" cy="536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>
              <a:lvl1pPr marL="342900" indent="-342900" algn="ctr">
                <a:spcBef>
                  <a:spcPts val="600"/>
                </a:spcBef>
                <a:defRPr sz="2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Ayaktan mı  ?</a:t>
              </a:r>
            </a:p>
          </p:txBody>
        </p:sp>
      </p:grpSp>
      <p:grpSp>
        <p:nvGrpSpPr>
          <p:cNvPr id="284" name="Rectangle 7"/>
          <p:cNvGrpSpPr/>
          <p:nvPr/>
        </p:nvGrpSpPr>
        <p:grpSpPr>
          <a:xfrm>
            <a:off x="5143500" y="2878138"/>
            <a:ext cx="3200400" cy="609601"/>
            <a:chOff x="0" y="0"/>
            <a:chExt cx="3200400" cy="609600"/>
          </a:xfrm>
        </p:grpSpPr>
        <p:sp>
          <p:nvSpPr>
            <p:cNvPr id="282" name="Dikdörtgen"/>
            <p:cNvSpPr/>
            <p:nvPr/>
          </p:nvSpPr>
          <p:spPr>
            <a:xfrm>
              <a:off x="0" y="0"/>
              <a:ext cx="3200400" cy="609600"/>
            </a:xfrm>
            <a:prstGeom prst="rect">
              <a:avLst/>
            </a:prstGeom>
            <a:solidFill>
              <a:srgbClr val="800000"/>
            </a:solidFill>
            <a:ln w="38100" cap="flat">
              <a:solidFill>
                <a:srgbClr val="EAEAE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algn="ctr">
                <a:spcBef>
                  <a:spcPts val="500"/>
                </a:spcBef>
                <a:defRPr sz="2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283" name="Hastanede mi  ?"/>
            <p:cNvSpPr txBox="1"/>
            <p:nvPr/>
          </p:nvSpPr>
          <p:spPr>
            <a:xfrm>
              <a:off x="0" y="0"/>
              <a:ext cx="3200400" cy="536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>
              <a:lvl1pPr marL="342900" indent="-342900" algn="ctr">
                <a:spcBef>
                  <a:spcPts val="600"/>
                </a:spcBef>
                <a:defRPr sz="28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Hastanede mi  ?</a:t>
              </a:r>
            </a:p>
          </p:txBody>
        </p:sp>
      </p:grpSp>
      <p:pic>
        <p:nvPicPr>
          <p:cNvPr id="28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7312" y="3640138"/>
            <a:ext cx="1716088" cy="141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1888" y="3539331"/>
            <a:ext cx="1458913" cy="161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animBg="1" advAuto="0"/>
      <p:bldP spid="284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0" name="Group 21"/>
          <p:cNvGraphicFramePr/>
          <p:nvPr/>
        </p:nvGraphicFramePr>
        <p:xfrm>
          <a:off x="539750" y="1743075"/>
          <a:ext cx="8265012" cy="484287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25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243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22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C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onfusion (Konfüzyon) </a:t>
                      </a:r>
                    </a:p>
                    <a:p>
                      <a:pPr marL="457200" indent="-4572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22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U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rea (Üre) &gt; 42.8 mg/dL, (BUN ölçülüyorsa&gt; 20 mg/dL [7 mmol/l ]) </a:t>
                      </a:r>
                    </a:p>
                    <a:p>
                      <a:pPr marL="457200" indent="-4572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22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R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espiratory rate (Solunum Sayısı) ≥ 30/dk. </a:t>
                      </a:r>
                    </a:p>
                    <a:p>
                      <a:pPr marL="457200" indent="-4572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22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</a:t>
                      </a:r>
                      <a:r>
                        <a:rPr b="0">
                          <a:solidFill>
                            <a:srgbClr val="000000"/>
                          </a:solidFill>
                        </a:rPr>
                        <a:t>lood pressure (Kan basıncı) (Sistolik&lt;90 mmHg veya Diastolik≤60 mmHg) </a:t>
                      </a:r>
                    </a:p>
                    <a:p>
                      <a:pPr marL="457200" indent="-4572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Yaş ≥ </a:t>
                      </a:r>
                      <a:r>
                        <a:rPr b="1">
                          <a:solidFill>
                            <a:srgbClr val="C00000"/>
                          </a:solidFill>
                        </a:rPr>
                        <a:t>65</a:t>
                      </a:r>
                      <a:r>
                        <a:t> yıl </a:t>
                      </a:r>
                    </a:p>
                  </a:txBody>
                  <a:tcPr marL="46030" marR="46030" marT="46030" marB="4603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1" name="Text Box 14"/>
          <p:cNvSpPr txBox="1"/>
          <p:nvPr/>
        </p:nvSpPr>
        <p:spPr>
          <a:xfrm>
            <a:off x="722312" y="749935"/>
            <a:ext cx="611981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CURB-65 Skorlaması </a:t>
            </a:r>
          </a:p>
        </p:txBody>
      </p:sp>
      <p:sp>
        <p:nvSpPr>
          <p:cNvPr id="292" name="Text Box 16"/>
          <p:cNvSpPr txBox="1"/>
          <p:nvPr/>
        </p:nvSpPr>
        <p:spPr>
          <a:xfrm>
            <a:off x="791369" y="5076825"/>
            <a:ext cx="756126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* Her bir ölçütün varlığı 1 puan olarak hesaplanır 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6" name="Group 22"/>
          <p:cNvGraphicFramePr/>
          <p:nvPr/>
        </p:nvGraphicFramePr>
        <p:xfrm>
          <a:off x="1169987" y="1416901"/>
          <a:ext cx="6804026" cy="270510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80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5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  <a:r>
                        <a:rPr b="0"/>
                        <a:t>Yaş, sigara, malnütrisyon, mesleksel faktörler,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Ek hastalıklar (başta akciğer hastalıkları olmak üzere),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Solunum yolları mukosiliyer fonksiyon bozukluğu,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Bronş obstrüksiyonu (tümör, yabancı cisim),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Üst solunum yollarında kronik süpüratif patolojiler,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Splenektomi,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Alkolizm,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Bakımevinde yaşama,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Kortikosteroid kullanımı,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Diğer immünsüpresif tedaviler,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Toksik inhalasyonlar,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Disfaji,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Viral infeksiyonlar,  </a:t>
                      </a:r>
                    </a:p>
                    <a:p>
                      <a:pPr algn="l">
                        <a:lnSpc>
                          <a:spcPct val="120000"/>
                        </a:lnSpc>
                        <a:buClr>
                          <a:srgbClr val="00FF00"/>
                        </a:buClr>
                        <a:buSzPct val="75000"/>
                        <a:buChar char="▪"/>
                        <a:defRPr sz="1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İlaçlar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" name="Text Box 14"/>
          <p:cNvSpPr txBox="1"/>
          <p:nvPr/>
        </p:nvSpPr>
        <p:spPr>
          <a:xfrm>
            <a:off x="725487" y="584517"/>
            <a:ext cx="8964614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2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Pnömoni Tedavisinde Dikkate Alınması Gereken Değiştirici Faktörler</a:t>
            </a:r>
          </a:p>
          <a:p>
            <a:pPr>
              <a:defRPr sz="2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(Ağırlık faktörleri)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1" name="Group 34"/>
          <p:cNvGraphicFramePr/>
          <p:nvPr/>
        </p:nvGraphicFramePr>
        <p:xfrm>
          <a:off x="29176" y="46162"/>
          <a:ext cx="9098348" cy="6852873"/>
        </p:xfrm>
        <a:graphic>
          <a:graphicData uri="http://schemas.openxmlformats.org/drawingml/2006/table">
            <a:tbl>
              <a:tblPr bandRow="1">
                <a:tableStyleId>{EEE7283C-3CF3-47DC-8721-378D4A62B228}</a:tableStyleId>
              </a:tblPr>
              <a:tblGrid>
                <a:gridCol w="357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09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</a:t>
                      </a:r>
                    </a:p>
                  </a:txBody>
                  <a:tcPr marL="45712" marR="45712" marT="45712" marB="45712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II</a:t>
                      </a:r>
                    </a:p>
                  </a:txBody>
                  <a:tcPr marL="45712" marR="45712" marT="45712" marB="45712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III</a:t>
                      </a:r>
                    </a:p>
                  </a:txBody>
                  <a:tcPr marL="45712" marR="45712" marT="45712" marB="45712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322">
                <a:tc>
                  <a:txBody>
                    <a:bodyPr/>
                    <a:lstStyle/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Hastaneye yatış ölçütleri yok</a:t>
                      </a:r>
                      <a:r>
                        <a:rPr sz="1600"/>
                        <a:t> </a:t>
                      </a:r>
                    </a:p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CURB-65 &lt;2</a:t>
                      </a:r>
                      <a:endParaRPr sz="1600"/>
                    </a:p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a) Değiştirici faktör yok</a:t>
                      </a:r>
                      <a:endParaRPr sz="1600"/>
                    </a:p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b) Değiştirici faktör var</a:t>
                      </a:r>
                    </a:p>
                  </a:txBody>
                  <a:tcPr marL="45712" marR="45712" marT="45712" marB="45712" horzOverflow="overflow"/>
                </a:tc>
                <a:tc>
                  <a:txBody>
                    <a:bodyPr/>
                    <a:lstStyle/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Yoğun bakıma yatış ölçütleri yok </a:t>
                      </a:r>
                      <a:endParaRPr sz="1600"/>
                    </a:p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CURB-65 ≥ 2</a:t>
                      </a:r>
                    </a:p>
                  </a:txBody>
                  <a:tcPr marL="45712" marR="45712" marT="45712" marB="45712" horzOverflow="overflow"/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Yoğun bakım birimine yatırılma ölçütleri var</a:t>
                      </a:r>
                      <a:endParaRPr sz="3200"/>
                    </a:p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a) Pseudomonas riski yok</a:t>
                      </a:r>
                      <a:endParaRPr sz="1600"/>
                    </a:p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b) Pseudomonas riski var</a:t>
                      </a:r>
                    </a:p>
                  </a:txBody>
                  <a:tcPr marL="45712" marR="45712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283"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b="1"/>
                        <a:t>  </a:t>
                      </a:r>
                      <a:r>
                        <a:rPr b="1" u="sng"/>
                        <a:t>Grup IA</a:t>
                      </a:r>
                      <a:r>
                        <a:t>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C.pneumoniae (tek başına veya karma infeksiyon şeklinde)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H.influenzae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Viruslar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Diğerleri </a:t>
                      </a:r>
                    </a:p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 </a:t>
                      </a:r>
                      <a:r>
                        <a:rPr u="sng"/>
                        <a:t>Grup IB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Karma infeksiyon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H.influenzae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Enterik Gram-negatifler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Viruslar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Diğerleri </a:t>
                      </a:r>
                    </a:p>
                  </a:txBody>
                  <a:tcPr marL="45712" marR="45712" marT="45712" marB="45712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b="1"/>
                        <a:t>  </a:t>
                      </a:r>
                      <a:r>
                        <a:rPr b="1" u="sng"/>
                        <a:t>Grup II</a:t>
                      </a:r>
                      <a:r>
                        <a:t>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H.influenzae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Karma infeksiyon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Enterik Gram-negatifler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Anaeroplar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Viruslar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Legionella spp.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Diğerleri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S.aureus </a:t>
                      </a:r>
                    </a:p>
                  </a:txBody>
                  <a:tcPr marL="45712" marR="45712" marT="45712" marB="45712" horzOverflow="overflow"/>
                </a:tc>
                <a:tc>
                  <a:txBody>
                    <a:bodyPr/>
                    <a:lstStyle/>
                    <a:p>
                      <a:pPr algn="l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b="1"/>
                        <a:t>  </a:t>
                      </a:r>
                      <a:r>
                        <a:rPr b="1" u="sng"/>
                        <a:t>Grup IIIA</a:t>
                      </a:r>
                      <a:r>
                        <a:t>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Legionella spp.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H.influenzae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Enterik Gram-negatifler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S.aureus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M.pneumoniae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Viruslar 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Diğerleri </a:t>
                      </a:r>
                    </a:p>
                    <a:p>
                      <a:pPr algn="l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defRPr sz="1300"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 </a:t>
                      </a:r>
                      <a:r>
                        <a:rPr u="sng"/>
                        <a:t>Grup IIIB</a:t>
                      </a:r>
                    </a:p>
                    <a:p>
                      <a:pPr algn="l">
                        <a:buSzPct val="100000"/>
                        <a:buFont typeface="Symbol"/>
                        <a:buChar char="·"/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P.aeruginosa + Grup A' daki patojenler </a:t>
                      </a:r>
                    </a:p>
                    <a:p>
                      <a:pPr algn="l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</a:p>
                  </a:txBody>
                  <a:tcPr marL="45712" marR="45712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2" name="Text Box 32"/>
          <p:cNvSpPr txBox="1"/>
          <p:nvPr/>
        </p:nvSpPr>
        <p:spPr>
          <a:xfrm>
            <a:off x="431800" y="6087110"/>
            <a:ext cx="8280400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TGP'de Etkenlerin  Gruplara  Göre  Dağılımı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roup 206"/>
          <p:cNvGraphicFramePr/>
          <p:nvPr/>
        </p:nvGraphicFramePr>
        <p:xfrm>
          <a:off x="269874" y="505822"/>
          <a:ext cx="8604251" cy="5913438"/>
        </p:xfrm>
        <a:graphic>
          <a:graphicData uri="http://schemas.openxmlformats.org/drawingml/2006/table">
            <a:tbl>
              <a:tblPr bandRow="1">
                <a:tableStyleId>{EEE7283C-3CF3-47DC-8721-378D4A62B228}</a:tableStyleId>
              </a:tblPr>
              <a:tblGrid>
                <a:gridCol w="264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9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12700">
                      <a:solidFill>
                        <a:srgbClr val="EAEAEA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12700">
                      <a:solidFill>
                        <a:srgbClr val="EAEAEA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II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12700">
                      <a:solidFill>
                        <a:srgbClr val="EAEAEA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12700">
                      <a:solidFill>
                        <a:srgbClr val="EAEAEA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Grup III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12700">
                      <a:solidFill>
                        <a:srgbClr val="EAEAEA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155"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Hastaneye yatış ölçütlerini taşımayan hastalar </a:t>
                      </a:r>
                      <a:endParaRPr sz="1600"/>
                    </a:p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CURB-65 &lt;2</a:t>
                      </a:r>
                      <a:endParaRPr sz="1600"/>
                    </a:p>
                    <a:p>
                      <a:pPr algn="ctr">
                        <a:defRPr sz="1600"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A) Değiştirici faktör yok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B) Değiştirici faktör var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Yoğun bakıma yatış ölçütü yok </a:t>
                      </a:r>
                      <a:endParaRPr sz="1600"/>
                    </a:p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CURB-65 ≥ 2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Yoğun bakıma yatış ölçütü var</a:t>
                      </a:r>
                      <a:endParaRPr sz="32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32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A) Pseudomonas riski yok 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B) Pseudomonas riski var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04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t> </a:t>
                      </a:r>
                      <a:br/>
                      <a:r>
                        <a:rPr b="1"/>
                        <a:t>Ayakta Tedavi 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t> </a:t>
                      </a:r>
                      <a:endParaRPr sz="3200" b="1"/>
                    </a:p>
                    <a:p>
                      <a:pPr algn="ctr">
                        <a:defRPr sz="1600"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Klinikte Tedavi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endParaRPr sz="3200" b="1"/>
                    </a:p>
                    <a:p>
                      <a:pPr algn="ctr">
                        <a:defRPr sz="1600"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Yoğun Bakım </a:t>
                      </a:r>
                      <a:endParaRPr sz="3200"/>
                    </a:p>
                    <a:p>
                      <a:pPr algn="ctr">
                        <a:defRPr sz="1600" b="1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Biriminde Tedavi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>
                      <a:solidFill>
                        <a:srgbClr val="000000"/>
                      </a:solidFill>
                      <a:miter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79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sz="1400" b="1" u="sng"/>
                        <a:t>Grup IA</a:t>
                      </a:r>
                      <a:r>
                        <a:t> </a:t>
                      </a:r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Amoksisilin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veya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Makrolid</a:t>
                      </a:r>
                      <a:r>
                        <a:rPr sz="1600"/>
                        <a:t> </a:t>
                      </a:r>
                    </a:p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 sz="1600"/>
                    </a:p>
                    <a:p>
                      <a:pPr algn="ctr">
                        <a:defRPr b="1" u="sng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Grup IB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2.-3. kuşak oral sefalosporin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veya Amoksisilin+klavulanat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±</a:t>
                      </a:r>
                      <a:endParaRPr sz="1600"/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Makrolid  veya Doksisiklin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b="1" u="sng"/>
                        <a:t>Grup II</a:t>
                      </a:r>
                      <a:r>
                        <a:t> 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3. kuşak anti-Pseudomonas olmayan sefalosporin veya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beta- laktamaz inhibitörlü aminopenisilin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+ 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Makrolid 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ya da  </a:t>
                      </a:r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endParaRPr/>
                    </a:p>
                    <a:p>
                      <a:pPr algn="ctr">
                        <a:defRPr sz="13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Tek başına yeni florokinolon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 </a:t>
                      </a:r>
                      <a:br/>
                      <a:r>
                        <a:rPr b="1" u="sng"/>
                        <a:t>Grup IIIA 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3. kuşak anti-Pseudomonas olmayan sefalosporin veya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beta-laktamaz inhibitörlü aminopenisilin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+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Makrolid 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veya yeni florokinolon </a:t>
                      </a:r>
                    </a:p>
                    <a:p>
                      <a:pPr algn="l">
                        <a:defRPr sz="1200" b="1" u="sng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Grup IIIB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Anti-Pseudomonas beta-laktam 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Siprofloksasin,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veya aminoglikozid 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+</a:t>
                      </a:r>
                    </a:p>
                    <a:p>
                      <a:pPr algn="l">
                        <a:defRPr sz="12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Makrolid</a:t>
                      </a:r>
                    </a:p>
                  </a:txBody>
                  <a:tcPr marL="45722" marR="45722" marT="45722" marB="45722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5" name="Text Box 145"/>
          <p:cNvSpPr txBox="1"/>
          <p:nvPr/>
        </p:nvSpPr>
        <p:spPr>
          <a:xfrm>
            <a:off x="637116" y="-32695"/>
            <a:ext cx="763270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TGP’de AMPİRİK TEDAVİ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 Box 20"/>
          <p:cNvSpPr txBox="1"/>
          <p:nvPr/>
        </p:nvSpPr>
        <p:spPr>
          <a:xfrm>
            <a:off x="1399116" y="489268"/>
            <a:ext cx="770413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Yoğun Bakım Ünitesine Yatırılma Ölçütleri </a:t>
            </a:r>
          </a:p>
        </p:txBody>
      </p:sp>
      <p:graphicFrame>
        <p:nvGraphicFramePr>
          <p:cNvPr id="310" name="Group 27"/>
          <p:cNvGraphicFramePr/>
          <p:nvPr/>
        </p:nvGraphicFramePr>
        <p:xfrm>
          <a:off x="1263686" y="1073150"/>
          <a:ext cx="6716641" cy="59562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6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7672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defRPr sz="2000" b="1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Major</a:t>
                      </a:r>
                      <a:r>
                        <a:rPr sz="1800" b="0" u="none"/>
                        <a:t>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İnvazif mekanik ventilasyon gereği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Vazopressör gerektiren septik şok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 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2000" b="1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Minör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Solunum sayısı ≥30/dak.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PaO2/FIO2 ≤250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Akciğer radyogramında multilober infiltratlar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Konfüzyon/dezoryantasyon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Üremi (BUN ≥20 mg/dL)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Lökopeni (Lökosit&lt;4000 /mm3)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Trombositopeni (trombosit&lt;100 000 /mm3)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Hipotermi (&lt;36°C) </a:t>
                      </a:r>
                    </a:p>
                    <a:p>
                      <a:pPr algn="l">
                        <a:lnSpc>
                          <a:spcPct val="130000"/>
                        </a:lnSpc>
                        <a:def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Yoğun sıvı yüklemesi gerektiren hipotansiyon</a:t>
                      </a:r>
                      <a:r>
                        <a:rPr sz="1600"/>
                        <a:t> </a:t>
                      </a:r>
                    </a:p>
                  </a:txBody>
                  <a:tcPr marL="45694" marR="45694" marT="45694" marB="45694" horzOverflow="overflow">
                    <a:lnL w="28575">
                      <a:solidFill>
                        <a:srgbClr val="EAEAEA"/>
                      </a:solidFill>
                      <a:miter/>
                    </a:lnL>
                    <a:lnR w="28575">
                      <a:solidFill>
                        <a:srgbClr val="EAEAEA"/>
                      </a:solidFill>
                      <a:miter/>
                    </a:lnR>
                    <a:lnT w="28575">
                      <a:solidFill>
                        <a:srgbClr val="EAEAEA"/>
                      </a:solidFill>
                      <a:miter/>
                    </a:lnT>
                    <a:lnB w="28575">
                      <a:solidFill>
                        <a:srgbClr val="EAEAEA"/>
                      </a:solidFill>
                      <a:miter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1" name="Text Box 17"/>
          <p:cNvSpPr txBox="1"/>
          <p:nvPr/>
        </p:nvSpPr>
        <p:spPr>
          <a:xfrm>
            <a:off x="476779" y="6263215"/>
            <a:ext cx="756126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160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Tek major veya en az üç minör ölçütün var olması koşulu aranmalıdır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Rectangle 4"/>
          <p:cNvSpPr txBox="1"/>
          <p:nvPr/>
        </p:nvSpPr>
        <p:spPr>
          <a:xfrm>
            <a:off x="457200" y="1460500"/>
            <a:ext cx="8229600" cy="347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Tedaviye genellikle </a:t>
            </a:r>
            <a:r>
              <a:rPr>
                <a:solidFill>
                  <a:schemeClr val="accent2"/>
                </a:solidFill>
              </a:rPr>
              <a:t>ampirik</a:t>
            </a:r>
            <a:r>
              <a:t> başlanır.</a:t>
            </a:r>
            <a:endParaRPr sz="3200">
              <a:solidFill>
                <a:srgbClr val="EAEAEA"/>
              </a:solidFill>
            </a:endParaRPr>
          </a:p>
          <a:p>
            <a:pPr marL="342900" indent="-342900" algn="just">
              <a:lnSpc>
                <a:spcPct val="200000"/>
              </a:lnSpc>
              <a:spcBef>
                <a:spcPts val="500"/>
              </a:spcBef>
              <a:buSzPct val="100000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Ampirik tedavide olgular gruplandırılmış ve bu gruplara etkili ampirik tedavi yaklaşımları belirlenmiştir. Sınıflamada esas alınan kriterler; </a:t>
            </a:r>
            <a:r>
              <a:rPr b="1">
                <a:solidFill>
                  <a:schemeClr val="accent2"/>
                </a:solidFill>
              </a:rPr>
              <a:t>hastaneye yatırılma gerekliliği, eşlik eden başka hastalığın varlığı ve hastalığın şiddetidir.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Akciğerlerde klinik ve / veya radyolojik konsolidasyon bulguları ile karakterize genellikle bakteriyel olan…"/>
          <p:cNvSpPr txBox="1">
            <a:spLocks noGrp="1"/>
          </p:cNvSpPr>
          <p:nvPr>
            <p:ph type="body" idx="1"/>
          </p:nvPr>
        </p:nvSpPr>
        <p:spPr>
          <a:xfrm>
            <a:off x="457200" y="1702607"/>
            <a:ext cx="8229600" cy="352742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buClr>
                <a:srgbClr val="FFFF00"/>
              </a:buClr>
              <a:buSzTx/>
              <a:buFont typeface="Wingdings"/>
              <a:buNone/>
            </a:pPr>
            <a:r>
              <a:t>	Akciğerlerde klinik ve / veya radyolojik konsolidasyon bulguları ile karakterize genellikle bakteriyel olan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buClr>
                <a:srgbClr val="FFFF00"/>
              </a:buClr>
              <a:buSzTx/>
              <a:buFont typeface="Wingdings"/>
              <a:buNone/>
            </a:pPr>
            <a:r>
              <a:t>akut enfeksiyona </a:t>
            </a:r>
            <a:r>
              <a:rPr sz="3600" b="1">
                <a:solidFill>
                  <a:schemeClr val="accent2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PNÖMONİ</a:t>
            </a:r>
            <a:r>
              <a:t> denir.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24 saatlik ateşsiz dönem…"/>
          <p:cNvSpPr txBox="1">
            <a:spLocks noGrp="1"/>
          </p:cNvSpPr>
          <p:nvPr>
            <p:ph type="body" sz="quarter" idx="1"/>
          </p:nvPr>
        </p:nvSpPr>
        <p:spPr>
          <a:xfrm>
            <a:off x="4970462" y="4368800"/>
            <a:ext cx="4343401" cy="16764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✹"/>
              <a:defRPr sz="2000"/>
            </a:pPr>
            <a:r>
              <a:t>24 saatlik ateşsiz dönem</a:t>
            </a:r>
          </a:p>
          <a:p>
            <a:pPr algn="just">
              <a:lnSpc>
                <a:spcPct val="13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✹"/>
              <a:defRPr sz="2000"/>
            </a:pPr>
            <a:r>
              <a:t>Klinik olarak stabil durum</a:t>
            </a:r>
          </a:p>
          <a:p>
            <a:pPr algn="just">
              <a:lnSpc>
                <a:spcPct val="13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✹"/>
              <a:defRPr sz="2000"/>
            </a:pPr>
            <a:r>
              <a:t>Lökositozun normale dönmesi</a:t>
            </a:r>
          </a:p>
        </p:txBody>
      </p:sp>
      <p:pic>
        <p:nvPicPr>
          <p:cNvPr id="32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" y="4025674"/>
            <a:ext cx="1219200" cy="1857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7200" y="4573587"/>
            <a:ext cx="1544960" cy="101991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Line 7"/>
          <p:cNvSpPr/>
          <p:nvPr/>
        </p:nvSpPr>
        <p:spPr>
          <a:xfrm>
            <a:off x="2159000" y="4954587"/>
            <a:ext cx="685800" cy="1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323" name="Rectangle 2"/>
          <p:cNvSpPr txBox="1"/>
          <p:nvPr/>
        </p:nvSpPr>
        <p:spPr>
          <a:xfrm>
            <a:off x="838200" y="968375"/>
            <a:ext cx="7772400" cy="302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lnSpcReduction="10000"/>
          </a:bodyPr>
          <a:lstStyle/>
          <a:p>
            <a:pPr defTabSz="896111">
              <a:lnSpc>
                <a:spcPct val="120000"/>
              </a:lnSpc>
              <a:defRPr sz="235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Özellikle hastaneye yatırılarak tedavi gerektiren pnömonili hastalarda (GRUP II-III) antibiyotik tedavisi parenteral başlanır ve tedavi maliyetini azaltmak ve hospitalizasyon süresini kısaltmak amacıyla  mümkün olan en kısa sürede parenteral tedaviden oral tedaviye geçmek gerekmektedir. Buna </a:t>
            </a:r>
            <a:r>
              <a:rPr b="1">
                <a:solidFill>
                  <a:schemeClr val="accent2"/>
                </a:solidFill>
              </a:rPr>
              <a:t>ardışık</a:t>
            </a:r>
            <a:r>
              <a:rPr b="1">
                <a:solidFill>
                  <a:srgbClr val="C00000"/>
                </a:solidFill>
              </a:rPr>
              <a:t> tedavi</a:t>
            </a:r>
            <a:r>
              <a:rPr>
                <a:solidFill>
                  <a:srgbClr val="C00000"/>
                </a:solidFill>
              </a:rPr>
              <a:t> </a:t>
            </a:r>
            <a:r>
              <a:t>denir. Bunun için belirlenen kriterler şunlardır :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Pnömoni düşünülen her hastada PA akciğer filmi çekilmelidir…"/>
          <p:cNvSpPr txBox="1">
            <a:spLocks noGrp="1"/>
          </p:cNvSpPr>
          <p:nvPr>
            <p:ph type="body" idx="1"/>
          </p:nvPr>
        </p:nvSpPr>
        <p:spPr>
          <a:xfrm>
            <a:off x="1047551" y="1446560"/>
            <a:ext cx="6218580" cy="4501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1465" indent="-291465" defTabSz="77724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40"/>
            </a:pPr>
            <a:r>
              <a:t>Pnömoni düşünülen her hastada PA akciğer filmi çekilmelidir</a:t>
            </a:r>
          </a:p>
          <a:p>
            <a:pPr marL="291465" indent="-291465" defTabSz="777240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40"/>
            </a:pPr>
            <a:r>
              <a:t>Bazı pnömonili olgularda akciğer filmi </a:t>
            </a:r>
            <a:r>
              <a:rPr b="1">
                <a:solidFill>
                  <a:schemeClr val="accent2"/>
                </a:solidFill>
              </a:rPr>
              <a:t>normal</a:t>
            </a:r>
            <a:r>
              <a:rPr b="1">
                <a:solidFill>
                  <a:srgbClr val="C00000"/>
                </a:solidFill>
              </a:rPr>
              <a:t> </a:t>
            </a:r>
            <a:r>
              <a:t>görünümde olabilir</a:t>
            </a:r>
            <a:br/>
            <a:r>
              <a:t>(Pnömoninin ilk 24 saatinde, </a:t>
            </a:r>
          </a:p>
          <a:p>
            <a:pPr marL="0" indent="0" defTabSz="777240">
              <a:lnSpc>
                <a:spcPct val="15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2040"/>
            </a:pPr>
            <a:r>
              <a:t>    dehidratasyon durumunda, </a:t>
            </a:r>
          </a:p>
          <a:p>
            <a:pPr marL="0" indent="0" defTabSz="777240">
              <a:lnSpc>
                <a:spcPct val="15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2040"/>
            </a:pPr>
            <a:r>
              <a:t>    pneumocystis jirovecii pnömonisinde,               </a:t>
            </a:r>
          </a:p>
          <a:p>
            <a:pPr marL="0" indent="0" defTabSz="777240">
              <a:lnSpc>
                <a:spcPct val="15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2040"/>
            </a:pPr>
            <a:r>
              <a:t>    ciddi nötropenik hastalarda</a:t>
            </a:r>
          </a:p>
          <a:p>
            <a:pPr marL="0" indent="0" defTabSz="777240">
              <a:lnSpc>
                <a:spcPct val="15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2040"/>
            </a:pPr>
            <a:r>
              <a:t>    yaşlılarda)</a:t>
            </a:r>
          </a:p>
        </p:txBody>
      </p:sp>
      <p:sp>
        <p:nvSpPr>
          <p:cNvPr id="328" name="Rectangle 5"/>
          <p:cNvSpPr txBox="1"/>
          <p:nvPr/>
        </p:nvSpPr>
        <p:spPr>
          <a:xfrm>
            <a:off x="1358900" y="4318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UNUTMAYALIM!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ectangle 4"/>
          <p:cNvSpPr txBox="1"/>
          <p:nvPr/>
        </p:nvSpPr>
        <p:spPr>
          <a:xfrm>
            <a:off x="935832" y="2191385"/>
            <a:ext cx="7272336" cy="32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200000"/>
              </a:lnSpc>
              <a:def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TGP’de tedavi süresi sorumlu patojene göre değişmekle birlikte, genellikle hastanın ateşi düştükten </a:t>
            </a:r>
            <a:r>
              <a:rPr>
                <a:solidFill>
                  <a:srgbClr val="003399"/>
                </a:solidFill>
              </a:rPr>
              <a:t>1 hafta sonraya</a:t>
            </a:r>
            <a:r>
              <a:rPr>
                <a:solidFill>
                  <a:srgbClr val="EAEAEA"/>
                </a:solidFill>
              </a:rPr>
              <a:t> </a:t>
            </a:r>
            <a:r>
              <a:t>kadar tedaviye devam edilmelidir. </a:t>
            </a:r>
          </a:p>
        </p:txBody>
      </p:sp>
      <p:sp>
        <p:nvSpPr>
          <p:cNvPr id="333" name="Rectangle 5"/>
          <p:cNvSpPr txBox="1"/>
          <p:nvPr/>
        </p:nvSpPr>
        <p:spPr>
          <a:xfrm>
            <a:off x="685800" y="881698"/>
            <a:ext cx="7772400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Tedavi Süresi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Rectangle 4"/>
          <p:cNvSpPr txBox="1"/>
          <p:nvPr/>
        </p:nvSpPr>
        <p:spPr>
          <a:xfrm>
            <a:off x="788988" y="-372427"/>
            <a:ext cx="7272336" cy="675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lnSpc>
                <a:spcPct val="200000"/>
              </a:lnSpc>
              <a:def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. </a:t>
            </a:r>
            <a:br/>
            <a:r>
              <a:t/>
            </a:r>
            <a:br/>
            <a:r>
              <a:t>Ortalama tedavi süresi</a:t>
            </a:r>
            <a:r>
              <a:rPr>
                <a:solidFill>
                  <a:srgbClr val="EAEAEA"/>
                </a:solidFill>
              </a:rPr>
              <a:t> </a:t>
            </a:r>
            <a:r>
              <a:rPr>
                <a:solidFill>
                  <a:srgbClr val="003399"/>
                </a:solidFill>
              </a:rPr>
              <a:t>7-10 gündür.  </a:t>
            </a:r>
            <a:r>
              <a:t>Mycoplasma ve Clamidya pnömonilerinde </a:t>
            </a:r>
            <a:r>
              <a:rPr>
                <a:solidFill>
                  <a:srgbClr val="003399"/>
                </a:solidFill>
              </a:rPr>
              <a:t>14 gün, </a:t>
            </a:r>
            <a:r>
              <a:t>Legionella pnömonisinde ise tedavi özellikle immunsuprese hastalarda </a:t>
            </a:r>
            <a:r>
              <a:rPr>
                <a:solidFill>
                  <a:srgbClr val="003399"/>
                </a:solidFill>
              </a:rPr>
              <a:t>21 güne </a:t>
            </a:r>
            <a:r>
              <a:t>uzatılmalıdır. GRUP III’de tedavi </a:t>
            </a:r>
            <a:r>
              <a:rPr>
                <a:solidFill>
                  <a:srgbClr val="003399"/>
                </a:solidFill>
              </a:rPr>
              <a:t>3 haftadan </a:t>
            </a:r>
            <a:r>
              <a:t>az  olmamalıdır </a:t>
            </a:r>
          </a:p>
        </p:txBody>
      </p:sp>
      <p:sp>
        <p:nvSpPr>
          <p:cNvPr id="338" name="Rectangle 5"/>
          <p:cNvSpPr txBox="1"/>
          <p:nvPr/>
        </p:nvSpPr>
        <p:spPr>
          <a:xfrm>
            <a:off x="685800" y="489268"/>
            <a:ext cx="7772400" cy="71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Tedavi Süresi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1.Sorumlu patojen başlanan antibiyotiğe dirençli olabilir veya tedavi sırasında süper enfeksiyon gelişmiş olabilir.…"/>
          <p:cNvSpPr txBox="1">
            <a:spLocks noGrp="1"/>
          </p:cNvSpPr>
          <p:nvPr>
            <p:ph type="body" idx="1"/>
          </p:nvPr>
        </p:nvSpPr>
        <p:spPr>
          <a:xfrm>
            <a:off x="764125" y="1951038"/>
            <a:ext cx="7615750" cy="37196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400" b="1">
                <a:solidFill>
                  <a:srgbClr val="C00000"/>
                </a:solidFill>
              </a:defRPr>
            </a:pPr>
            <a:r>
              <a:t>1.</a:t>
            </a:r>
            <a:r>
              <a:rPr b="0">
                <a:solidFill>
                  <a:srgbClr val="000000"/>
                </a:solidFill>
              </a:rPr>
              <a:t>Sorumlu patojen başlanan antibiyotiğe dirençli olabilir veya tedavi sırasında süper enfeksiyon gelişmiş olabilir.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400" b="1">
                <a:solidFill>
                  <a:srgbClr val="C00000"/>
                </a:solidFill>
              </a:defRPr>
            </a:pPr>
            <a:r>
              <a:t>2.</a:t>
            </a:r>
            <a:r>
              <a:rPr b="0">
                <a:solidFill>
                  <a:srgbClr val="000000"/>
                </a:solidFill>
              </a:rPr>
              <a:t>Non-bakteriyel bir patojen pnömoniden sorumlu olabilir.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400" b="1">
                <a:solidFill>
                  <a:srgbClr val="C00000"/>
                </a:solidFill>
              </a:defRPr>
            </a:pPr>
            <a:r>
              <a:t>3.</a:t>
            </a:r>
            <a:r>
              <a:rPr b="0">
                <a:solidFill>
                  <a:srgbClr val="000000"/>
                </a:solidFill>
              </a:rPr>
              <a:t>Nadir görülen patojenler infeksiyondan sorumlu olabilir: Tüberküloz, P. jirovecii, Mantarlar, Francisella tularensis, Coxiella burnettii gibi.</a:t>
            </a:r>
          </a:p>
        </p:txBody>
      </p:sp>
      <p:sp>
        <p:nvSpPr>
          <p:cNvPr id="343" name="Rectangle 2"/>
          <p:cNvSpPr txBox="1"/>
          <p:nvPr/>
        </p:nvSpPr>
        <p:spPr>
          <a:xfrm>
            <a:off x="1131887" y="904875"/>
            <a:ext cx="73152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defTabSz="859536">
              <a:defRPr sz="2256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Tedavi ile düzelmeyen TGP’li hastalarda aşağıda belirtilen durumlar dikkate alınmalıdır :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4.Pnömoniyi taklit eden non-infeksiyöz nedenler olabilir (bronş kanseri, pulmoner emboli, kalp yetmezliği, bronşiolitis obliterans organize pnömoni, Wegener granülomatozisi, eosinofilik pnömoni gibi).…"/>
          <p:cNvSpPr txBox="1">
            <a:spLocks noGrp="1"/>
          </p:cNvSpPr>
          <p:nvPr>
            <p:ph type="body" idx="1"/>
          </p:nvPr>
        </p:nvSpPr>
        <p:spPr>
          <a:xfrm>
            <a:off x="848890" y="1370260"/>
            <a:ext cx="7446220" cy="4117480"/>
          </a:xfrm>
          <a:prstGeom prst="rect">
            <a:avLst/>
          </a:prstGeom>
        </p:spPr>
        <p:txBody>
          <a:bodyPr/>
          <a:lstStyle/>
          <a:p>
            <a:pPr marL="284606" indent="-284606" algn="just" defTabSz="758951">
              <a:lnSpc>
                <a:spcPct val="20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1992" b="1">
                <a:solidFill>
                  <a:srgbClr val="C00000"/>
                </a:solidFill>
              </a:defRPr>
            </a:pPr>
            <a:r>
              <a:t>4.</a:t>
            </a:r>
            <a:r>
              <a:rPr b="0">
                <a:solidFill>
                  <a:srgbClr val="000000"/>
                </a:solidFill>
              </a:rPr>
              <a:t>Pnömoniyi taklit eden non-infeksiyöz nedenler olabilir (bronş kanseri, pulmoner emboli, kalp yetmezliği, bronşiolitis obliterans organize pnömoni, Wegener granülomatozisi, eosinofilik pnömoni gibi).</a:t>
            </a:r>
          </a:p>
          <a:p>
            <a:pPr marL="284606" indent="-284606" algn="just" defTabSz="758951">
              <a:lnSpc>
                <a:spcPct val="20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1992" b="1">
                <a:solidFill>
                  <a:srgbClr val="C00000"/>
                </a:solidFill>
              </a:defRPr>
            </a:pPr>
            <a:r>
              <a:t>5.</a:t>
            </a:r>
            <a:r>
              <a:rPr b="0">
                <a:solidFill>
                  <a:srgbClr val="000000"/>
                </a:solidFill>
              </a:rPr>
              <a:t>Parapnömonik effüzyon, ampiyem, apse gibi komplikasyonlar gelişebilir.</a:t>
            </a:r>
          </a:p>
          <a:p>
            <a:pPr marL="284606" indent="-284606" algn="just" defTabSz="758951">
              <a:lnSpc>
                <a:spcPct val="200000"/>
              </a:lnSpc>
              <a:spcBef>
                <a:spcPts val="400"/>
              </a:spcBef>
              <a:buClr>
                <a:srgbClr val="FFFF00"/>
              </a:buClr>
              <a:buSzTx/>
              <a:buFont typeface="Wingdings"/>
              <a:buNone/>
              <a:defRPr sz="1992" b="1">
                <a:solidFill>
                  <a:srgbClr val="C00000"/>
                </a:solidFill>
              </a:defRPr>
            </a:pPr>
            <a:r>
              <a:t>6.</a:t>
            </a:r>
            <a:r>
              <a:rPr b="0">
                <a:solidFill>
                  <a:srgbClr val="000000"/>
                </a:solidFill>
              </a:rPr>
              <a:t>Hastada klinik olarak fark edilemeyen immun supresyon olabilir.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Uygun tedavi edilen hastalarda ateş genellikle 2-4 günde düşer, lökositozun 4-5 günde gerilemesi beklenir.…"/>
          <p:cNvSpPr txBox="1">
            <a:spLocks noGrp="1"/>
          </p:cNvSpPr>
          <p:nvPr>
            <p:ph type="body" idx="1"/>
          </p:nvPr>
        </p:nvSpPr>
        <p:spPr>
          <a:xfrm>
            <a:off x="1030647" y="898211"/>
            <a:ext cx="7082706" cy="5136218"/>
          </a:xfrm>
          <a:prstGeom prst="rect">
            <a:avLst/>
          </a:prstGeom>
        </p:spPr>
        <p:txBody>
          <a:bodyPr/>
          <a:lstStyle/>
          <a:p>
            <a:pPr marL="322325" indent="-322325" algn="just" defTabSz="859536">
              <a:lnSpc>
                <a:spcPct val="14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256">
                <a:solidFill>
                  <a:srgbClr val="EAEAEA"/>
                </a:solidFill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Uygun tedavi edilen hastalarda </a:t>
            </a:r>
            <a:r>
              <a:rPr b="1">
                <a:solidFill>
                  <a:srgbClr val="FF0000"/>
                </a:solidFill>
              </a:rPr>
              <a:t>ateş genellikle 2-4 günde düşer,</a:t>
            </a:r>
            <a:r>
              <a:rPr b="1"/>
              <a:t> </a:t>
            </a:r>
            <a:r>
              <a:rPr b="1">
                <a:solidFill>
                  <a:srgbClr val="003399"/>
                </a:solidFill>
              </a:rPr>
              <a:t>lökositozun 4-5 günde gerilemesi beklenir. </a:t>
            </a:r>
          </a:p>
          <a:p>
            <a:pPr marL="322325" indent="-322325" algn="just" defTabSz="859536">
              <a:lnSpc>
                <a:spcPct val="14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256">
                <a:solidFill>
                  <a:srgbClr val="00FFFF"/>
                </a:solidFill>
              </a:defRPr>
            </a:pPr>
            <a:r>
              <a:rPr b="1"/>
              <a:t>	</a:t>
            </a:r>
            <a:r>
              <a:rPr b="1">
                <a:solidFill>
                  <a:srgbClr val="C00000"/>
                </a:solidFill>
              </a:rPr>
              <a:t>Fizik muayene bulguları daha geç düzelir.</a:t>
            </a:r>
            <a:r>
              <a:rPr>
                <a:solidFill>
                  <a:srgbClr val="C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Olguların %40’ında 7. günde hala anormal fizik muayene bulguları olabilir. </a:t>
            </a:r>
          </a:p>
          <a:p>
            <a:pPr marL="322325" indent="-322325" algn="just" defTabSz="859536">
              <a:lnSpc>
                <a:spcPct val="140000"/>
              </a:lnSpc>
              <a:spcBef>
                <a:spcPts val="500"/>
              </a:spcBef>
              <a:buClr>
                <a:srgbClr val="FFFF00"/>
              </a:buClr>
              <a:buSzTx/>
              <a:buFont typeface="Wingdings"/>
              <a:buNone/>
              <a:defRPr sz="2256">
                <a:solidFill>
                  <a:srgbClr val="FF0066"/>
                </a:solidFill>
              </a:defRPr>
            </a:pPr>
            <a:r>
              <a:t>	</a:t>
            </a:r>
            <a:r>
              <a:rPr b="1">
                <a:solidFill>
                  <a:srgbClr val="000000"/>
                </a:solidFill>
              </a:rPr>
              <a:t>Radyolojik bulgular en geç düzelir. </a:t>
            </a:r>
            <a:r>
              <a:rPr>
                <a:solidFill>
                  <a:srgbClr val="000000"/>
                </a:solidFill>
              </a:rPr>
              <a:t>Daha önce hastalığı olmayanlarda ve hatta genç hastalarda  bile (%40) 4. haftada radyoloji tam düzelmemiş olabilir. Yaşlı hastalar, alkoliklerde  ve KOAH’lı olgularda bu düzelme çok daha geç olabilir (10 haftaya uzayabilir).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828" y="4265176"/>
            <a:ext cx="2401069" cy="22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Dikdörtgen 1"/>
          <p:cNvSpPr txBox="1"/>
          <p:nvPr/>
        </p:nvSpPr>
        <p:spPr>
          <a:xfrm>
            <a:off x="717227" y="1806599"/>
            <a:ext cx="8424938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TKP’nin sık görülmesi, mortalitesinin yüksek olması ve yüksek tedavi maliyeti yaratması nedeniyle korunma stratejilerinin uygulanması önemlidir. </a:t>
            </a:r>
          </a:p>
          <a:p>
            <a:pPr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Pnömokokal hastalık ve influenzayı hedef alan aşılar başlıca korunma uygulamalarıdır. </a:t>
            </a:r>
          </a:p>
        </p:txBody>
      </p:sp>
      <p:sp>
        <p:nvSpPr>
          <p:cNvPr id="357" name="Rectangle 4"/>
          <p:cNvSpPr txBox="1"/>
          <p:nvPr/>
        </p:nvSpPr>
        <p:spPr>
          <a:xfrm>
            <a:off x="685800" y="518964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algn="ctr">
              <a:defRPr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KORUNMA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65 yaş ve üzeri…"/>
          <p:cNvSpPr txBox="1">
            <a:spLocks noGrp="1"/>
          </p:cNvSpPr>
          <p:nvPr>
            <p:ph type="body" idx="1"/>
          </p:nvPr>
        </p:nvSpPr>
        <p:spPr>
          <a:xfrm>
            <a:off x="685800" y="1201737"/>
            <a:ext cx="7772400" cy="51117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65 yaş ve üzeri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Kronik hastalıklar (yaş ≥65 veya FEV1 &lt;%40 olan KOAH’lılar ile bronşektazi, pnömonektomi, kardiyovasküler, renal ve hepatik hastalıklar ve diabetes mellitus)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Kronik alkolizm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Dalak disfonksiyonu veya splenektomi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İmmun yetmezlik ve immunsupressif tedavi kullanımı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Pnömokok hastalığı veya komplikasyonu riskinin artmış olduğu şartlarda yaşayanlar 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2000"/>
            </a:pPr>
            <a:r>
              <a:t>Beyin-omurilik sıvısı kaçağı olanlar</a:t>
            </a:r>
          </a:p>
        </p:txBody>
      </p:sp>
      <p:sp>
        <p:nvSpPr>
          <p:cNvPr id="362" name="Rectangle 2"/>
          <p:cNvSpPr txBox="1"/>
          <p:nvPr/>
        </p:nvSpPr>
        <p:spPr>
          <a:xfrm>
            <a:off x="971549" y="612775"/>
            <a:ext cx="8443915" cy="46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lnSpcReduction="10000"/>
          </a:bodyPr>
          <a:lstStyle>
            <a:lvl1pPr defTabSz="704087">
              <a:defRPr sz="2464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Pnömokok Aşısı Yapılması Önerilen Kişiler: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6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65 yaş ve üzeri…"/>
          <p:cNvSpPr txBox="1">
            <a:spLocks noGrp="1"/>
          </p:cNvSpPr>
          <p:nvPr>
            <p:ph type="body" idx="1"/>
          </p:nvPr>
        </p:nvSpPr>
        <p:spPr>
          <a:xfrm>
            <a:off x="677217" y="1285875"/>
            <a:ext cx="7789566" cy="4752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65 yaş ve üzeri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Kronik akciğer hastalıkları (KOAH, bronşektazi, bronş astması)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Kronik kardiovasküler hastalık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Diyabetes mellitus, böbrek fonksiyon bozukluğu, çeşitli hemoglobinopatileri olan ve bağışıklık sistemi baskılanmış kişiler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Yüksek riskli hastalarla karşılaşma olasılığı olan hekim, hemşire ve yardımcı sağlık personeli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Grip yönünden riskli kişilerle birlikte yaşayanlar*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Güvenlik görevlileri, itfaiyeciler gibi toplum hizmeti veren kişiler</a:t>
            </a:r>
          </a:p>
          <a:p>
            <a:pPr marL="332613" indent="-332613" defTabSz="886968">
              <a:lnSpc>
                <a:spcPct val="150000"/>
              </a:lnSpc>
              <a:spcBef>
                <a:spcPts val="400"/>
              </a:spcBef>
              <a:buClr>
                <a:srgbClr val="C00000"/>
              </a:buClr>
              <a:buSzPct val="80000"/>
              <a:buFontTx/>
              <a:buChar char="✹"/>
              <a:defRPr sz="1940"/>
            </a:pPr>
            <a:r>
              <a:t>Grip sezonunda gebelik</a:t>
            </a:r>
          </a:p>
        </p:txBody>
      </p:sp>
      <p:sp>
        <p:nvSpPr>
          <p:cNvPr id="367" name="Rectangle 2"/>
          <p:cNvSpPr txBox="1"/>
          <p:nvPr/>
        </p:nvSpPr>
        <p:spPr>
          <a:xfrm>
            <a:off x="908049" y="504825"/>
            <a:ext cx="8443915" cy="68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Grip Aşısı Yapılması Gereken Kişiler: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oplumda Gelişen Pnömoniler(TGP) 60 yaş üstü popülasyonda, infeksiyon hastalıkları arasında en sık ölüm nedenidir.…"/>
          <p:cNvSpPr txBox="1">
            <a:spLocks noGrp="1"/>
          </p:cNvSpPr>
          <p:nvPr>
            <p:ph type="body" idx="1"/>
          </p:nvPr>
        </p:nvSpPr>
        <p:spPr>
          <a:xfrm>
            <a:off x="901340" y="1816796"/>
            <a:ext cx="7341320" cy="45720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❖"/>
              <a:defRPr sz="2000"/>
            </a:pPr>
            <a:r>
              <a:t>	Toplumda Gelişen Pnömoniler(TGP) 60 yaş üstü popülasyonda, infeksiyon hastalıkları arasında en sık ölüm nedenidir. 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❖"/>
              <a:defRPr sz="2000"/>
            </a:pPr>
            <a:r>
              <a:t>	Dünya Sağlık Örgütü (WHO) verilerine göre, alt solunum yolu infeksiyonları 3.2 milyon/ölüm ile üçüncü sırada  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❖"/>
              <a:defRPr sz="2000"/>
            </a:pPr>
            <a:r>
              <a:t>	Ülkemizde ölüm nedenleri arasında beşinci sırada, infeksiyona bağlı ölümlerde ise birinci sırada	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rgbClr val="FFFF00"/>
              </a:buClr>
              <a:buSzPct val="80000"/>
              <a:buFontTx/>
              <a:buChar char="❖"/>
              <a:defRPr sz="2000"/>
            </a:pPr>
            <a:r>
              <a:t>	Ülkemizde tüm hastane yatış nedenlerinin %1.9’unu TGP oluşturur (2004)</a:t>
            </a:r>
          </a:p>
        </p:txBody>
      </p:sp>
      <p:sp>
        <p:nvSpPr>
          <p:cNvPr id="210" name="Rectangle 2"/>
          <p:cNvSpPr txBox="1"/>
          <p:nvPr/>
        </p:nvSpPr>
        <p:spPr>
          <a:xfrm>
            <a:off x="1892300" y="708944"/>
            <a:ext cx="7010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defTabSz="886968">
              <a:defRPr sz="3395" b="1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EPİDEMİYOLOJİ VE İNSİDANS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HAZIRLAYAN"/>
          <p:cNvSpPr txBox="1"/>
          <p:nvPr/>
        </p:nvSpPr>
        <p:spPr>
          <a:xfrm>
            <a:off x="3557384" y="759365"/>
            <a:ext cx="202923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>
                    <a:lumOff val="-10117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  <p:sp>
        <p:nvSpPr>
          <p:cNvPr id="372" name="TÜSAD GEAK ÜYESİ"/>
          <p:cNvSpPr txBox="1"/>
          <p:nvPr/>
        </p:nvSpPr>
        <p:spPr>
          <a:xfrm>
            <a:off x="3037899" y="1381665"/>
            <a:ext cx="3068202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10117"/>
                  </a:schemeClr>
                </a:solidFill>
              </a:defRPr>
            </a:lvl1pPr>
          </a:lstStyle>
          <a:p>
            <a:r>
              <a:t>TÜSAD GEAK ÜYESİ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4" name="İçerik Yer Tutucusu 3"/>
          <p:cNvGraphicFramePr/>
          <p:nvPr/>
        </p:nvGraphicFramePr>
        <p:xfrm>
          <a:off x="806376" y="680477"/>
          <a:ext cx="5873714" cy="5710769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293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0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79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Etyolojik nedene göre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İnfeksiyöz 
Noninfeksiyöz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1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Anatomik yerleşime göre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Lober 
Bronkopnömoni (lobüler) İnterstisiyel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1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Klinik tabloya göre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Tipik pnömoni 
Atipik pnömoni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1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Ağırlık durumuna göre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Hafif pnömoniler 
Ağır pnömoniler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69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l">
                        <a:defRPr sz="1800"/>
                      </a:pPr>
                      <a:r>
                        <a:t>Ampirik tedavi yaklaşımına göre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000054"/>
                          </a:solidFill>
                        </a:rPr>
                        <a:t>Toplumda gelişen pnömoniler (TGP) Hastane kökenli pnömoniler (HKP) Sağlık bakımı ilişkili pnömoni (SBİP) Ventilatör ilişkili pnömoni (VİP) İmmün sistemi baskılanmış hastada pnömoni Aspirasyon pnömonisi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" name="Başlık 1"/>
          <p:cNvSpPr txBox="1"/>
          <p:nvPr/>
        </p:nvSpPr>
        <p:spPr>
          <a:xfrm>
            <a:off x="1473200" y="-40209"/>
            <a:ext cx="415582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Pnömoni sınıflaması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 3"/>
          <p:cNvSpPr/>
          <p:nvPr/>
        </p:nvSpPr>
        <p:spPr>
          <a:xfrm>
            <a:off x="723900" y="5074444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0" name="Rectangle 4"/>
          <p:cNvSpPr/>
          <p:nvPr/>
        </p:nvSpPr>
        <p:spPr>
          <a:xfrm>
            <a:off x="723900" y="4160044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1" name="Rectangle 5"/>
          <p:cNvSpPr/>
          <p:nvPr/>
        </p:nvSpPr>
        <p:spPr>
          <a:xfrm>
            <a:off x="723900" y="3169443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2" name="Rectangle 6"/>
          <p:cNvSpPr/>
          <p:nvPr/>
        </p:nvSpPr>
        <p:spPr>
          <a:xfrm>
            <a:off x="723900" y="2255043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3" name="Rectangle 7"/>
          <p:cNvSpPr/>
          <p:nvPr/>
        </p:nvSpPr>
        <p:spPr>
          <a:xfrm>
            <a:off x="723900" y="1340644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4" name="Rectangle 8"/>
          <p:cNvSpPr txBox="1"/>
          <p:nvPr/>
        </p:nvSpPr>
        <p:spPr>
          <a:xfrm>
            <a:off x="-626268" y="488949"/>
            <a:ext cx="8643936" cy="714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>
              <a:defRPr sz="4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TANI YÖNTEMLERİ</a:t>
            </a:r>
          </a:p>
        </p:txBody>
      </p:sp>
      <p:sp>
        <p:nvSpPr>
          <p:cNvPr id="225" name="Rectangle 11"/>
          <p:cNvSpPr/>
          <p:nvPr/>
        </p:nvSpPr>
        <p:spPr>
          <a:xfrm>
            <a:off x="723900" y="5912644"/>
            <a:ext cx="5943600" cy="533401"/>
          </a:xfrm>
          <a:prstGeom prst="rect">
            <a:avLst/>
          </a:prstGeom>
          <a:gradFill>
            <a:gsLst>
              <a:gs pos="0">
                <a:srgbClr val="464646"/>
              </a:gs>
              <a:gs pos="50000">
                <a:srgbClr val="FFFFFF"/>
              </a:gs>
              <a:gs pos="100000">
                <a:srgbClr val="464646"/>
              </a:gs>
            </a:gsLst>
            <a:lin ang="540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/>
          </a:p>
        </p:txBody>
      </p:sp>
      <p:sp>
        <p:nvSpPr>
          <p:cNvPr id="226" name="Text Box 12"/>
          <p:cNvSpPr txBox="1"/>
          <p:nvPr/>
        </p:nvSpPr>
        <p:spPr>
          <a:xfrm>
            <a:off x="952500" y="1363900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Anamnez ve Fizik Muayene</a:t>
            </a:r>
          </a:p>
        </p:txBody>
      </p:sp>
      <p:sp>
        <p:nvSpPr>
          <p:cNvPr id="227" name="Text Box 13"/>
          <p:cNvSpPr txBox="1"/>
          <p:nvPr/>
        </p:nvSpPr>
        <p:spPr>
          <a:xfrm>
            <a:off x="952500" y="2284253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Akciğer Filmi</a:t>
            </a:r>
          </a:p>
        </p:txBody>
      </p:sp>
      <p:sp>
        <p:nvSpPr>
          <p:cNvPr id="228" name="Text Box 14"/>
          <p:cNvSpPr txBox="1"/>
          <p:nvPr/>
        </p:nvSpPr>
        <p:spPr>
          <a:xfrm>
            <a:off x="876300" y="3169443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Balgamın Gram Boyaması</a:t>
            </a:r>
          </a:p>
        </p:txBody>
      </p:sp>
      <p:sp>
        <p:nvSpPr>
          <p:cNvPr id="229" name="Text Box 15"/>
          <p:cNvSpPr txBox="1"/>
          <p:nvPr/>
        </p:nvSpPr>
        <p:spPr>
          <a:xfrm>
            <a:off x="952500" y="4236244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Kültür İncelemesi</a:t>
            </a:r>
          </a:p>
        </p:txBody>
      </p:sp>
      <p:sp>
        <p:nvSpPr>
          <p:cNvPr id="230" name="Text Box 16"/>
          <p:cNvSpPr txBox="1"/>
          <p:nvPr/>
        </p:nvSpPr>
        <p:spPr>
          <a:xfrm>
            <a:off x="1028700" y="5150644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Serolojik Testler</a:t>
            </a:r>
          </a:p>
        </p:txBody>
      </p:sp>
      <p:sp>
        <p:nvSpPr>
          <p:cNvPr id="231" name="Text Box 17"/>
          <p:cNvSpPr txBox="1"/>
          <p:nvPr/>
        </p:nvSpPr>
        <p:spPr>
          <a:xfrm>
            <a:off x="952500" y="5912644"/>
            <a:ext cx="5562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Rutin Laboratuvar İncelemeleri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xt Box 4"/>
          <p:cNvSpPr txBox="1"/>
          <p:nvPr/>
        </p:nvSpPr>
        <p:spPr>
          <a:xfrm>
            <a:off x="611187" y="1149350"/>
            <a:ext cx="8153401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100"/>
              </a:spcBef>
              <a:defRPr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TGP tanısında en sık kullanılan kriter:</a:t>
            </a:r>
            <a:br/>
            <a:endParaRPr/>
          </a:p>
        </p:txBody>
      </p:sp>
      <p:sp>
        <p:nvSpPr>
          <p:cNvPr id="236" name="Rectangle 2"/>
          <p:cNvSpPr txBox="1"/>
          <p:nvPr/>
        </p:nvSpPr>
        <p:spPr>
          <a:xfrm>
            <a:off x="685800" y="1693068"/>
            <a:ext cx="7772400" cy="347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ctr">
              <a:lnSpc>
                <a:spcPct val="150000"/>
              </a:lnSpc>
              <a:defRPr sz="2800" b="1">
                <a:solidFill>
                  <a:srgbClr val="EAEAE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u="sng">
                <a:solidFill>
                  <a:srgbClr val="000000"/>
                </a:solidFill>
              </a:rPr>
              <a:t>akciğer grafisinde yeni veya progresif infiltrasyonlar</a:t>
            </a:r>
            <a:r>
              <a:rPr>
                <a:solidFill>
                  <a:srgbClr val="000000"/>
                </a:solidFill>
              </a:rPr>
              <a:t>la beraber, şu kriterlerden en az ikisinin beraber olmasıdır:</a:t>
            </a:r>
            <a:r>
              <a:rPr sz="3200">
                <a:solidFill>
                  <a:srgbClr val="000000"/>
                </a:solidFill>
              </a:rPr>
              <a:t> </a:t>
            </a:r>
            <a:br>
              <a:rPr sz="3200">
                <a:solidFill>
                  <a:srgbClr val="000000"/>
                </a:solidFill>
              </a:rPr>
            </a:br>
            <a:r>
              <a:rPr sz="3200">
                <a:solidFill>
                  <a:srgbClr val="003399"/>
                </a:solidFill>
              </a:rPr>
              <a:t>ateş, öksürük, balgam, lökositoz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Normal şartlar altında dolaşımda çok düşük düzeylerde bulunan akut faz reaktanıdır.…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FF00"/>
              </a:buClr>
              <a:buSzPct val="80000"/>
              <a:buFontTx/>
              <a:buChar char="✹"/>
            </a:pPr>
            <a:r>
              <a:t>Normal şartlar altında dolaşımda çok düşük düzeylerde bulunan akut faz reaktanıdır.</a:t>
            </a:r>
          </a:p>
          <a:p>
            <a:pPr>
              <a:buClr>
                <a:srgbClr val="FFFF00"/>
              </a:buClr>
              <a:buSzPct val="80000"/>
              <a:buFontTx/>
              <a:buChar char="✹"/>
            </a:pPr>
            <a:r>
              <a:t>Karaciğerde başta IL-6 olmak üzere proinflamatuvar sitokinlerin uyarısıyla sentezlenir.</a:t>
            </a:r>
          </a:p>
        </p:txBody>
      </p:sp>
      <p:sp>
        <p:nvSpPr>
          <p:cNvPr id="241" name="Başlık 1"/>
          <p:cNvSpPr txBox="1"/>
          <p:nvPr/>
        </p:nvSpPr>
        <p:spPr>
          <a:xfrm>
            <a:off x="990600" y="5842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C-Reaktif Protein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ağlıklı bireylerde bulunmayan veya çok düşük (&lt; 0.1 ng/mL) saptanan, inflamatuvar ve infeksiyoz durumlarda artış gösteren bir kalsitonin öncül peptididir.…"/>
          <p:cNvSpPr txBox="1">
            <a:spLocks noGrp="1"/>
          </p:cNvSpPr>
          <p:nvPr>
            <p:ph type="body" idx="1"/>
          </p:nvPr>
        </p:nvSpPr>
        <p:spPr>
          <a:xfrm>
            <a:off x="685800" y="1835944"/>
            <a:ext cx="7772400" cy="540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FF00"/>
              </a:buClr>
              <a:buSzPct val="80000"/>
              <a:buFontTx/>
              <a:buChar char="✹"/>
              <a:defRPr sz="2400"/>
            </a:pPr>
            <a:r>
              <a:t>Sağlıklı bireylerde bulunmayan veya çok düşük (&lt; 0.1 ng/mL) saptanan, inflamatuvar ve infeksiyoz durumlarda artış gösteren bir kalsitonin öncül peptididir.</a:t>
            </a:r>
          </a:p>
          <a:p>
            <a:pPr>
              <a:spcBef>
                <a:spcPts val="500"/>
              </a:spcBef>
              <a:buClr>
                <a:srgbClr val="FFFF00"/>
              </a:buClr>
              <a:buSzPct val="80000"/>
              <a:buFontTx/>
              <a:buChar char="✹"/>
              <a:defRPr sz="2400"/>
            </a:pPr>
            <a:r>
              <a:t>Salınımı mikrobiyal ürünlerle direkt, TNF α, IL-1β, ve IL-6 gibi inflamatuvar mediyatörler aracılığıyla dolaylı yoldan uyarılır. </a:t>
            </a:r>
          </a:p>
          <a:p>
            <a:pPr>
              <a:spcBef>
                <a:spcPts val="500"/>
              </a:spcBef>
              <a:buClr>
                <a:srgbClr val="FFFF00"/>
              </a:buClr>
              <a:buSzPct val="80000"/>
              <a:buFontTx/>
              <a:buChar char="✹"/>
              <a:defRPr sz="2400"/>
            </a:pPr>
            <a:r>
              <a:t>TGP hastalarında özellikle viral-bakteriyel infeksiyon ayrımı ve antibiyotik tedavisi yönetiminde kullanılmaktadır </a:t>
            </a:r>
          </a:p>
        </p:txBody>
      </p:sp>
      <p:sp>
        <p:nvSpPr>
          <p:cNvPr id="246" name="Başlık 1"/>
          <p:cNvSpPr txBox="1"/>
          <p:nvPr/>
        </p:nvSpPr>
        <p:spPr>
          <a:xfrm>
            <a:off x="965200" y="439737"/>
            <a:ext cx="7772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Prokalsitonin(PKT)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2"/>
          <p:cNvSpPr txBox="1"/>
          <p:nvPr/>
        </p:nvSpPr>
        <p:spPr>
          <a:xfrm>
            <a:off x="271463" y="520699"/>
            <a:ext cx="8643937" cy="650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 anchor="ctr">
            <a:spAutoFit/>
          </a:bodyPr>
          <a:lstStyle>
            <a:lvl1pPr algn="ctr">
              <a:defRPr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SEROLOJİK  İNCELEMELER</a:t>
            </a:r>
          </a:p>
        </p:txBody>
      </p:sp>
      <p:sp>
        <p:nvSpPr>
          <p:cNvPr id="251" name="Rectangle 3"/>
          <p:cNvSpPr txBox="1"/>
          <p:nvPr/>
        </p:nvSpPr>
        <p:spPr>
          <a:xfrm>
            <a:off x="1075531" y="1371600"/>
            <a:ext cx="7543801" cy="466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>
              <a:spcBef>
                <a:spcPts val="400"/>
              </a:spcBef>
              <a:tabLst>
                <a:tab pos="2578100" algn="l"/>
              </a:tabLst>
              <a:defRPr sz="18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Antikor aranması</a:t>
            </a:r>
            <a:endParaRPr sz="3200"/>
          </a:p>
          <a:p>
            <a:pPr marL="342900" indent="-342900">
              <a:spcBef>
                <a:spcPts val="400"/>
              </a:spcBef>
              <a:buClr>
                <a:srgbClr val="FF99FF"/>
              </a:buClr>
              <a:buSzPct val="60000"/>
              <a:buChar char="➢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Mycoplasma:	IgM pozitifliği 1 hafta içinde</a:t>
            </a:r>
            <a:endParaRPr sz="3200"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99FF"/>
              </a:buClr>
              <a:buSzPct val="60000"/>
              <a:buChar char="➢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Chlamydia:	Primer infeksiyonda IgM pozitifliği</a:t>
            </a:r>
            <a:br/>
            <a:r>
              <a:t>	3 hafta içinde</a:t>
            </a:r>
            <a:br/>
            <a:r>
              <a:t>	Re-infeksiyonda, IgG antikor </a:t>
            </a:r>
            <a:br/>
            <a:r>
              <a:t>	düzeyinde artış</a:t>
            </a:r>
            <a:endParaRPr sz="3200"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99FF"/>
              </a:buClr>
              <a:buSzPct val="60000"/>
              <a:buChar char="➢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Legionella:	Akut evrede antikorlara yönelik testler </a:t>
            </a:r>
            <a:br/>
            <a:r>
              <a:t>	sıklıkla negatif</a:t>
            </a:r>
            <a:endParaRPr sz="3200"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tabLst>
                <a:tab pos="2578100" algn="l"/>
              </a:tabLst>
              <a:defRPr sz="18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Antijen aranması</a:t>
            </a:r>
            <a:endParaRPr sz="3200"/>
          </a:p>
          <a:p>
            <a:pPr marL="342900" indent="-342900">
              <a:spcBef>
                <a:spcPts val="400"/>
              </a:spcBef>
              <a:buClr>
                <a:srgbClr val="FF99FF"/>
              </a:buClr>
              <a:buSzPct val="60000"/>
              <a:buChar char="➢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Legionella - İdrar</a:t>
            </a:r>
            <a:br/>
            <a:r>
              <a:t>Duyarlılık: %50-60, özgüllük &gt;%95</a:t>
            </a:r>
            <a:endParaRPr sz="3200">
              <a:solidFill>
                <a:srgbClr val="EAEAEA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99FF"/>
              </a:buClr>
              <a:buSzPct val="60000"/>
              <a:buChar char="➢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İnfluenza virusu, RSV, adenovirus, </a:t>
            </a:r>
            <a:br/>
            <a:r>
              <a:t>parainfluenza virusları 1, 2, 3</a:t>
            </a:r>
            <a:endParaRPr sz="3200">
              <a:solidFill>
                <a:srgbClr val="EAEAEA"/>
              </a:solidFill>
            </a:endParaRPr>
          </a:p>
          <a:p>
            <a:pPr marL="742950" lvl="1" indent="-285750">
              <a:spcBef>
                <a:spcPts val="400"/>
              </a:spcBef>
              <a:buSzPct val="100000"/>
              <a:buChar char="–"/>
              <a:tabLst>
                <a:tab pos="2578100" algn="l"/>
              </a:tabLst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Solunum yolu sekresyonları</a:t>
            </a:r>
            <a:br/>
            <a:r>
              <a:t>duyarlılık &gt;%80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Fabrika">
  <a:themeElements>
    <a:clrScheme name="Fabrika">
      <a:dk1>
        <a:srgbClr val="000054"/>
      </a:dk1>
      <a:lt1>
        <a:srgbClr val="FFFFFF"/>
      </a:lt1>
      <a:dk2>
        <a:srgbClr val="A7A7A7"/>
      </a:dk2>
      <a:lt2>
        <a:srgbClr val="535353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0000FF"/>
      </a:hlink>
      <a:folHlink>
        <a:srgbClr val="FF00FF"/>
      </a:folHlink>
    </a:clrScheme>
    <a:fontScheme name="Fabrika">
      <a:majorFont>
        <a:latin typeface="Helvetica"/>
        <a:ea typeface="Helvetica"/>
        <a:cs typeface="Helvetica"/>
      </a:majorFont>
      <a:minorFont>
        <a:latin typeface="Arial Narrow"/>
        <a:ea typeface="Arial Narrow"/>
        <a:cs typeface="Arial Narrow"/>
      </a:minorFont>
    </a:fontScheme>
    <a:fmtScheme name="Fabri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5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5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brika">
  <a:themeElements>
    <a:clrScheme name="Fabrika">
      <a:dk1>
        <a:srgbClr val="000000"/>
      </a:dk1>
      <a:lt1>
        <a:srgbClr val="EAEAEA"/>
      </a:lt1>
      <a:dk2>
        <a:srgbClr val="A7A7A7"/>
      </a:dk2>
      <a:lt2>
        <a:srgbClr val="535353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0000FF"/>
      </a:hlink>
      <a:folHlink>
        <a:srgbClr val="FF00FF"/>
      </a:folHlink>
    </a:clrScheme>
    <a:fontScheme name="Fabrika">
      <a:majorFont>
        <a:latin typeface="Helvetica"/>
        <a:ea typeface="Helvetica"/>
        <a:cs typeface="Helvetica"/>
      </a:majorFont>
      <a:minorFont>
        <a:latin typeface="Arial Narrow"/>
        <a:ea typeface="Arial Narrow"/>
        <a:cs typeface="Arial Narrow"/>
      </a:minorFont>
    </a:fontScheme>
    <a:fmtScheme name="Fabri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5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5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Ekran Gösterisi (4:3)</PresentationFormat>
  <Paragraphs>290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Comic Sans MS</vt:lpstr>
      <vt:lpstr>Symbol</vt:lpstr>
      <vt:lpstr>Wingdings</vt:lpstr>
      <vt:lpstr>Fabrika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2</cp:revision>
  <dcterms:modified xsi:type="dcterms:W3CDTF">2020-03-22T11:08:15Z</dcterms:modified>
</cp:coreProperties>
</file>