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6E6E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6E6E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r>
              <a:t>Başlık Metni</a:t>
            </a:r>
          </a:p>
        </p:txBody>
      </p:sp>
      <p:sp>
        <p:nvSpPr>
          <p:cNvPr id="120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  <a:lvl2pPr defTabSz="914400"/>
            <a:lvl3pPr defTabSz="914400"/>
            <a:lvl4pPr defTabSz="914400"/>
            <a:lvl5pPr defTabSz="914400"/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2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KOAH  “Kronik Obstrüktif Akciğer Hastalığı”"/>
          <p:cNvSpPr txBox="1"/>
          <p:nvPr/>
        </p:nvSpPr>
        <p:spPr>
          <a:xfrm>
            <a:off x="828849" y="5135879"/>
            <a:ext cx="755831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900" b="1">
                <a:solidFill>
                  <a:srgbClr val="FFFFFF"/>
                </a:solidFill>
              </a:defRPr>
            </a:pPr>
            <a:r>
              <a:t>KOAH </a:t>
            </a:r>
            <a:br/>
            <a:r>
              <a:t>“Kronik Obstrüktif Akciğer Hastalığı”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Content Placeholder 4"/>
          <p:cNvGrpSpPr/>
          <p:nvPr/>
        </p:nvGrpSpPr>
        <p:grpSpPr>
          <a:xfrm>
            <a:off x="457200" y="1343039"/>
            <a:ext cx="8229600" cy="4525963"/>
            <a:chOff x="0" y="0"/>
            <a:chExt cx="8229599" cy="4525962"/>
          </a:xfrm>
        </p:grpSpPr>
        <p:grpSp>
          <p:nvGrpSpPr>
            <p:cNvPr id="251" name="Grup"/>
            <p:cNvGrpSpPr/>
            <p:nvPr/>
          </p:nvGrpSpPr>
          <p:grpSpPr>
            <a:xfrm>
              <a:off x="0" y="0"/>
              <a:ext cx="6336792" cy="814674"/>
              <a:chOff x="0" y="0"/>
              <a:chExt cx="6336791" cy="814673"/>
            </a:xfrm>
          </p:grpSpPr>
          <p:sp>
            <p:nvSpPr>
              <p:cNvPr id="249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0" name="Oksijen ve karbondiyoksit transferinde bozulma"/>
              <p:cNvSpPr txBox="1"/>
              <p:nvPr/>
            </p:nvSpPr>
            <p:spPr>
              <a:xfrm>
                <a:off x="23860" y="199056"/>
                <a:ext cx="5362380" cy="416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</a:lvl1pPr>
              </a:lstStyle>
              <a:p>
                <a:r>
                  <a:t>Oksijen ve karbondiyoksit transferinde bozulma</a:t>
                </a:r>
              </a:p>
            </p:txBody>
          </p:sp>
        </p:grpSp>
        <p:grpSp>
          <p:nvGrpSpPr>
            <p:cNvPr id="254" name="Grup"/>
            <p:cNvGrpSpPr/>
            <p:nvPr/>
          </p:nvGrpSpPr>
          <p:grpSpPr>
            <a:xfrm>
              <a:off x="473201" y="927821"/>
              <a:ext cx="6336793" cy="814674"/>
              <a:chOff x="0" y="0"/>
              <a:chExt cx="6336791" cy="814673"/>
            </a:xfrm>
          </p:grpSpPr>
          <p:sp>
            <p:nvSpPr>
              <p:cNvPr id="252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3" name="Ventilasyon anormallikleri ve pulmoner vasküler yatakta kayıp"/>
              <p:cNvSpPr txBox="1"/>
              <p:nvPr/>
            </p:nvSpPr>
            <p:spPr>
              <a:xfrm>
                <a:off x="23861" y="73326"/>
                <a:ext cx="5286331" cy="668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</a:lvl1pPr>
              </a:lstStyle>
              <a:p>
                <a:r>
                  <a:t>Ventilasyon anormallikleri ve pulmoner vasküler yatakta kayıp</a:t>
                </a:r>
              </a:p>
            </p:txBody>
          </p:sp>
        </p:grpSp>
        <p:grpSp>
          <p:nvGrpSpPr>
            <p:cNvPr id="257" name="Grup"/>
            <p:cNvGrpSpPr/>
            <p:nvPr/>
          </p:nvGrpSpPr>
          <p:grpSpPr>
            <a:xfrm>
              <a:off x="946403" y="1855643"/>
              <a:ext cx="6336793" cy="814674"/>
              <a:chOff x="0" y="0"/>
              <a:chExt cx="6336791" cy="814673"/>
            </a:xfrm>
          </p:grpSpPr>
          <p:sp>
            <p:nvSpPr>
              <p:cNvPr id="255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6" name="Ventilasyon/perfüzyon oranında bozulma"/>
              <p:cNvSpPr txBox="1"/>
              <p:nvPr/>
            </p:nvSpPr>
            <p:spPr>
              <a:xfrm>
                <a:off x="23861" y="199056"/>
                <a:ext cx="5286331" cy="416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</a:lvl1pPr>
              </a:lstStyle>
              <a:p>
                <a:r>
                  <a:t>Ventilasyon/perfüzyon oranında bozulma</a:t>
                </a:r>
              </a:p>
            </p:txBody>
          </p:sp>
        </p:grpSp>
        <p:grpSp>
          <p:nvGrpSpPr>
            <p:cNvPr id="260" name="Grup"/>
            <p:cNvGrpSpPr/>
            <p:nvPr/>
          </p:nvGrpSpPr>
          <p:grpSpPr>
            <a:xfrm>
              <a:off x="1419605" y="2783466"/>
              <a:ext cx="6336792" cy="814674"/>
              <a:chOff x="0" y="0"/>
              <a:chExt cx="6336791" cy="814673"/>
            </a:xfrm>
          </p:grpSpPr>
          <p:sp>
            <p:nvSpPr>
              <p:cNvPr id="258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9" name="Hipoksemi ve hiperkapni…"/>
              <p:cNvSpPr txBox="1"/>
              <p:nvPr/>
            </p:nvSpPr>
            <p:spPr>
              <a:xfrm>
                <a:off x="23860" y="25320"/>
                <a:ext cx="5286331" cy="764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</a:pPr>
                <a:r>
                  <a:t>Hipoksemi ve hiperkapni</a:t>
                </a:r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</a:pPr>
                <a:r>
                  <a:t>Hipoksemik vazokonstriksiyon</a:t>
                </a:r>
              </a:p>
            </p:txBody>
          </p:sp>
        </p:grpSp>
        <p:grpSp>
          <p:nvGrpSpPr>
            <p:cNvPr id="263" name="Grup"/>
            <p:cNvGrpSpPr/>
            <p:nvPr/>
          </p:nvGrpSpPr>
          <p:grpSpPr>
            <a:xfrm>
              <a:off x="1892807" y="3711288"/>
              <a:ext cx="6336793" cy="814675"/>
              <a:chOff x="0" y="0"/>
              <a:chExt cx="6336791" cy="814673"/>
            </a:xfrm>
          </p:grpSpPr>
          <p:sp>
            <p:nvSpPr>
              <p:cNvPr id="261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" name="Pulmoner hipertansiyon"/>
              <p:cNvSpPr txBox="1"/>
              <p:nvPr/>
            </p:nvSpPr>
            <p:spPr>
              <a:xfrm>
                <a:off x="23861" y="199056"/>
                <a:ext cx="5286331" cy="416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</a:lvl1pPr>
              </a:lstStyle>
              <a:p>
                <a:r>
                  <a:t>Pulmoner hipertansiyon</a:t>
                </a:r>
              </a:p>
            </p:txBody>
          </p:sp>
        </p:grpSp>
        <p:sp>
          <p:nvSpPr>
            <p:cNvPr id="264" name="Şekil"/>
            <p:cNvSpPr/>
            <p:nvPr/>
          </p:nvSpPr>
          <p:spPr>
            <a:xfrm>
              <a:off x="5807254" y="595164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265" name="Şekil"/>
            <p:cNvSpPr/>
            <p:nvPr/>
          </p:nvSpPr>
          <p:spPr>
            <a:xfrm>
              <a:off x="6280456" y="1522986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266" name="Şekil"/>
            <p:cNvSpPr/>
            <p:nvPr/>
          </p:nvSpPr>
          <p:spPr>
            <a:xfrm>
              <a:off x="6753658" y="2437231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267" name="Şekil"/>
            <p:cNvSpPr/>
            <p:nvPr/>
          </p:nvSpPr>
          <p:spPr>
            <a:xfrm>
              <a:off x="7226859" y="3374104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</p:grpSp>
      <p:sp>
        <p:nvSpPr>
          <p:cNvPr id="269" name="Title 1"/>
          <p:cNvSpPr txBox="1"/>
          <p:nvPr/>
        </p:nvSpPr>
        <p:spPr>
          <a:xfrm>
            <a:off x="457200" y="3762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PATOFİZYOLOJİ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Genetik…"/>
          <p:cNvSpPr txBox="1">
            <a:spLocks noGrp="1"/>
          </p:cNvSpPr>
          <p:nvPr>
            <p:ph type="body" idx="1"/>
          </p:nvPr>
        </p:nvSpPr>
        <p:spPr>
          <a:xfrm>
            <a:off x="893613" y="1435100"/>
            <a:ext cx="6942287" cy="4525963"/>
          </a:xfrm>
          <a:prstGeom prst="rect">
            <a:avLst/>
          </a:prstGeom>
        </p:spPr>
        <p:txBody>
          <a:bodyPr/>
          <a:lstStyle/>
          <a:p>
            <a:pPr defTabSz="457200">
              <a:defRPr sz="2400"/>
            </a:pPr>
            <a:endParaRPr/>
          </a:p>
          <a:p>
            <a:pPr defTabSz="457200">
              <a:spcBef>
                <a:spcPts val="500"/>
              </a:spcBef>
              <a:defRPr sz="2400"/>
            </a:pPr>
            <a:r>
              <a:t>Genetik</a:t>
            </a:r>
          </a:p>
          <a:p>
            <a:pPr defTabSz="457200">
              <a:spcBef>
                <a:spcPts val="500"/>
              </a:spcBef>
              <a:defRPr sz="2400"/>
            </a:pPr>
            <a:r>
              <a:t>Sigara içme</a:t>
            </a:r>
          </a:p>
          <a:p>
            <a:pPr defTabSz="457200">
              <a:spcBef>
                <a:spcPts val="500"/>
              </a:spcBef>
              <a:defRPr sz="2400"/>
            </a:pPr>
            <a:r>
              <a:t>Biyomas</a:t>
            </a:r>
          </a:p>
          <a:p>
            <a:pPr defTabSz="457200">
              <a:spcBef>
                <a:spcPts val="500"/>
              </a:spcBef>
              <a:defRPr sz="2400"/>
            </a:pPr>
            <a:r>
              <a:t>Hava kirliliği</a:t>
            </a:r>
          </a:p>
          <a:p>
            <a:pPr defTabSz="457200">
              <a:spcBef>
                <a:spcPts val="500"/>
              </a:spcBef>
              <a:defRPr sz="2400"/>
            </a:pPr>
            <a:r>
              <a:t>Sosyoekonomik düzey</a:t>
            </a:r>
          </a:p>
          <a:p>
            <a:pPr defTabSz="457200">
              <a:spcBef>
                <a:spcPts val="500"/>
              </a:spcBef>
              <a:defRPr sz="2400"/>
            </a:pPr>
            <a:r>
              <a:t>Solunum yolu enfeksiyonları</a:t>
            </a:r>
          </a:p>
          <a:p>
            <a:pPr defTabSz="457200">
              <a:spcBef>
                <a:spcPts val="500"/>
              </a:spcBef>
              <a:defRPr sz="2400"/>
            </a:pPr>
            <a:r>
              <a:t>Mesleki organik - inorganik toz ve kimyasallar</a:t>
            </a:r>
          </a:p>
        </p:txBody>
      </p:sp>
      <p:sp>
        <p:nvSpPr>
          <p:cNvPr id="274" name="Title 1"/>
          <p:cNvSpPr txBox="1"/>
          <p:nvPr/>
        </p:nvSpPr>
        <p:spPr>
          <a:xfrm>
            <a:off x="249956" y="6175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RİSK FAKTÖRLERİ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Content Placeholder 2"/>
          <p:cNvGrpSpPr/>
          <p:nvPr/>
        </p:nvGrpSpPr>
        <p:grpSpPr>
          <a:xfrm>
            <a:off x="460715" y="1738276"/>
            <a:ext cx="8222568" cy="4300611"/>
            <a:chOff x="0" y="0"/>
            <a:chExt cx="8222566" cy="4300609"/>
          </a:xfrm>
        </p:grpSpPr>
        <p:grpSp>
          <p:nvGrpSpPr>
            <p:cNvPr id="280" name="Grup"/>
            <p:cNvGrpSpPr/>
            <p:nvPr/>
          </p:nvGrpSpPr>
          <p:grpSpPr>
            <a:xfrm>
              <a:off x="2812550" y="1703141"/>
              <a:ext cx="2597469" cy="2597469"/>
              <a:chOff x="0" y="0"/>
              <a:chExt cx="2597468" cy="2597468"/>
            </a:xfrm>
          </p:grpSpPr>
          <p:sp>
            <p:nvSpPr>
              <p:cNvPr id="278" name="Daire"/>
              <p:cNvSpPr/>
              <p:nvPr/>
            </p:nvSpPr>
            <p:spPr>
              <a:xfrm>
                <a:off x="-1" y="-1"/>
                <a:ext cx="2597470" cy="259747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300"/>
                  </a:spcBef>
                  <a:defRPr sz="2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9" name="SPiROMETRİ Tanıyı kesinleştirmek için gereklidir"/>
              <p:cNvSpPr txBox="1"/>
              <p:nvPr/>
            </p:nvSpPr>
            <p:spPr>
              <a:xfrm>
                <a:off x="380389" y="626268"/>
                <a:ext cx="1836688" cy="13449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4604" tIns="14604" rIns="14604" bIns="14604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 b="1"/>
                </a:lvl1pPr>
              </a:lstStyle>
              <a:p>
                <a:r>
                  <a:t>SPiROMETRİ Tanıyı kesinleştirmek için gereklidir</a:t>
                </a:r>
              </a:p>
            </p:txBody>
          </p:sp>
        </p:grpSp>
        <p:sp>
          <p:nvSpPr>
            <p:cNvPr id="281" name="Ok"/>
            <p:cNvSpPr/>
            <p:nvPr/>
          </p:nvSpPr>
          <p:spPr>
            <a:xfrm rot="12900000">
              <a:off x="1044607" y="1216934"/>
              <a:ext cx="2092258" cy="74027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284" name="Grup"/>
            <p:cNvGrpSpPr/>
            <p:nvPr/>
          </p:nvGrpSpPr>
          <p:grpSpPr>
            <a:xfrm>
              <a:off x="0" y="0"/>
              <a:ext cx="2467594" cy="1974076"/>
              <a:chOff x="0" y="0"/>
              <a:chExt cx="2467593" cy="1974075"/>
            </a:xfrm>
          </p:grpSpPr>
          <p:sp>
            <p:nvSpPr>
              <p:cNvPr id="282" name="Yuvarlatılmış Dikdörtgen"/>
              <p:cNvSpPr/>
              <p:nvPr/>
            </p:nvSpPr>
            <p:spPr>
              <a:xfrm>
                <a:off x="0" y="0"/>
                <a:ext cx="2467594" cy="197407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511300">
                  <a:lnSpc>
                    <a:spcPct val="90000"/>
                  </a:lnSpc>
                  <a:spcBef>
                    <a:spcPts val="1300"/>
                  </a:spcBef>
                  <a:defRPr sz="3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3" name="RİSK FAKTÖRLERİ İLE TEMAS"/>
              <p:cNvSpPr txBox="1"/>
              <p:nvPr/>
            </p:nvSpPr>
            <p:spPr>
              <a:xfrm>
                <a:off x="57818" y="193287"/>
                <a:ext cx="2351958" cy="158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1511300">
                  <a:lnSpc>
                    <a:spcPct val="90000"/>
                  </a:lnSpc>
                  <a:spcBef>
                    <a:spcPts val="1400"/>
                  </a:spcBef>
                  <a:defRPr sz="3400" b="1"/>
                </a:lvl1pPr>
              </a:lstStyle>
              <a:p>
                <a:r>
                  <a:t>RİSK FAKTÖRLERİ İLE TEMAS</a:t>
                </a:r>
              </a:p>
            </p:txBody>
          </p:sp>
        </p:grpSp>
        <p:sp>
          <p:nvSpPr>
            <p:cNvPr id="285" name="Ok"/>
            <p:cNvSpPr/>
            <p:nvPr/>
          </p:nvSpPr>
          <p:spPr>
            <a:xfrm rot="19500000">
              <a:off x="5085702" y="1216934"/>
              <a:ext cx="2092258" cy="74027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288" name="Grup"/>
            <p:cNvGrpSpPr/>
            <p:nvPr/>
          </p:nvGrpSpPr>
          <p:grpSpPr>
            <a:xfrm>
              <a:off x="5754972" y="0"/>
              <a:ext cx="2467595" cy="1974076"/>
              <a:chOff x="0" y="0"/>
              <a:chExt cx="2467593" cy="1974075"/>
            </a:xfrm>
          </p:grpSpPr>
          <p:sp>
            <p:nvSpPr>
              <p:cNvPr id="286" name="Yuvarlatılmış Dikdörtgen"/>
              <p:cNvSpPr/>
              <p:nvPr/>
            </p:nvSpPr>
            <p:spPr>
              <a:xfrm>
                <a:off x="0" y="0"/>
                <a:ext cx="2467594" cy="197407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3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7" name="SEMPTOMLAR Öksürük Balgam Nefes Darlığı"/>
              <p:cNvSpPr txBox="1"/>
              <p:nvPr/>
            </p:nvSpPr>
            <p:spPr>
              <a:xfrm>
                <a:off x="57819" y="376167"/>
                <a:ext cx="2351957" cy="1221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5244" tIns="55244" rIns="55244" bIns="55244" numCol="1" anchor="ctr">
                <a:sp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 b="1"/>
                </a:pPr>
                <a:r>
                  <a:t>SEMPTOMLAR </a:t>
                </a:r>
                <a:r>
                  <a:rPr sz="2400"/>
                  <a:t>Öksürük Balgam Nefes Darlığı</a:t>
                </a:r>
              </a:p>
            </p:txBody>
          </p:sp>
        </p:grpSp>
      </p:grpSp>
      <p:sp>
        <p:nvSpPr>
          <p:cNvPr id="290" name="AutoShape 10"/>
          <p:cNvSpPr txBox="1"/>
          <p:nvPr/>
        </p:nvSpPr>
        <p:spPr>
          <a:xfrm>
            <a:off x="457646" y="490487"/>
            <a:ext cx="822870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694" tIns="35694" rIns="35694" bIns="35694" anchor="ctr">
            <a:normAutofit/>
          </a:bodyPr>
          <a:lstStyle>
            <a:lvl1pPr algn="ctr" defTabSz="321275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TANI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Dikdörtgen"/>
          <p:cNvSpPr/>
          <p:nvPr/>
        </p:nvSpPr>
        <p:spPr>
          <a:xfrm>
            <a:off x="2794000" y="2124720"/>
            <a:ext cx="3098007" cy="29435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11" name="Content Placeholder 3"/>
          <p:cNvGrpSpPr/>
          <p:nvPr/>
        </p:nvGrpSpPr>
        <p:grpSpPr>
          <a:xfrm>
            <a:off x="460816" y="1333500"/>
            <a:ext cx="8222367" cy="4525963"/>
            <a:chOff x="0" y="0"/>
            <a:chExt cx="8222366" cy="4525962"/>
          </a:xfrm>
        </p:grpSpPr>
        <p:sp>
          <p:nvSpPr>
            <p:cNvPr id="295" name="Ok"/>
            <p:cNvSpPr/>
            <p:nvPr/>
          </p:nvSpPr>
          <p:spPr>
            <a:xfrm>
              <a:off x="613603" y="0"/>
              <a:ext cx="6995160" cy="45259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>
                <a:lumOff val="2323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298" name="Grup"/>
            <p:cNvGrpSpPr/>
            <p:nvPr/>
          </p:nvGrpSpPr>
          <p:grpSpPr>
            <a:xfrm>
              <a:off x="0" y="1357787"/>
              <a:ext cx="1581225" cy="1810386"/>
              <a:chOff x="0" y="0"/>
              <a:chExt cx="1581224" cy="1810385"/>
            </a:xfrm>
          </p:grpSpPr>
          <p:sp>
            <p:nvSpPr>
              <p:cNvPr id="296" name="Yuvarlatılmış Dikdörtgen"/>
              <p:cNvSpPr/>
              <p:nvPr/>
            </p:nvSpPr>
            <p:spPr>
              <a:xfrm>
                <a:off x="0" y="0"/>
                <a:ext cx="1581225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" name="400 mcg kısa etkili beta2-agonist (salbutamol) inhalasyonu"/>
              <p:cNvSpPr txBox="1"/>
              <p:nvPr/>
            </p:nvSpPr>
            <p:spPr>
              <a:xfrm>
                <a:off x="77189" y="140341"/>
                <a:ext cx="1426847" cy="1529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r>
                  <a:t>400 mcg kısa etkili beta</a:t>
                </a:r>
                <a:r>
                  <a:rPr baseline="-25000"/>
                  <a:t>2</a:t>
                </a:r>
                <a:r>
                  <a:t>-agonist (salbutamol) inhalasyonu</a:t>
                </a:r>
              </a:p>
            </p:txBody>
          </p:sp>
        </p:grpSp>
        <p:grpSp>
          <p:nvGrpSpPr>
            <p:cNvPr id="301" name="Grup"/>
            <p:cNvGrpSpPr/>
            <p:nvPr/>
          </p:nvGrpSpPr>
          <p:grpSpPr>
            <a:xfrm>
              <a:off x="1660285" y="1357787"/>
              <a:ext cx="1581225" cy="1810386"/>
              <a:chOff x="0" y="0"/>
              <a:chExt cx="1581224" cy="1810385"/>
            </a:xfrm>
          </p:grpSpPr>
          <p:sp>
            <p:nvSpPr>
              <p:cNvPr id="299" name="Yuvarlatılmış Dikdörtgen"/>
              <p:cNvSpPr/>
              <p:nvPr/>
            </p:nvSpPr>
            <p:spPr>
              <a:xfrm>
                <a:off x="0" y="0"/>
                <a:ext cx="1581225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15-20 dakika bekle"/>
              <p:cNvSpPr txBox="1"/>
              <p:nvPr/>
            </p:nvSpPr>
            <p:spPr>
              <a:xfrm>
                <a:off x="77189" y="555307"/>
                <a:ext cx="1426847" cy="699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lvl1pPr>
              </a:lstStyle>
              <a:p>
                <a:r>
                  <a:t>15-20 dakika bekle</a:t>
                </a:r>
              </a:p>
            </p:txBody>
          </p:sp>
        </p:grpSp>
        <p:grpSp>
          <p:nvGrpSpPr>
            <p:cNvPr id="304" name="Grup"/>
            <p:cNvGrpSpPr/>
            <p:nvPr/>
          </p:nvGrpSpPr>
          <p:grpSpPr>
            <a:xfrm>
              <a:off x="3320570" y="1357787"/>
              <a:ext cx="1581225" cy="1810386"/>
              <a:chOff x="0" y="0"/>
              <a:chExt cx="1581224" cy="1810385"/>
            </a:xfrm>
          </p:grpSpPr>
          <p:sp>
            <p:nvSpPr>
              <p:cNvPr id="302" name="Yuvarlatılmış Dikdörtgen"/>
              <p:cNvSpPr/>
              <p:nvPr/>
            </p:nvSpPr>
            <p:spPr>
              <a:xfrm>
                <a:off x="0" y="0"/>
                <a:ext cx="1581225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Spirometri yap"/>
              <p:cNvSpPr txBox="1"/>
              <p:nvPr/>
            </p:nvSpPr>
            <p:spPr>
              <a:xfrm>
                <a:off x="77189" y="555307"/>
                <a:ext cx="1426847" cy="699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lvl1pPr>
              </a:lstStyle>
              <a:p>
                <a:r>
                  <a:t>Spirometri yap</a:t>
                </a:r>
              </a:p>
            </p:txBody>
          </p:sp>
        </p:grpSp>
        <p:grpSp>
          <p:nvGrpSpPr>
            <p:cNvPr id="307" name="Grup"/>
            <p:cNvGrpSpPr/>
            <p:nvPr/>
          </p:nvGrpSpPr>
          <p:grpSpPr>
            <a:xfrm>
              <a:off x="4980856" y="1357787"/>
              <a:ext cx="1581225" cy="1810386"/>
              <a:chOff x="0" y="0"/>
              <a:chExt cx="1581224" cy="1810385"/>
            </a:xfrm>
          </p:grpSpPr>
          <p:sp>
            <p:nvSpPr>
              <p:cNvPr id="305" name="Yuvarlatılmış Dikdörtgen"/>
              <p:cNvSpPr/>
              <p:nvPr/>
            </p:nvSpPr>
            <p:spPr>
              <a:xfrm>
                <a:off x="0" y="0"/>
                <a:ext cx="1581225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FEV1/FVC &lt; 0.70"/>
              <p:cNvSpPr txBox="1"/>
              <p:nvPr/>
            </p:nvSpPr>
            <p:spPr>
              <a:xfrm>
                <a:off x="77189" y="555307"/>
                <a:ext cx="1426847" cy="699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lvl1pPr>
              </a:lstStyle>
              <a:p>
                <a:r>
                  <a:t>FEV1/FVC &lt; 0.70</a:t>
                </a:r>
              </a:p>
            </p:txBody>
          </p:sp>
        </p:grpSp>
        <p:grpSp>
          <p:nvGrpSpPr>
            <p:cNvPr id="310" name="Grup"/>
            <p:cNvGrpSpPr/>
            <p:nvPr/>
          </p:nvGrpSpPr>
          <p:grpSpPr>
            <a:xfrm>
              <a:off x="6641142" y="1357787"/>
              <a:ext cx="1581225" cy="1810386"/>
              <a:chOff x="0" y="0"/>
              <a:chExt cx="1581224" cy="1810385"/>
            </a:xfrm>
          </p:grpSpPr>
          <p:sp>
            <p:nvSpPr>
              <p:cNvPr id="308" name="Yuvarlatılmış Dikdörtgen"/>
              <p:cNvSpPr/>
              <p:nvPr/>
            </p:nvSpPr>
            <p:spPr>
              <a:xfrm>
                <a:off x="0" y="0"/>
                <a:ext cx="1581225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9" name="Hava akımı kısıtlanması"/>
              <p:cNvSpPr txBox="1"/>
              <p:nvPr/>
            </p:nvSpPr>
            <p:spPr>
              <a:xfrm>
                <a:off x="77189" y="555307"/>
                <a:ext cx="1426847" cy="699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lvl1pPr>
              </a:lstStyle>
              <a:p>
                <a:r>
                  <a:t>Hava akımı kısıtlanması</a:t>
                </a:r>
              </a:p>
            </p:txBody>
          </p:sp>
        </p:grpSp>
      </p:grpSp>
      <p:sp>
        <p:nvSpPr>
          <p:cNvPr id="312" name="Title 1"/>
          <p:cNvSpPr txBox="1"/>
          <p:nvPr/>
        </p:nvSpPr>
        <p:spPr>
          <a:xfrm>
            <a:off x="457200" y="5159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TANI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16" name="Content Placeholder 3"/>
          <p:cNvGraphicFramePr/>
          <p:nvPr/>
        </p:nvGraphicFramePr>
        <p:xfrm>
          <a:off x="1151795" y="2353998"/>
          <a:ext cx="7074969" cy="2235053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191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76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Hafif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0"/>
                      </a:pPr>
                      <a:r>
                        <a:t>FEV</a:t>
                      </a:r>
                      <a:r>
                        <a:rPr baseline="-25000"/>
                        <a:t>1</a:t>
                      </a:r>
                      <a:r>
                        <a:t> ≥ % 80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Orta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t>% 50 ≤FEV</a:t>
                      </a:r>
                      <a:r>
                        <a:rPr baseline="-25000"/>
                        <a:t>1</a:t>
                      </a:r>
                      <a:r>
                        <a:t> &lt; % 80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Ağır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t>% 30 ≤ FEV</a:t>
                      </a:r>
                      <a:r>
                        <a:rPr baseline="-25000"/>
                        <a:t>1</a:t>
                      </a:r>
                      <a:r>
                        <a:t> &lt; % 50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Çok ağır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t>FEV</a:t>
                      </a:r>
                      <a:r>
                        <a:rPr baseline="-25000"/>
                        <a:t>1</a:t>
                      </a:r>
                      <a:r>
                        <a:t> &lt; % 30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Title 1"/>
          <p:cNvSpPr txBox="1"/>
          <p:nvPr/>
        </p:nvSpPr>
        <p:spPr>
          <a:xfrm>
            <a:off x="457200" y="7953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397763">
              <a:defRPr sz="3393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Hava akımı kısıtlanması derecesine göre KOAH şiddeti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Content Placeholder 3"/>
          <p:cNvGrpSpPr/>
          <p:nvPr/>
        </p:nvGrpSpPr>
        <p:grpSpPr>
          <a:xfrm>
            <a:off x="464433" y="727060"/>
            <a:ext cx="8215134" cy="1297127"/>
            <a:chOff x="0" y="0"/>
            <a:chExt cx="8215133" cy="1297125"/>
          </a:xfrm>
        </p:grpSpPr>
        <p:grpSp>
          <p:nvGrpSpPr>
            <p:cNvPr id="323" name="Grup"/>
            <p:cNvGrpSpPr/>
            <p:nvPr/>
          </p:nvGrpSpPr>
          <p:grpSpPr>
            <a:xfrm>
              <a:off x="0" y="0"/>
              <a:ext cx="2161877" cy="1297126"/>
              <a:chOff x="0" y="0"/>
              <a:chExt cx="2161876" cy="1297125"/>
            </a:xfrm>
          </p:grpSpPr>
          <p:sp>
            <p:nvSpPr>
              <p:cNvPr id="321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2" name="Spirometrik tanı"/>
              <p:cNvSpPr txBox="1"/>
              <p:nvPr/>
            </p:nvSpPr>
            <p:spPr>
              <a:xfrm>
                <a:off x="37992" y="419963"/>
                <a:ext cx="2085894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Spirometrik tanı</a:t>
                </a:r>
              </a:p>
            </p:txBody>
          </p:sp>
        </p:grpSp>
        <p:sp>
          <p:nvSpPr>
            <p:cNvPr id="324" name="Ok"/>
            <p:cNvSpPr/>
            <p:nvPr/>
          </p:nvSpPr>
          <p:spPr>
            <a:xfrm>
              <a:off x="2352121" y="380490"/>
              <a:ext cx="458318" cy="536145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A8A8A8"/>
                </a:gs>
                <a:gs pos="100000">
                  <a:srgbClr val="D9D9D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ts val="1300"/>
                </a:spcBef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27" name="Grup"/>
            <p:cNvGrpSpPr/>
            <p:nvPr/>
          </p:nvGrpSpPr>
          <p:grpSpPr>
            <a:xfrm>
              <a:off x="3026627" y="0"/>
              <a:ext cx="2161878" cy="1297126"/>
              <a:chOff x="0" y="0"/>
              <a:chExt cx="2161876" cy="1297125"/>
            </a:xfrm>
          </p:grpSpPr>
          <p:sp>
            <p:nvSpPr>
              <p:cNvPr id="325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6" name="Havayolu obstrüksiyonunu değerlendirilmesi"/>
              <p:cNvSpPr txBox="1"/>
              <p:nvPr/>
            </p:nvSpPr>
            <p:spPr>
              <a:xfrm>
                <a:off x="37992" y="145643"/>
                <a:ext cx="2085894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Havayolu obstrüksiyonunu değerlendirilmesi</a:t>
                </a:r>
              </a:p>
            </p:txBody>
          </p:sp>
        </p:grpSp>
        <p:sp>
          <p:nvSpPr>
            <p:cNvPr id="328" name="Ok"/>
            <p:cNvSpPr/>
            <p:nvPr/>
          </p:nvSpPr>
          <p:spPr>
            <a:xfrm>
              <a:off x="5378749" y="380490"/>
              <a:ext cx="458318" cy="536145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A8A8A8"/>
                </a:gs>
                <a:gs pos="100000">
                  <a:srgbClr val="D9D9D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ts val="1300"/>
                </a:spcBef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31" name="Grup"/>
            <p:cNvGrpSpPr/>
            <p:nvPr/>
          </p:nvGrpSpPr>
          <p:grpSpPr>
            <a:xfrm>
              <a:off x="6053256" y="0"/>
              <a:ext cx="2161878" cy="1297126"/>
              <a:chOff x="0" y="0"/>
              <a:chExt cx="2161876" cy="1297125"/>
            </a:xfrm>
          </p:grpSpPr>
          <p:sp>
            <p:nvSpPr>
              <p:cNvPr id="329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0" name="Semptomlar ya da alevlenme riskinin değerlendirilmesi"/>
              <p:cNvSpPr txBox="1"/>
              <p:nvPr/>
            </p:nvSpPr>
            <p:spPr>
              <a:xfrm>
                <a:off x="37991" y="145643"/>
                <a:ext cx="2085894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Semptomlar ya da alevlenme riskinin değerlendirilmesi</a:t>
                </a:r>
              </a:p>
            </p:txBody>
          </p:sp>
        </p:grpSp>
      </p:grpSp>
      <p:grpSp>
        <p:nvGrpSpPr>
          <p:cNvPr id="335" name="Grup"/>
          <p:cNvGrpSpPr/>
          <p:nvPr/>
        </p:nvGrpSpPr>
        <p:grpSpPr>
          <a:xfrm>
            <a:off x="407151" y="2938825"/>
            <a:ext cx="1931230" cy="980350"/>
            <a:chOff x="0" y="0"/>
            <a:chExt cx="1931229" cy="980349"/>
          </a:xfrm>
        </p:grpSpPr>
        <p:sp>
          <p:nvSpPr>
            <p:cNvPr id="333" name="Yuvarlatılmış Dikdörtgen"/>
            <p:cNvSpPr/>
            <p:nvPr/>
          </p:nvSpPr>
          <p:spPr>
            <a:xfrm>
              <a:off x="0" y="0"/>
              <a:ext cx="1931230" cy="980350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Post-bronkodilatatör FEV1/FVC&lt;0.7"/>
            <p:cNvSpPr txBox="1"/>
            <p:nvPr/>
          </p:nvSpPr>
          <p:spPr>
            <a:xfrm>
              <a:off x="28713" y="19729"/>
              <a:ext cx="1873804" cy="940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ts val="800"/>
                </a:spcBef>
                <a:defRPr sz="2000"/>
              </a:pPr>
              <a:r>
                <a:t>Post-bronkodilatatör FEV</a:t>
              </a:r>
              <a:r>
                <a:rPr baseline="-25000"/>
                <a:t>1</a:t>
              </a:r>
              <a:r>
                <a:t>/FVC&lt;0.7</a:t>
              </a:r>
            </a:p>
          </p:txBody>
        </p:sp>
      </p:grpSp>
      <p:sp>
        <p:nvSpPr>
          <p:cNvPr id="336" name="Dikdörtgen"/>
          <p:cNvSpPr/>
          <p:nvPr/>
        </p:nvSpPr>
        <p:spPr>
          <a:xfrm>
            <a:off x="2273300" y="1816100"/>
            <a:ext cx="4185047" cy="3043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aphicFrame>
        <p:nvGraphicFramePr>
          <p:cNvPr id="337" name="Content Placeholder 7"/>
          <p:cNvGraphicFramePr/>
          <p:nvPr/>
        </p:nvGraphicFramePr>
        <p:xfrm>
          <a:off x="6187068" y="2376505"/>
          <a:ext cx="2520001" cy="25200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5400"/>
                        <a:t>C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5400"/>
                        <a:t>D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5400"/>
                        <a:t>A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5400"/>
                        <a:t>B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8" name="Table 1"/>
          <p:cNvGraphicFramePr/>
          <p:nvPr/>
        </p:nvGraphicFramePr>
        <p:xfrm>
          <a:off x="6187068" y="4981364"/>
          <a:ext cx="2520001" cy="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400"/>
                        <a:t>mMRC 0-1</a:t>
                      </a:r>
                    </a:p>
                  </a:txBody>
                  <a:tcPr marL="45720" marR="45720" horzOverflow="overflow"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400"/>
                        <a:t>mMRC ≥ 2</a:t>
                      </a:r>
                    </a:p>
                  </a:txBody>
                  <a:tcPr marL="45720" marR="45720" horzOverflow="overflow"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9" name="Content Placeholder 9"/>
          <p:cNvGraphicFramePr/>
          <p:nvPr/>
        </p:nvGraphicFramePr>
        <p:xfrm>
          <a:off x="4381096" y="2391905"/>
          <a:ext cx="1612697" cy="24638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1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135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≥ 2 veya ≥ 1 hastane yatış gerektiren</a:t>
                      </a: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4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Hastaneye yatış gerektirmeyen 0 veya 1 alevlenme</a:t>
                      </a: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0" name="Content Placeholder 11"/>
          <p:cNvGraphicFramePr/>
          <p:nvPr/>
        </p:nvGraphicFramePr>
        <p:xfrm>
          <a:off x="2493555" y="2473053"/>
          <a:ext cx="1764117" cy="166668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8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37">
                <a:tc gridSpan="2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FFFFFF"/>
                          </a:solidFill>
                        </a:defRPr>
                      </a:pPr>
                      <a:r>
                        <a:t>FEV</a:t>
                      </a:r>
                      <a:r>
                        <a:rPr baseline="-25000"/>
                        <a:t>1</a:t>
                      </a:r>
                      <a:r>
                        <a:t> (beklenen)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Evre 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≥ 80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Evre 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50-79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Evre 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30-49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Evre 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&lt; 30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4" name="Content Placeholder 4"/>
          <p:cNvGrpSpPr/>
          <p:nvPr/>
        </p:nvGrpSpPr>
        <p:grpSpPr>
          <a:xfrm>
            <a:off x="457200" y="1125174"/>
            <a:ext cx="8229600" cy="4709252"/>
            <a:chOff x="0" y="-198449"/>
            <a:chExt cx="8229600" cy="4709250"/>
          </a:xfrm>
        </p:grpSpPr>
        <p:grpSp>
          <p:nvGrpSpPr>
            <p:cNvPr id="346" name="Grup"/>
            <p:cNvGrpSpPr/>
            <p:nvPr/>
          </p:nvGrpSpPr>
          <p:grpSpPr>
            <a:xfrm>
              <a:off x="0" y="206640"/>
              <a:ext cx="8229600" cy="595351"/>
              <a:chOff x="0" y="0"/>
              <a:chExt cx="8229600" cy="595349"/>
            </a:xfrm>
          </p:grpSpPr>
          <p:sp>
            <p:nvSpPr>
              <p:cNvPr id="344" name="Dikdörtgen"/>
              <p:cNvSpPr/>
              <p:nvPr/>
            </p:nvSpPr>
            <p:spPr>
              <a:xfrm>
                <a:off x="0" y="0"/>
                <a:ext cx="8229600" cy="595350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45" name="Sadece ağır egzersiz sırasında nefesim daralıyor."/>
              <p:cNvSpPr txBox="1"/>
              <p:nvPr/>
            </p:nvSpPr>
            <p:spPr>
              <a:xfrm>
                <a:off x="0" y="0"/>
                <a:ext cx="8229600" cy="415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9568" tIns="99568" rIns="99568" bIns="99568" numCol="1" anchor="t">
                <a:sp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/>
                </a:pPr>
                <a:r>
                  <a:t>Sadece ağır egzersiz sırasında nefesim daralıyor.</a:t>
                </a:r>
              </a:p>
            </p:txBody>
          </p:sp>
        </p:grpSp>
        <p:grpSp>
          <p:nvGrpSpPr>
            <p:cNvPr id="349" name="Grup"/>
            <p:cNvGrpSpPr/>
            <p:nvPr/>
          </p:nvGrpSpPr>
          <p:grpSpPr>
            <a:xfrm>
              <a:off x="233680" y="-198450"/>
              <a:ext cx="5760721" cy="413281"/>
              <a:chOff x="0" y="0"/>
              <a:chExt cx="5760720" cy="413280"/>
            </a:xfrm>
          </p:grpSpPr>
          <p:sp>
            <p:nvSpPr>
              <p:cNvPr id="347" name="Yuvarlatılmış Dikdörtgen"/>
              <p:cNvSpPr/>
              <p:nvPr/>
            </p:nvSpPr>
            <p:spPr>
              <a:xfrm>
                <a:off x="0" y="0"/>
                <a:ext cx="5760721" cy="41328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8" name="EVRE 0"/>
              <p:cNvSpPr txBox="1"/>
              <p:nvPr/>
            </p:nvSpPr>
            <p:spPr>
              <a:xfrm>
                <a:off x="20174" y="98690"/>
                <a:ext cx="5720371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EVRE 0</a:t>
                </a:r>
              </a:p>
            </p:txBody>
          </p:sp>
        </p:grpSp>
        <p:grpSp>
          <p:nvGrpSpPr>
            <p:cNvPr id="352" name="Grup"/>
            <p:cNvGrpSpPr/>
            <p:nvPr/>
          </p:nvGrpSpPr>
          <p:grpSpPr>
            <a:xfrm>
              <a:off x="0" y="1084229"/>
              <a:ext cx="8229600" cy="595351"/>
              <a:chOff x="0" y="0"/>
              <a:chExt cx="8229600" cy="595349"/>
            </a:xfrm>
          </p:grpSpPr>
          <p:sp>
            <p:nvSpPr>
              <p:cNvPr id="350" name="Dikdörtgen"/>
              <p:cNvSpPr/>
              <p:nvPr/>
            </p:nvSpPr>
            <p:spPr>
              <a:xfrm>
                <a:off x="0" y="0"/>
                <a:ext cx="8229600" cy="595350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51" name="Sadece düz yolda hızlı yürüdüğümde ya da hafif yokuş çıkarken nefesim daralıyor."/>
              <p:cNvSpPr txBox="1"/>
              <p:nvPr/>
            </p:nvSpPr>
            <p:spPr>
              <a:xfrm>
                <a:off x="0" y="0"/>
                <a:ext cx="8229600" cy="415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9568" tIns="99568" rIns="99568" bIns="99568" numCol="1" anchor="t">
                <a:sp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/>
                </a:pPr>
                <a:r>
                  <a:t>Sadece düz yolda hızlı yürüdüğümde ya da hafif yokuş çıkarken nefesim daralıyor.</a:t>
                </a:r>
              </a:p>
            </p:txBody>
          </p:sp>
        </p:grpSp>
        <p:grpSp>
          <p:nvGrpSpPr>
            <p:cNvPr id="355" name="Grup"/>
            <p:cNvGrpSpPr/>
            <p:nvPr/>
          </p:nvGrpSpPr>
          <p:grpSpPr>
            <a:xfrm>
              <a:off x="233680" y="774269"/>
              <a:ext cx="5760721" cy="413281"/>
              <a:chOff x="0" y="0"/>
              <a:chExt cx="5760720" cy="413280"/>
            </a:xfrm>
          </p:grpSpPr>
          <p:sp>
            <p:nvSpPr>
              <p:cNvPr id="353" name="Yuvarlatılmış Dikdörtgen"/>
              <p:cNvSpPr/>
              <p:nvPr/>
            </p:nvSpPr>
            <p:spPr>
              <a:xfrm>
                <a:off x="0" y="0"/>
                <a:ext cx="5760721" cy="41328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4" name="EVRE 1"/>
              <p:cNvSpPr txBox="1"/>
              <p:nvPr/>
            </p:nvSpPr>
            <p:spPr>
              <a:xfrm>
                <a:off x="20174" y="98690"/>
                <a:ext cx="5720371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EVRE 1</a:t>
                </a:r>
              </a:p>
            </p:txBody>
          </p:sp>
        </p:grpSp>
        <p:grpSp>
          <p:nvGrpSpPr>
            <p:cNvPr id="358" name="Grup"/>
            <p:cNvGrpSpPr/>
            <p:nvPr/>
          </p:nvGrpSpPr>
          <p:grpSpPr>
            <a:xfrm>
              <a:off x="0" y="1961819"/>
              <a:ext cx="8229600" cy="793801"/>
              <a:chOff x="0" y="0"/>
              <a:chExt cx="8229600" cy="793799"/>
            </a:xfrm>
          </p:grpSpPr>
          <p:sp>
            <p:nvSpPr>
              <p:cNvPr id="356" name="Dikdörtgen"/>
              <p:cNvSpPr/>
              <p:nvPr/>
            </p:nvSpPr>
            <p:spPr>
              <a:xfrm>
                <a:off x="0" y="0"/>
                <a:ext cx="8229600" cy="793800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57" name="Nefes darlığım nedeniyle düz yolda kendi yaşıtlarıma göre daha yavaş yürümek ya da ara ara durup dinlenmek zorunda kalıyorum."/>
              <p:cNvSpPr txBox="1"/>
              <p:nvPr/>
            </p:nvSpPr>
            <p:spPr>
              <a:xfrm>
                <a:off x="0" y="0"/>
                <a:ext cx="8229600" cy="609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9568" tIns="99568" rIns="99568" bIns="99568" numCol="1" anchor="t">
                <a:sp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/>
                </a:pPr>
                <a:r>
                  <a:t>Nefes darlığım nedeniyle düz yolda kendi yaşıtlarıma göre daha yavaş yürümek ya da ara ara durup dinlenmek zorunda kalıyorum.</a:t>
                </a:r>
              </a:p>
            </p:txBody>
          </p:sp>
        </p:grpSp>
        <p:grpSp>
          <p:nvGrpSpPr>
            <p:cNvPr id="361" name="Grup"/>
            <p:cNvGrpSpPr/>
            <p:nvPr/>
          </p:nvGrpSpPr>
          <p:grpSpPr>
            <a:xfrm>
              <a:off x="233680" y="1637084"/>
              <a:ext cx="5760721" cy="413281"/>
              <a:chOff x="0" y="0"/>
              <a:chExt cx="5760720" cy="413280"/>
            </a:xfrm>
          </p:grpSpPr>
          <p:sp>
            <p:nvSpPr>
              <p:cNvPr id="359" name="Yuvarlatılmış Dikdörtgen"/>
              <p:cNvSpPr/>
              <p:nvPr/>
            </p:nvSpPr>
            <p:spPr>
              <a:xfrm>
                <a:off x="0" y="0"/>
                <a:ext cx="5760721" cy="41328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EVRE 2"/>
              <p:cNvSpPr txBox="1"/>
              <p:nvPr/>
            </p:nvSpPr>
            <p:spPr>
              <a:xfrm>
                <a:off x="20174" y="98689"/>
                <a:ext cx="5720371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EVRE 2</a:t>
                </a:r>
              </a:p>
            </p:txBody>
          </p:sp>
        </p:grpSp>
        <p:grpSp>
          <p:nvGrpSpPr>
            <p:cNvPr id="364" name="Grup"/>
            <p:cNvGrpSpPr/>
            <p:nvPr/>
          </p:nvGrpSpPr>
          <p:grpSpPr>
            <a:xfrm>
              <a:off x="0" y="3037860"/>
              <a:ext cx="8229600" cy="595351"/>
              <a:chOff x="0" y="0"/>
              <a:chExt cx="8229600" cy="595349"/>
            </a:xfrm>
          </p:grpSpPr>
          <p:sp>
            <p:nvSpPr>
              <p:cNvPr id="362" name="Dikdörtgen"/>
              <p:cNvSpPr/>
              <p:nvPr/>
            </p:nvSpPr>
            <p:spPr>
              <a:xfrm>
                <a:off x="0" y="0"/>
                <a:ext cx="8229600" cy="595350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63" name="Düz yolda 100 metre ya da birkaç dakika yürüdükten sonra nefesim daralıyor ve duruyorum."/>
              <p:cNvSpPr txBox="1"/>
              <p:nvPr/>
            </p:nvSpPr>
            <p:spPr>
              <a:xfrm>
                <a:off x="0" y="0"/>
                <a:ext cx="8229600" cy="415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9568" tIns="99568" rIns="99568" bIns="99568" numCol="1" anchor="t">
                <a:sp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/>
                </a:pPr>
                <a:r>
                  <a:t>Düz yolda 100 metre ya da birkaç dakika yürüdükten sonra nefesim daralıyor ve duruyorum.</a:t>
                </a:r>
              </a:p>
            </p:txBody>
          </p:sp>
        </p:grpSp>
        <p:grpSp>
          <p:nvGrpSpPr>
            <p:cNvPr id="367" name="Grup"/>
            <p:cNvGrpSpPr/>
            <p:nvPr/>
          </p:nvGrpSpPr>
          <p:grpSpPr>
            <a:xfrm>
              <a:off x="233680" y="2672947"/>
              <a:ext cx="5760721" cy="413281"/>
              <a:chOff x="0" y="0"/>
              <a:chExt cx="5760720" cy="413280"/>
            </a:xfrm>
          </p:grpSpPr>
          <p:sp>
            <p:nvSpPr>
              <p:cNvPr id="365" name="Yuvarlatılmış Dikdörtgen"/>
              <p:cNvSpPr/>
              <p:nvPr/>
            </p:nvSpPr>
            <p:spPr>
              <a:xfrm>
                <a:off x="0" y="0"/>
                <a:ext cx="5760721" cy="41328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6" name="EVRE 3"/>
              <p:cNvSpPr txBox="1"/>
              <p:nvPr/>
            </p:nvSpPr>
            <p:spPr>
              <a:xfrm>
                <a:off x="20174" y="98690"/>
                <a:ext cx="5720371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EVRE 3</a:t>
                </a:r>
              </a:p>
            </p:txBody>
          </p:sp>
        </p:grpSp>
        <p:grpSp>
          <p:nvGrpSpPr>
            <p:cNvPr id="370" name="Grup"/>
            <p:cNvGrpSpPr/>
            <p:nvPr/>
          </p:nvGrpSpPr>
          <p:grpSpPr>
            <a:xfrm>
              <a:off x="0" y="3915450"/>
              <a:ext cx="8229600" cy="595351"/>
              <a:chOff x="0" y="0"/>
              <a:chExt cx="8229600" cy="595349"/>
            </a:xfrm>
          </p:grpSpPr>
          <p:sp>
            <p:nvSpPr>
              <p:cNvPr id="368" name="Dikdörtgen"/>
              <p:cNvSpPr/>
              <p:nvPr/>
            </p:nvSpPr>
            <p:spPr>
              <a:xfrm>
                <a:off x="0" y="0"/>
                <a:ext cx="8229600" cy="595350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69" name="Nefes darlığım yüzünden evden çıkamıyorum veya giyinip soyunurken nefes darlığım oluyor."/>
              <p:cNvSpPr txBox="1"/>
              <p:nvPr/>
            </p:nvSpPr>
            <p:spPr>
              <a:xfrm>
                <a:off x="0" y="0"/>
                <a:ext cx="8229600" cy="415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9568" tIns="99568" rIns="99568" bIns="99568" numCol="1" anchor="t">
                <a:sp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/>
                </a:pPr>
                <a:r>
                  <a:t>Nefes darlığım yüzünden evden çıkamıyorum veya giyinip soyunurken nefes darlığım oluyor.</a:t>
                </a:r>
              </a:p>
            </p:txBody>
          </p:sp>
        </p:grpSp>
        <p:grpSp>
          <p:nvGrpSpPr>
            <p:cNvPr id="373" name="Grup"/>
            <p:cNvGrpSpPr/>
            <p:nvPr/>
          </p:nvGrpSpPr>
          <p:grpSpPr>
            <a:xfrm>
              <a:off x="233680" y="3529889"/>
              <a:ext cx="5760721" cy="413281"/>
              <a:chOff x="0" y="0"/>
              <a:chExt cx="5760720" cy="413280"/>
            </a:xfrm>
          </p:grpSpPr>
          <p:sp>
            <p:nvSpPr>
              <p:cNvPr id="371" name="Yuvarlatılmış Dikdörtgen"/>
              <p:cNvSpPr/>
              <p:nvPr/>
            </p:nvSpPr>
            <p:spPr>
              <a:xfrm>
                <a:off x="0" y="0"/>
                <a:ext cx="5760721" cy="41328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2" name="EVRE 4"/>
              <p:cNvSpPr txBox="1"/>
              <p:nvPr/>
            </p:nvSpPr>
            <p:spPr>
              <a:xfrm>
                <a:off x="20174" y="98690"/>
                <a:ext cx="5720371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EVRE 4</a:t>
                </a:r>
              </a:p>
            </p:txBody>
          </p:sp>
        </p:grpSp>
      </p:grpSp>
      <p:sp>
        <p:nvSpPr>
          <p:cNvPr id="375" name="TextBox 5"/>
          <p:cNvSpPr txBox="1"/>
          <p:nvPr/>
        </p:nvSpPr>
        <p:spPr>
          <a:xfrm>
            <a:off x="1541073" y="858837"/>
            <a:ext cx="606185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chemeClr val="accent5"/>
                </a:solidFill>
              </a:defRPr>
            </a:lvl1pPr>
          </a:lstStyle>
          <a:p>
            <a:r>
              <a:t>Modifiye Medical Research Council (mMRC) skalası </a:t>
            </a:r>
          </a:p>
        </p:txBody>
      </p:sp>
      <p:sp>
        <p:nvSpPr>
          <p:cNvPr id="376" name="Title 1"/>
          <p:cNvSpPr txBox="1"/>
          <p:nvPr/>
        </p:nvSpPr>
        <p:spPr>
          <a:xfrm>
            <a:off x="457200" y="841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DİSPNENİN DEĞERLENDİRİLMESİ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Kare"/>
          <p:cNvSpPr/>
          <p:nvPr/>
        </p:nvSpPr>
        <p:spPr>
          <a:xfrm>
            <a:off x="2819400" y="1714500"/>
            <a:ext cx="3737769" cy="37377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01" name="Content Placeholder 3"/>
          <p:cNvGrpSpPr/>
          <p:nvPr/>
        </p:nvGrpSpPr>
        <p:grpSpPr>
          <a:xfrm>
            <a:off x="479040" y="1216709"/>
            <a:ext cx="8224604" cy="3976372"/>
            <a:chOff x="0" y="0"/>
            <a:chExt cx="8224603" cy="3976370"/>
          </a:xfrm>
        </p:grpSpPr>
        <p:grpSp>
          <p:nvGrpSpPr>
            <p:cNvPr id="383" name="Grup"/>
            <p:cNvGrpSpPr/>
            <p:nvPr/>
          </p:nvGrpSpPr>
          <p:grpSpPr>
            <a:xfrm>
              <a:off x="0" y="1070505"/>
              <a:ext cx="2316210" cy="1910390"/>
              <a:chOff x="0" y="0"/>
              <a:chExt cx="2316209" cy="1910389"/>
            </a:xfrm>
          </p:grpSpPr>
          <p:sp>
            <p:nvSpPr>
              <p:cNvPr id="381" name="Yuvarlatılmış Dikdörtgen"/>
              <p:cNvSpPr/>
              <p:nvPr/>
            </p:nvSpPr>
            <p:spPr>
              <a:xfrm>
                <a:off x="0" y="0"/>
                <a:ext cx="2316210" cy="1910390"/>
              </a:xfrm>
              <a:prstGeom prst="roundRect">
                <a:avLst>
                  <a:gd name="adj" fmla="val 10000"/>
                </a:avLst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82" name="Ekspiriyum uzunluğu…"/>
              <p:cNvSpPr txBox="1"/>
              <p:nvPr/>
            </p:nvSpPr>
            <p:spPr>
              <a:xfrm>
                <a:off x="43962" y="43963"/>
                <a:ext cx="2228285" cy="380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0954" tIns="20954" rIns="20954" bIns="20954" numCol="1" anchor="t">
                <a:sp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Ekspiriyum uzunluğu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Zorlu ekspirasyonda wheezing</a:t>
                </a:r>
              </a:p>
            </p:txBody>
          </p:sp>
        </p:grpSp>
        <p:sp>
          <p:nvSpPr>
            <p:cNvPr id="384" name="Şekil"/>
            <p:cNvSpPr/>
            <p:nvPr/>
          </p:nvSpPr>
          <p:spPr>
            <a:xfrm>
              <a:off x="1524978" y="3375019"/>
              <a:ext cx="1960280" cy="60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0" extrusionOk="0">
                  <a:moveTo>
                    <a:pt x="0" y="745"/>
                  </a:moveTo>
                  <a:lnTo>
                    <a:pt x="507" y="0"/>
                  </a:lnTo>
                  <a:lnTo>
                    <a:pt x="507" y="0"/>
                  </a:lnTo>
                  <a:cubicBezTo>
                    <a:pt x="3762" y="14828"/>
                    <a:pt x="11048" y="20022"/>
                    <a:pt x="16781" y="11601"/>
                  </a:cubicBezTo>
                  <a:cubicBezTo>
                    <a:pt x="18368" y="9270"/>
                    <a:pt x="19727" y="6028"/>
                    <a:pt x="20754" y="2125"/>
                  </a:cubicBezTo>
                  <a:lnTo>
                    <a:pt x="20417" y="1630"/>
                  </a:lnTo>
                  <a:lnTo>
                    <a:pt x="21519" y="372"/>
                  </a:lnTo>
                  <a:lnTo>
                    <a:pt x="21600" y="3367"/>
                  </a:lnTo>
                  <a:lnTo>
                    <a:pt x="21263" y="2872"/>
                  </a:lnTo>
                  <a:cubicBezTo>
                    <a:pt x="17394" y="17695"/>
                    <a:pt x="9612" y="21600"/>
                    <a:pt x="3882" y="11593"/>
                  </a:cubicBezTo>
                  <a:cubicBezTo>
                    <a:pt x="2282" y="8799"/>
                    <a:pt x="953" y="5087"/>
                    <a:pt x="0" y="74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8A8A8"/>
                </a:gs>
                <a:gs pos="100000">
                  <a:srgbClr val="D9D9D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387" name="Grup"/>
            <p:cNvGrpSpPr/>
            <p:nvPr/>
          </p:nvGrpSpPr>
          <p:grpSpPr>
            <a:xfrm>
              <a:off x="514713" y="2571525"/>
              <a:ext cx="2058854" cy="818739"/>
              <a:chOff x="0" y="0"/>
              <a:chExt cx="2058853" cy="818738"/>
            </a:xfrm>
          </p:grpSpPr>
          <p:sp>
            <p:nvSpPr>
              <p:cNvPr id="385" name="Yuvarlatılmış Dikdörtgen"/>
              <p:cNvSpPr/>
              <p:nvPr/>
            </p:nvSpPr>
            <p:spPr>
              <a:xfrm>
                <a:off x="0" y="0"/>
                <a:ext cx="2058854" cy="818739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6" name="Erken Evre"/>
              <p:cNvSpPr txBox="1"/>
              <p:nvPr/>
            </p:nvSpPr>
            <p:spPr>
              <a:xfrm>
                <a:off x="23979" y="180768"/>
                <a:ext cx="2010894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1750" tIns="31750" rIns="31750" bIns="317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r>
                  <a:t>Erken Evre</a:t>
                </a:r>
              </a:p>
            </p:txBody>
          </p:sp>
        </p:grpSp>
        <p:grpSp>
          <p:nvGrpSpPr>
            <p:cNvPr id="390" name="Grup"/>
            <p:cNvGrpSpPr/>
            <p:nvPr/>
          </p:nvGrpSpPr>
          <p:grpSpPr>
            <a:xfrm>
              <a:off x="2825518" y="1070505"/>
              <a:ext cx="2316211" cy="1910390"/>
              <a:chOff x="0" y="0"/>
              <a:chExt cx="2316209" cy="1910389"/>
            </a:xfrm>
          </p:grpSpPr>
          <p:sp>
            <p:nvSpPr>
              <p:cNvPr id="388" name="Yuvarlatılmış Dikdörtgen"/>
              <p:cNvSpPr/>
              <p:nvPr/>
            </p:nvSpPr>
            <p:spPr>
              <a:xfrm>
                <a:off x="0" y="0"/>
                <a:ext cx="2316210" cy="1910390"/>
              </a:xfrm>
              <a:prstGeom prst="roundRect">
                <a:avLst>
                  <a:gd name="adj" fmla="val 10000"/>
                </a:avLst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89" name="Göğüs ön-arak çapında artış…"/>
              <p:cNvSpPr txBox="1"/>
              <p:nvPr/>
            </p:nvSpPr>
            <p:spPr>
              <a:xfrm>
                <a:off x="43963" y="453332"/>
                <a:ext cx="2228284" cy="10505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0954" tIns="20954" rIns="20954" bIns="20954" numCol="1" anchor="t">
                <a:sp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Göğüs ön-arak çapında artış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Göğüs kafesi ekspansiyonunda azalma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Sonorite artışı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Solunum selerinde azalma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Kalp seslerinin derinden duyulması</a:t>
                </a:r>
              </a:p>
            </p:txBody>
          </p:sp>
        </p:grpSp>
        <p:sp>
          <p:nvSpPr>
            <p:cNvPr id="391" name="Şekil"/>
            <p:cNvSpPr/>
            <p:nvPr/>
          </p:nvSpPr>
          <p:spPr>
            <a:xfrm>
              <a:off x="4350484" y="-1"/>
              <a:ext cx="2217975" cy="67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10" extrusionOk="0">
                  <a:moveTo>
                    <a:pt x="0" y="16353"/>
                  </a:moveTo>
                  <a:lnTo>
                    <a:pt x="0" y="16353"/>
                  </a:lnTo>
                  <a:cubicBezTo>
                    <a:pt x="3411" y="843"/>
                    <a:pt x="11045" y="-4590"/>
                    <a:pt x="17051" y="4218"/>
                  </a:cubicBezTo>
                  <a:cubicBezTo>
                    <a:pt x="18760" y="6725"/>
                    <a:pt x="20216" y="10237"/>
                    <a:pt x="21302" y="14470"/>
                  </a:cubicBezTo>
                  <a:lnTo>
                    <a:pt x="21600" y="14032"/>
                  </a:lnTo>
                  <a:lnTo>
                    <a:pt x="21526" y="16681"/>
                  </a:lnTo>
                  <a:lnTo>
                    <a:pt x="20555" y="15566"/>
                  </a:lnTo>
                  <a:lnTo>
                    <a:pt x="20853" y="15128"/>
                  </a:lnTo>
                  <a:lnTo>
                    <a:pt x="20853" y="15128"/>
                  </a:lnTo>
                  <a:cubicBezTo>
                    <a:pt x="17180" y="898"/>
                    <a:pt x="9736" y="-2950"/>
                    <a:pt x="4225" y="6534"/>
                  </a:cubicBezTo>
                  <a:cubicBezTo>
                    <a:pt x="2666" y="9217"/>
                    <a:pt x="1373" y="12804"/>
                    <a:pt x="448" y="170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8A8A8"/>
                </a:gs>
                <a:gs pos="100000">
                  <a:srgbClr val="D9D9D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394" name="Grup"/>
            <p:cNvGrpSpPr/>
            <p:nvPr/>
          </p:nvGrpSpPr>
          <p:grpSpPr>
            <a:xfrm>
              <a:off x="3340230" y="661136"/>
              <a:ext cx="2058855" cy="818739"/>
              <a:chOff x="0" y="0"/>
              <a:chExt cx="2058853" cy="818738"/>
            </a:xfrm>
          </p:grpSpPr>
          <p:sp>
            <p:nvSpPr>
              <p:cNvPr id="392" name="Yuvarlatılmış Dikdörtgen"/>
              <p:cNvSpPr/>
              <p:nvPr/>
            </p:nvSpPr>
            <p:spPr>
              <a:xfrm>
                <a:off x="0" y="0"/>
                <a:ext cx="2058854" cy="818739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3" name="Hastalık ilerlediğinde"/>
              <p:cNvSpPr txBox="1"/>
              <p:nvPr/>
            </p:nvSpPr>
            <p:spPr>
              <a:xfrm>
                <a:off x="23979" y="3603"/>
                <a:ext cx="2010894" cy="8115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1750" tIns="31750" rIns="31750" bIns="317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r>
                  <a:t>Hastalık ilerlediğinde</a:t>
                </a:r>
              </a:p>
            </p:txBody>
          </p:sp>
        </p:grpSp>
        <p:grpSp>
          <p:nvGrpSpPr>
            <p:cNvPr id="397" name="Grup"/>
            <p:cNvGrpSpPr/>
            <p:nvPr/>
          </p:nvGrpSpPr>
          <p:grpSpPr>
            <a:xfrm>
              <a:off x="5651036" y="1070505"/>
              <a:ext cx="2316211" cy="1910390"/>
              <a:chOff x="0" y="0"/>
              <a:chExt cx="2316209" cy="1910389"/>
            </a:xfrm>
          </p:grpSpPr>
          <p:sp>
            <p:nvSpPr>
              <p:cNvPr id="395" name="Yuvarlatılmış Dikdörtgen"/>
              <p:cNvSpPr/>
              <p:nvPr/>
            </p:nvSpPr>
            <p:spPr>
              <a:xfrm>
                <a:off x="0" y="0"/>
                <a:ext cx="2316210" cy="1910390"/>
              </a:xfrm>
              <a:prstGeom prst="roundRect">
                <a:avLst>
                  <a:gd name="adj" fmla="val 10000"/>
                </a:avLst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500"/>
                  </a:spcBef>
                  <a:defRPr sz="2800"/>
                </a:pPr>
                <a:endParaRPr/>
              </a:p>
            </p:txBody>
          </p:sp>
          <p:sp>
            <p:nvSpPr>
              <p:cNvPr id="396" name="Büzük dudak…"/>
              <p:cNvSpPr txBox="1"/>
              <p:nvPr/>
            </p:nvSpPr>
            <p:spPr>
              <a:xfrm>
                <a:off x="43963" y="43963"/>
                <a:ext cx="2228285" cy="1224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0954" tIns="20954" rIns="20954" bIns="20954" numCol="1" anchor="t">
                <a:sp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Büzük dudak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İnterkostal aralıklarda paradoksal içe çekilme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Juguler venöz dolgunluk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Karaciğerde büyüme ve hassasiyet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Siyanoz</a:t>
                </a:r>
                <a:endParaRPr sz="28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Font typeface="Arial"/>
                  <a:buChar char="•"/>
                  <a:defRPr sz="1100"/>
                </a:pPr>
                <a:r>
                  <a:t>Periferik ödem</a:t>
                </a:r>
              </a:p>
            </p:txBody>
          </p:sp>
        </p:grpSp>
        <p:grpSp>
          <p:nvGrpSpPr>
            <p:cNvPr id="400" name="Grup"/>
            <p:cNvGrpSpPr/>
            <p:nvPr/>
          </p:nvGrpSpPr>
          <p:grpSpPr>
            <a:xfrm>
              <a:off x="6165750" y="2571525"/>
              <a:ext cx="2058854" cy="818739"/>
              <a:chOff x="0" y="0"/>
              <a:chExt cx="2058853" cy="818738"/>
            </a:xfrm>
          </p:grpSpPr>
          <p:sp>
            <p:nvSpPr>
              <p:cNvPr id="398" name="Yuvarlatılmış Dikdörtgen"/>
              <p:cNvSpPr/>
              <p:nvPr/>
            </p:nvSpPr>
            <p:spPr>
              <a:xfrm>
                <a:off x="0" y="0"/>
                <a:ext cx="2058854" cy="818739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9" name="Terminal dönemde"/>
              <p:cNvSpPr txBox="1"/>
              <p:nvPr/>
            </p:nvSpPr>
            <p:spPr>
              <a:xfrm>
                <a:off x="23979" y="3603"/>
                <a:ext cx="2010894" cy="8115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1750" tIns="31750" rIns="31750" bIns="317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r>
                  <a:t>Terminal dönemde</a:t>
                </a:r>
              </a:p>
            </p:txBody>
          </p:sp>
        </p:grpSp>
      </p:grpSp>
      <p:sp>
        <p:nvSpPr>
          <p:cNvPr id="402" name="TextBox 4"/>
          <p:cNvSpPr txBox="1"/>
          <p:nvPr/>
        </p:nvSpPr>
        <p:spPr>
          <a:xfrm>
            <a:off x="406985" y="5191137"/>
            <a:ext cx="836871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Fizik Muayene bulguları hastalığın evresine göre değişiklik gösterir </a:t>
            </a:r>
          </a:p>
        </p:txBody>
      </p:sp>
      <p:sp>
        <p:nvSpPr>
          <p:cNvPr id="403" name="Title 1"/>
          <p:cNvSpPr txBox="1"/>
          <p:nvPr/>
        </p:nvSpPr>
        <p:spPr>
          <a:xfrm>
            <a:off x="362242" y="249238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FİZİK MUAYENE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0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3" name="Content Placeholder 5"/>
          <p:cNvGrpSpPr/>
          <p:nvPr/>
        </p:nvGrpSpPr>
        <p:grpSpPr>
          <a:xfrm>
            <a:off x="469900" y="1398270"/>
            <a:ext cx="4038600" cy="4429702"/>
            <a:chOff x="0" y="-152399"/>
            <a:chExt cx="4038600" cy="4429700"/>
          </a:xfrm>
        </p:grpSpPr>
        <p:grpSp>
          <p:nvGrpSpPr>
            <p:cNvPr id="409" name="Grup"/>
            <p:cNvGrpSpPr/>
            <p:nvPr/>
          </p:nvGrpSpPr>
          <p:grpSpPr>
            <a:xfrm>
              <a:off x="0" y="295199"/>
              <a:ext cx="4038600" cy="3982102"/>
              <a:chOff x="0" y="0"/>
              <a:chExt cx="4038600" cy="3982100"/>
            </a:xfrm>
          </p:grpSpPr>
          <p:sp>
            <p:nvSpPr>
              <p:cNvPr id="407" name="Dikdörtgen"/>
              <p:cNvSpPr/>
              <p:nvPr/>
            </p:nvSpPr>
            <p:spPr>
              <a:xfrm>
                <a:off x="0" y="0"/>
                <a:ext cx="4038600" cy="3982101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400"/>
                  </a:spcBef>
                  <a:defRPr sz="2000" b="1"/>
                </a:pPr>
                <a:endParaRPr/>
              </a:p>
            </p:txBody>
          </p:sp>
          <p:sp>
            <p:nvSpPr>
              <p:cNvPr id="408" name="göğüs ön-arka çapında artma,…"/>
              <p:cNvSpPr txBox="1"/>
              <p:nvPr/>
            </p:nvSpPr>
            <p:spPr>
              <a:xfrm>
                <a:off x="0" y="0"/>
                <a:ext cx="4038600" cy="36525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t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göğüs ön-arka çapında artma, </a:t>
                </a:r>
                <a:endParaRPr sz="240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yardımcı solunum kaslarının kullanılması, </a:t>
                </a:r>
                <a:endParaRPr sz="240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büzük dudak solunumu,</a:t>
                </a:r>
                <a:endParaRPr sz="240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alt kostalarda paradoksik hareket, </a:t>
                </a:r>
                <a:endParaRPr sz="240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pretibiyal ödem, boyun venöz dolgunluğu, </a:t>
                </a:r>
                <a:endParaRPr sz="240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kaşeksi, </a:t>
                </a:r>
                <a:endParaRPr sz="240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siyanoz, </a:t>
                </a:r>
                <a:endParaRPr sz="240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2000" b="1"/>
                </a:pPr>
                <a:r>
                  <a:t>asteriksis</a:t>
                </a:r>
              </a:p>
            </p:txBody>
          </p:sp>
        </p:grpSp>
        <p:grpSp>
          <p:nvGrpSpPr>
            <p:cNvPr id="412" name="Grup"/>
            <p:cNvGrpSpPr/>
            <p:nvPr/>
          </p:nvGrpSpPr>
          <p:grpSpPr>
            <a:xfrm>
              <a:off x="201929" y="-152400"/>
              <a:ext cx="2827022" cy="590400"/>
              <a:chOff x="0" y="0"/>
              <a:chExt cx="2827020" cy="590399"/>
            </a:xfrm>
          </p:grpSpPr>
          <p:sp>
            <p:nvSpPr>
              <p:cNvPr id="410" name="Yuvarlatılmış Dikdörtgen"/>
              <p:cNvSpPr/>
              <p:nvPr/>
            </p:nvSpPr>
            <p:spPr>
              <a:xfrm>
                <a:off x="0" y="0"/>
                <a:ext cx="2827021" cy="59040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1" name="İnspeksiyon"/>
              <p:cNvSpPr txBox="1"/>
              <p:nvPr/>
            </p:nvSpPr>
            <p:spPr>
              <a:xfrm>
                <a:off x="28821" y="142799"/>
                <a:ext cx="2769379" cy="304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 b="1"/>
                </a:lvl1pPr>
              </a:lstStyle>
              <a:p>
                <a:r>
                  <a:t>İnspeksiyon </a:t>
                </a:r>
              </a:p>
            </p:txBody>
          </p:sp>
        </p:grpSp>
      </p:grpSp>
      <p:grpSp>
        <p:nvGrpSpPr>
          <p:cNvPr id="432" name="Content Placeholder 6"/>
          <p:cNvGrpSpPr/>
          <p:nvPr/>
        </p:nvGrpSpPr>
        <p:grpSpPr>
          <a:xfrm>
            <a:off x="4635500" y="1252954"/>
            <a:ext cx="4038600" cy="4604531"/>
            <a:chOff x="0" y="-187420"/>
            <a:chExt cx="4038600" cy="4604530"/>
          </a:xfrm>
        </p:grpSpPr>
        <p:grpSp>
          <p:nvGrpSpPr>
            <p:cNvPr id="416" name="Grup"/>
            <p:cNvGrpSpPr/>
            <p:nvPr/>
          </p:nvGrpSpPr>
          <p:grpSpPr>
            <a:xfrm>
              <a:off x="0" y="250919"/>
              <a:ext cx="4038600" cy="722927"/>
              <a:chOff x="0" y="0"/>
              <a:chExt cx="4038600" cy="722925"/>
            </a:xfrm>
          </p:grpSpPr>
          <p:sp>
            <p:nvSpPr>
              <p:cNvPr id="414" name="Dikdörtgen"/>
              <p:cNvSpPr/>
              <p:nvPr/>
            </p:nvSpPr>
            <p:spPr>
              <a:xfrm>
                <a:off x="0" y="-1"/>
                <a:ext cx="4038600" cy="722927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400"/>
                  </a:spcBef>
                  <a:defRPr sz="2400"/>
                </a:pPr>
                <a:endParaRPr/>
              </a:p>
            </p:txBody>
          </p:sp>
          <p:sp>
            <p:nvSpPr>
              <p:cNvPr id="415" name="hepatojuguler reflü,"/>
              <p:cNvSpPr txBox="1"/>
              <p:nvPr/>
            </p:nvSpPr>
            <p:spPr>
              <a:xfrm>
                <a:off x="0" y="0"/>
                <a:ext cx="4038600" cy="5085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0904" tIns="120904" rIns="120904" bIns="120904" numCol="1" anchor="t">
                <a:spAutoFit/>
              </a:bodyPr>
              <a:lstStyle/>
              <a:p>
                <a:pPr marL="171450" lvl="1" indent="-171450" defTabSz="7556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700" b="1"/>
                </a:pPr>
                <a:r>
                  <a:t>hepatojuguler reflü, </a:t>
                </a:r>
              </a:p>
            </p:txBody>
          </p:sp>
        </p:grpSp>
        <p:grpSp>
          <p:nvGrpSpPr>
            <p:cNvPr id="419" name="Grup"/>
            <p:cNvGrpSpPr/>
            <p:nvPr/>
          </p:nvGrpSpPr>
          <p:grpSpPr>
            <a:xfrm>
              <a:off x="201929" y="-187421"/>
              <a:ext cx="2827022" cy="501842"/>
              <a:chOff x="0" y="0"/>
              <a:chExt cx="2827020" cy="501840"/>
            </a:xfrm>
          </p:grpSpPr>
          <p:sp>
            <p:nvSpPr>
              <p:cNvPr id="417" name="Yuvarlatılmış Dikdörtgen"/>
              <p:cNvSpPr/>
              <p:nvPr/>
            </p:nvSpPr>
            <p:spPr>
              <a:xfrm>
                <a:off x="0" y="0"/>
                <a:ext cx="2827021" cy="50184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100"/>
                  </a:spcBef>
                  <a:defRPr sz="17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8" name="Palpasyon"/>
              <p:cNvSpPr txBox="1"/>
              <p:nvPr/>
            </p:nvSpPr>
            <p:spPr>
              <a:xfrm>
                <a:off x="24497" y="117570"/>
                <a:ext cx="2778026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 b="1"/>
                </a:lvl1pPr>
              </a:lstStyle>
              <a:p>
                <a:r>
                  <a:t>Palpasyon</a:t>
                </a:r>
              </a:p>
            </p:txBody>
          </p:sp>
        </p:grpSp>
        <p:grpSp>
          <p:nvGrpSpPr>
            <p:cNvPr id="422" name="Grup"/>
            <p:cNvGrpSpPr/>
            <p:nvPr/>
          </p:nvGrpSpPr>
          <p:grpSpPr>
            <a:xfrm>
              <a:off x="0" y="1316564"/>
              <a:ext cx="4038600" cy="722926"/>
              <a:chOff x="0" y="0"/>
              <a:chExt cx="4038600" cy="722925"/>
            </a:xfrm>
          </p:grpSpPr>
          <p:sp>
            <p:nvSpPr>
              <p:cNvPr id="420" name="Dikdörtgen"/>
              <p:cNvSpPr/>
              <p:nvPr/>
            </p:nvSpPr>
            <p:spPr>
              <a:xfrm>
                <a:off x="0" y="-1"/>
                <a:ext cx="4038600" cy="722927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400"/>
                  </a:spcBef>
                  <a:defRPr sz="1700" b="1"/>
                </a:pPr>
                <a:endParaRPr/>
              </a:p>
            </p:txBody>
          </p:sp>
          <p:sp>
            <p:nvSpPr>
              <p:cNvPr id="421" name="hipersonorite"/>
              <p:cNvSpPr txBox="1"/>
              <p:nvPr/>
            </p:nvSpPr>
            <p:spPr>
              <a:xfrm>
                <a:off x="0" y="0"/>
                <a:ext cx="4038600" cy="5085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0904" tIns="120904" rIns="120904" bIns="120904" numCol="1" anchor="t">
                <a:spAutoFit/>
              </a:bodyPr>
              <a:lstStyle/>
              <a:p>
                <a:pPr marL="171450" lvl="1" indent="-171450" defTabSz="7556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700" b="1"/>
                </a:pPr>
                <a:r>
                  <a:t>hipersonorite</a:t>
                </a:r>
              </a:p>
            </p:txBody>
          </p:sp>
        </p:grpSp>
        <p:grpSp>
          <p:nvGrpSpPr>
            <p:cNvPr id="425" name="Grup"/>
            <p:cNvGrpSpPr/>
            <p:nvPr/>
          </p:nvGrpSpPr>
          <p:grpSpPr>
            <a:xfrm>
              <a:off x="201929" y="925944"/>
              <a:ext cx="2827022" cy="501841"/>
              <a:chOff x="0" y="0"/>
              <a:chExt cx="2827020" cy="501840"/>
            </a:xfrm>
          </p:grpSpPr>
          <p:sp>
            <p:nvSpPr>
              <p:cNvPr id="423" name="Yuvarlatılmış Dikdörtgen"/>
              <p:cNvSpPr/>
              <p:nvPr/>
            </p:nvSpPr>
            <p:spPr>
              <a:xfrm>
                <a:off x="0" y="0"/>
                <a:ext cx="2827021" cy="50184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4" name="Perküsyon"/>
              <p:cNvSpPr txBox="1"/>
              <p:nvPr/>
            </p:nvSpPr>
            <p:spPr>
              <a:xfrm>
                <a:off x="24497" y="117570"/>
                <a:ext cx="2778026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 b="1"/>
                </a:lvl1pPr>
              </a:lstStyle>
              <a:p>
                <a:r>
                  <a:t>Perküsyon</a:t>
                </a:r>
              </a:p>
            </p:txBody>
          </p:sp>
        </p:grpSp>
        <p:grpSp>
          <p:nvGrpSpPr>
            <p:cNvPr id="428" name="Grup"/>
            <p:cNvGrpSpPr/>
            <p:nvPr/>
          </p:nvGrpSpPr>
          <p:grpSpPr>
            <a:xfrm>
              <a:off x="0" y="2382210"/>
              <a:ext cx="4038600" cy="2034901"/>
              <a:chOff x="0" y="0"/>
              <a:chExt cx="4038600" cy="2034900"/>
            </a:xfrm>
          </p:grpSpPr>
          <p:sp>
            <p:nvSpPr>
              <p:cNvPr id="426" name="Dikdörtgen"/>
              <p:cNvSpPr/>
              <p:nvPr/>
            </p:nvSpPr>
            <p:spPr>
              <a:xfrm>
                <a:off x="0" y="-1"/>
                <a:ext cx="4038600" cy="2034902"/>
              </a:xfrm>
              <a:prstGeom prst="rect">
                <a:avLst/>
              </a:prstGeom>
              <a:solidFill>
                <a:srgbClr val="CACACA">
                  <a:alpha val="90000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400"/>
                  </a:spcBef>
                  <a:defRPr sz="2400"/>
                </a:pPr>
                <a:endParaRPr/>
              </a:p>
            </p:txBody>
          </p:sp>
          <p:sp>
            <p:nvSpPr>
              <p:cNvPr id="427" name="solunum seslerinin şiddetinde azalma,…"/>
              <p:cNvSpPr txBox="1"/>
              <p:nvPr/>
            </p:nvSpPr>
            <p:spPr>
              <a:xfrm>
                <a:off x="0" y="0"/>
                <a:ext cx="4038600" cy="15852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0904" tIns="120904" rIns="120904" bIns="120904" numCol="1" anchor="t">
                <a:spAutoFit/>
              </a:bodyPr>
              <a:lstStyle/>
              <a:p>
                <a:pPr marL="171450" lvl="1" indent="-171450" defTabSz="7556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700" b="1"/>
                </a:pPr>
                <a:r>
                  <a:t>solunum seslerinin şiddetinde azalma, </a:t>
                </a:r>
                <a:endParaRPr sz="2400"/>
              </a:p>
              <a:p>
                <a:pPr marL="171450" lvl="1" indent="-171450" defTabSz="7556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700" b="1"/>
                </a:pPr>
                <a:r>
                  <a:t>ekspiryumda uzama, </a:t>
                </a:r>
                <a:endParaRPr sz="2400"/>
              </a:p>
              <a:p>
                <a:pPr marL="171450" lvl="1" indent="-171450" defTabSz="7556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700" b="1"/>
                </a:pPr>
                <a:r>
                  <a:t>ciddi hava yolu obstrüksiyonunda sessiz akciğer, hışıltılı solunum</a:t>
                </a:r>
                <a:endParaRPr sz="2400"/>
              </a:p>
              <a:p>
                <a:pPr marL="171450" lvl="1" indent="-171450" defTabSz="7556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700" b="1"/>
                </a:pPr>
                <a:r>
                  <a:t>ronküsler, raller </a:t>
                </a:r>
              </a:p>
            </p:txBody>
          </p:sp>
        </p:grpSp>
        <p:grpSp>
          <p:nvGrpSpPr>
            <p:cNvPr id="431" name="Grup"/>
            <p:cNvGrpSpPr/>
            <p:nvPr/>
          </p:nvGrpSpPr>
          <p:grpSpPr>
            <a:xfrm>
              <a:off x="201929" y="2004290"/>
              <a:ext cx="2827022" cy="501841"/>
              <a:chOff x="0" y="0"/>
              <a:chExt cx="2827020" cy="501840"/>
            </a:xfrm>
          </p:grpSpPr>
          <p:sp>
            <p:nvSpPr>
              <p:cNvPr id="429" name="Yuvarlatılmış Dikdörtgen"/>
              <p:cNvSpPr/>
              <p:nvPr/>
            </p:nvSpPr>
            <p:spPr>
              <a:xfrm>
                <a:off x="0" y="0"/>
                <a:ext cx="2827021" cy="50184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0" name="Oskültasyon"/>
              <p:cNvSpPr txBox="1"/>
              <p:nvPr/>
            </p:nvSpPr>
            <p:spPr>
              <a:xfrm>
                <a:off x="24497" y="117569"/>
                <a:ext cx="2778026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 b="1"/>
                </a:lvl1pPr>
              </a:lstStyle>
              <a:p>
                <a:r>
                  <a:t>Oskültasyon </a:t>
                </a:r>
              </a:p>
            </p:txBody>
          </p:sp>
        </p:grpSp>
      </p:grpSp>
      <p:sp>
        <p:nvSpPr>
          <p:cNvPr id="433" name="TextBox 7"/>
          <p:cNvSpPr txBox="1"/>
          <p:nvPr/>
        </p:nvSpPr>
        <p:spPr>
          <a:xfrm>
            <a:off x="470470" y="916756"/>
            <a:ext cx="4314792" cy="421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03" tIns="45703" rIns="45703" bIns="45703">
            <a:spAutoFit/>
          </a:bodyPr>
          <a:lstStyle/>
          <a:p>
            <a:pPr defTabSz="321275">
              <a:defRPr sz="2100">
                <a:solidFill>
                  <a:srgbClr val="51504D"/>
                </a:solidFill>
              </a:defRPr>
            </a:pPr>
            <a:r>
              <a:t>FİZİK MUAYENE tanısal değeri düşüktür</a:t>
            </a:r>
          </a:p>
        </p:txBody>
      </p:sp>
      <p:sp>
        <p:nvSpPr>
          <p:cNvPr id="434" name="Title 1"/>
          <p:cNvSpPr txBox="1"/>
          <p:nvPr/>
        </p:nvSpPr>
        <p:spPr>
          <a:xfrm>
            <a:off x="2017092" y="223838"/>
            <a:ext cx="5084416" cy="74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443484">
              <a:defRPr sz="4268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FİZİK MUAYENE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3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Tanı için duyarlı değildir…"/>
          <p:cNvSpPr txBox="1">
            <a:spLocks noGrp="1"/>
          </p:cNvSpPr>
          <p:nvPr>
            <p:ph type="body" idx="1"/>
          </p:nvPr>
        </p:nvSpPr>
        <p:spPr>
          <a:xfrm>
            <a:off x="889000" y="1600200"/>
            <a:ext cx="7106246" cy="4146849"/>
          </a:xfrm>
          <a:prstGeom prst="rect">
            <a:avLst/>
          </a:prstGeom>
        </p:spPr>
        <p:txBody>
          <a:bodyPr/>
          <a:lstStyle/>
          <a:p>
            <a:pPr marL="325754" indent="-325754" defTabSz="434340">
              <a:defRPr sz="3040"/>
            </a:pPr>
            <a:r>
              <a:t>Tanı için duyarlı değildir</a:t>
            </a:r>
          </a:p>
          <a:p>
            <a:pPr marL="325754" indent="-325754" defTabSz="434340">
              <a:defRPr sz="3040"/>
            </a:pPr>
            <a:r>
              <a:t>Diğer tanıları dışlamada veya </a:t>
            </a:r>
          </a:p>
          <a:p>
            <a:pPr marL="705802" lvl="1" indent="-271462" defTabSz="434340">
              <a:spcBef>
                <a:spcPts val="600"/>
              </a:spcBef>
              <a:defRPr sz="2660"/>
            </a:pPr>
            <a:r>
              <a:t>kalp yetersizliği, </a:t>
            </a:r>
          </a:p>
          <a:p>
            <a:pPr marL="705802" lvl="1" indent="-271462" defTabSz="434340">
              <a:spcBef>
                <a:spcPts val="600"/>
              </a:spcBef>
              <a:defRPr sz="2660"/>
            </a:pPr>
            <a:r>
              <a:t>tüberküloz, </a:t>
            </a:r>
          </a:p>
          <a:p>
            <a:pPr marL="705802" lvl="1" indent="-271462" defTabSz="434340">
              <a:spcBef>
                <a:spcPts val="600"/>
              </a:spcBef>
              <a:defRPr sz="2660"/>
            </a:pPr>
            <a:r>
              <a:t>bronşiekazi, </a:t>
            </a:r>
          </a:p>
          <a:p>
            <a:pPr marL="705802" lvl="1" indent="-271462" defTabSz="434340">
              <a:spcBef>
                <a:spcPts val="600"/>
              </a:spcBef>
              <a:defRPr sz="2660"/>
            </a:pPr>
            <a:r>
              <a:t>akciğer kanseri </a:t>
            </a:r>
          </a:p>
          <a:p>
            <a:pPr marL="325754" indent="-325754" defTabSz="434340">
              <a:defRPr sz="3040"/>
            </a:pPr>
            <a:r>
              <a:t>gibi ek hastalıkları ve komplikasyonları değerlendirmede önemlidir.</a:t>
            </a:r>
          </a:p>
        </p:txBody>
      </p:sp>
      <p:sp>
        <p:nvSpPr>
          <p:cNvPr id="439" name="Title 4"/>
          <p:cNvSpPr txBox="1"/>
          <p:nvPr/>
        </p:nvSpPr>
        <p:spPr>
          <a:xfrm>
            <a:off x="457200" y="401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PA AC Grafisi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ANIM…"/>
          <p:cNvSpPr txBox="1">
            <a:spLocks noGrp="1"/>
          </p:cNvSpPr>
          <p:nvPr>
            <p:ph type="body" idx="1"/>
          </p:nvPr>
        </p:nvSpPr>
        <p:spPr>
          <a:xfrm>
            <a:off x="901700" y="1638300"/>
            <a:ext cx="7551391" cy="4525963"/>
          </a:xfrm>
          <a:prstGeom prst="rect">
            <a:avLst/>
          </a:prstGeom>
        </p:spPr>
        <p:txBody>
          <a:bodyPr/>
          <a:lstStyle/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TANIM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EPİDEMİYOLOJİ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PATOGENEZ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PATOLOJİ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PATOFİZYOLOJİ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TANI VE HASTALIK ŞİDDETİNİN DEĞERLENDİRİLMESİ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FİZİK MUAYENE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KOMORBİDİTELER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ALEVLENMELER</a:t>
            </a:r>
          </a:p>
          <a:p>
            <a:pPr marL="339470" indent="-339470" defTabSz="452627">
              <a:lnSpc>
                <a:spcPct val="80000"/>
              </a:lnSpc>
              <a:spcBef>
                <a:spcPts val="600"/>
              </a:spcBef>
              <a:defRPr sz="2673"/>
            </a:pPr>
            <a:r>
              <a:t>TEDAVİ</a:t>
            </a:r>
          </a:p>
        </p:txBody>
      </p:sp>
      <p:sp>
        <p:nvSpPr>
          <p:cNvPr id="138" name="Title 1"/>
          <p:cNvSpPr txBox="1"/>
          <p:nvPr/>
        </p:nvSpPr>
        <p:spPr>
          <a:xfrm>
            <a:off x="562595" y="5286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SUNUM PLANI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Akciğer grafisi:…"/>
          <p:cNvSpPr txBox="1">
            <a:spLocks noGrp="1"/>
          </p:cNvSpPr>
          <p:nvPr>
            <p:ph type="body" idx="1"/>
          </p:nvPr>
        </p:nvSpPr>
        <p:spPr>
          <a:xfrm>
            <a:off x="939800" y="1917700"/>
            <a:ext cx="6681093" cy="3857328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Akciğer grafisi: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Havalanma artışı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Diyafragmalarda düzleşme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Damla kalp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Periferik vasküler izlerde silinme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PHT varlığında santral pulmoner arterlerde genişleme</a:t>
            </a:r>
          </a:p>
        </p:txBody>
      </p:sp>
      <p:sp>
        <p:nvSpPr>
          <p:cNvPr id="444" name="Title 4"/>
          <p:cNvSpPr txBox="1"/>
          <p:nvPr/>
        </p:nvSpPr>
        <p:spPr>
          <a:xfrm>
            <a:off x="457200" y="5794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PA AC Grafisi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553" y="925799"/>
            <a:ext cx="4477158" cy="4260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3037" y="912556"/>
            <a:ext cx="3430540" cy="4260645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TextBox 5"/>
          <p:cNvSpPr txBox="1"/>
          <p:nvPr/>
        </p:nvSpPr>
        <p:spPr>
          <a:xfrm>
            <a:off x="1326989" y="5484831"/>
            <a:ext cx="62150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Namık Kemal Üniversitesi Tıp Fakültesi Göğüs Hastalıkları AD arşivi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Kardiyovasküler hastalıklar…"/>
          <p:cNvSpPr txBox="1">
            <a:spLocks noGrp="1"/>
          </p:cNvSpPr>
          <p:nvPr>
            <p:ph type="body" idx="1"/>
          </p:nvPr>
        </p:nvSpPr>
        <p:spPr>
          <a:xfrm>
            <a:off x="1003300" y="1473200"/>
            <a:ext cx="6221016" cy="4525963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Kardiyovasküler hastalıklar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Metabolik sendrom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Osteoporoz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Depresyon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Akciğer kanseri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Obstrüktif uyku apne sendromu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Anemi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Otonom sinir sistemi hastalıkları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Gastrointestinal sistem hastalıkları</a:t>
            </a:r>
          </a:p>
          <a:p>
            <a:pPr defTabSz="457200">
              <a:lnSpc>
                <a:spcPct val="80000"/>
              </a:lnSpc>
              <a:spcBef>
                <a:spcPts val="600"/>
              </a:spcBef>
              <a:defRPr sz="2700"/>
            </a:pPr>
            <a:r>
              <a:t>Obstrüktif uyku apne </a:t>
            </a:r>
          </a:p>
        </p:txBody>
      </p:sp>
      <p:sp>
        <p:nvSpPr>
          <p:cNvPr id="455" name="Title 1"/>
          <p:cNvSpPr txBox="1"/>
          <p:nvPr/>
        </p:nvSpPr>
        <p:spPr>
          <a:xfrm>
            <a:off x="457200" y="439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KOMORBİDİTELER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Tanısı klinik olarak konulur;…"/>
          <p:cNvSpPr txBox="1">
            <a:spLocks noGrp="1"/>
          </p:cNvSpPr>
          <p:nvPr>
            <p:ph type="body" idx="1"/>
          </p:nvPr>
        </p:nvSpPr>
        <p:spPr>
          <a:xfrm>
            <a:off x="970160" y="1625600"/>
            <a:ext cx="7203680" cy="4156919"/>
          </a:xfrm>
          <a:prstGeom prst="rect">
            <a:avLst/>
          </a:prstGeom>
        </p:spPr>
        <p:txBody>
          <a:bodyPr/>
          <a:lstStyle/>
          <a:p>
            <a:pPr marL="312039" indent="-312039" defTabSz="416052">
              <a:lnSpc>
                <a:spcPct val="90000"/>
              </a:lnSpc>
              <a:spcBef>
                <a:spcPts val="600"/>
              </a:spcBef>
              <a:defRPr sz="2912"/>
            </a:pPr>
            <a:r>
              <a:t>Tanısı klinik olarak konulur;</a:t>
            </a:r>
          </a:p>
          <a:p>
            <a:pPr marL="676084" lvl="1" indent="-260032" defTabSz="416052">
              <a:lnSpc>
                <a:spcPct val="90000"/>
              </a:lnSpc>
              <a:spcBef>
                <a:spcPts val="600"/>
              </a:spcBef>
              <a:defRPr sz="2548"/>
            </a:pPr>
            <a:r>
              <a:t>Öksürük</a:t>
            </a:r>
          </a:p>
          <a:p>
            <a:pPr marL="676084" lvl="1" indent="-260032" defTabSz="416052">
              <a:lnSpc>
                <a:spcPct val="90000"/>
              </a:lnSpc>
              <a:spcBef>
                <a:spcPts val="600"/>
              </a:spcBef>
              <a:defRPr sz="2548"/>
            </a:pPr>
            <a:r>
              <a:t>Balgam miktar ve/veya pürülansında artma</a:t>
            </a:r>
          </a:p>
          <a:p>
            <a:pPr marL="676084" lvl="1" indent="-260032" defTabSz="416052">
              <a:lnSpc>
                <a:spcPct val="90000"/>
              </a:lnSpc>
              <a:spcBef>
                <a:spcPts val="600"/>
              </a:spcBef>
              <a:defRPr sz="2548"/>
            </a:pPr>
            <a:r>
              <a:t>Dispnenin artması</a:t>
            </a:r>
          </a:p>
          <a:p>
            <a:pPr marL="312039" indent="-312039" defTabSz="416052">
              <a:lnSpc>
                <a:spcPct val="90000"/>
              </a:lnSpc>
              <a:spcBef>
                <a:spcPts val="600"/>
              </a:spcBef>
              <a:defRPr sz="2912"/>
            </a:pPr>
            <a:r>
              <a:t>Hafif şiddette olabileceği gibi ağır ve hayatı tehdit edecek düzeyde olabilir</a:t>
            </a:r>
          </a:p>
          <a:p>
            <a:pPr marL="312039" indent="-312039" defTabSz="416052">
              <a:lnSpc>
                <a:spcPct val="90000"/>
              </a:lnSpc>
              <a:spcBef>
                <a:spcPts val="600"/>
              </a:spcBef>
              <a:defRPr sz="2912"/>
            </a:pPr>
            <a:r>
              <a:t>Alevlenme dönemlerinde:</a:t>
            </a:r>
          </a:p>
          <a:p>
            <a:pPr marL="676084" lvl="1" indent="-260032" defTabSz="416052">
              <a:lnSpc>
                <a:spcPct val="90000"/>
              </a:lnSpc>
              <a:spcBef>
                <a:spcPts val="600"/>
              </a:spcBef>
              <a:defRPr sz="2548"/>
            </a:pPr>
            <a:r>
              <a:t>Hipoksemi</a:t>
            </a:r>
          </a:p>
          <a:p>
            <a:pPr marL="676084" lvl="1" indent="-260032" defTabSz="416052">
              <a:lnSpc>
                <a:spcPct val="90000"/>
              </a:lnSpc>
              <a:spcBef>
                <a:spcPts val="600"/>
              </a:spcBef>
              <a:defRPr sz="2548"/>
            </a:pPr>
            <a:r>
              <a:t>Hiperkapni</a:t>
            </a:r>
          </a:p>
        </p:txBody>
      </p:sp>
      <p:sp>
        <p:nvSpPr>
          <p:cNvPr id="460" name="Title 1"/>
          <p:cNvSpPr txBox="1"/>
          <p:nvPr/>
        </p:nvSpPr>
        <p:spPr>
          <a:xfrm>
            <a:off x="457200" y="4905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ALEVLENMELER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6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Kare"/>
          <p:cNvSpPr/>
          <p:nvPr/>
        </p:nvSpPr>
        <p:spPr>
          <a:xfrm>
            <a:off x="2712032" y="1569033"/>
            <a:ext cx="3719936" cy="3719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88" name="Content Placeholder 3"/>
          <p:cNvGrpSpPr/>
          <p:nvPr/>
        </p:nvGrpSpPr>
        <p:grpSpPr>
          <a:xfrm>
            <a:off x="1421295" y="390420"/>
            <a:ext cx="6301410" cy="6077160"/>
            <a:chOff x="0" y="0"/>
            <a:chExt cx="6301408" cy="6077159"/>
          </a:xfrm>
        </p:grpSpPr>
        <p:grpSp>
          <p:nvGrpSpPr>
            <p:cNvPr id="467" name="Grup"/>
            <p:cNvGrpSpPr/>
            <p:nvPr/>
          </p:nvGrpSpPr>
          <p:grpSpPr>
            <a:xfrm>
              <a:off x="2290893" y="2408786"/>
              <a:ext cx="1719624" cy="1719625"/>
              <a:chOff x="0" y="0"/>
              <a:chExt cx="1719623" cy="1719623"/>
            </a:xfrm>
          </p:grpSpPr>
          <p:sp>
            <p:nvSpPr>
              <p:cNvPr id="465" name="Daire"/>
              <p:cNvSpPr/>
              <p:nvPr/>
            </p:nvSpPr>
            <p:spPr>
              <a:xfrm>
                <a:off x="-1" y="-1"/>
                <a:ext cx="1719625" cy="171962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6" name="Alevlenmeler"/>
              <p:cNvSpPr txBox="1"/>
              <p:nvPr/>
            </p:nvSpPr>
            <p:spPr>
              <a:xfrm>
                <a:off x="251832" y="710810"/>
                <a:ext cx="1215958" cy="2980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590" tIns="21590" rIns="21590" bIns="21590" numCol="1" anchor="ctr">
                <a:no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Alevlenmeler</a:t>
                </a:r>
              </a:p>
            </p:txBody>
          </p:sp>
        </p:grpSp>
        <p:sp>
          <p:nvSpPr>
            <p:cNvPr id="468" name="Ok"/>
            <p:cNvSpPr/>
            <p:nvPr/>
          </p:nvSpPr>
          <p:spPr>
            <a:xfrm rot="16200000">
              <a:off x="2968075" y="1782207"/>
              <a:ext cx="365258" cy="5846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71" name="Grup"/>
            <p:cNvGrpSpPr/>
            <p:nvPr/>
          </p:nvGrpSpPr>
          <p:grpSpPr>
            <a:xfrm>
              <a:off x="2290893" y="0"/>
              <a:ext cx="1719624" cy="1719624"/>
              <a:chOff x="0" y="0"/>
              <a:chExt cx="1719623" cy="1719623"/>
            </a:xfrm>
          </p:grpSpPr>
          <p:sp>
            <p:nvSpPr>
              <p:cNvPr id="469" name="Daire"/>
              <p:cNvSpPr/>
              <p:nvPr/>
            </p:nvSpPr>
            <p:spPr>
              <a:xfrm>
                <a:off x="-1" y="-1"/>
                <a:ext cx="1719625" cy="171962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0" name="Semptom ve solunum fonksiyonlarında bozulma"/>
              <p:cNvSpPr txBox="1"/>
              <p:nvPr/>
            </p:nvSpPr>
            <p:spPr>
              <a:xfrm>
                <a:off x="239132" y="458608"/>
                <a:ext cx="1281492" cy="8024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7779" tIns="17779" rIns="17779" bIns="17779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Semptom ve solunum fonksiyonlarında bozulma</a:t>
                </a:r>
              </a:p>
            </p:txBody>
          </p:sp>
        </p:grpSp>
        <p:sp>
          <p:nvSpPr>
            <p:cNvPr id="472" name="Ok"/>
            <p:cNvSpPr/>
            <p:nvPr/>
          </p:nvSpPr>
          <p:spPr>
            <a:xfrm rot="20520000">
              <a:off x="4103690" y="2607278"/>
              <a:ext cx="365257" cy="5846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75" name="Grup"/>
            <p:cNvGrpSpPr/>
            <p:nvPr/>
          </p:nvGrpSpPr>
          <p:grpSpPr>
            <a:xfrm>
              <a:off x="4581785" y="1664430"/>
              <a:ext cx="1719624" cy="1719625"/>
              <a:chOff x="0" y="0"/>
              <a:chExt cx="1719623" cy="1719623"/>
            </a:xfrm>
          </p:grpSpPr>
          <p:sp>
            <p:nvSpPr>
              <p:cNvPr id="473" name="Daire"/>
              <p:cNvSpPr/>
              <p:nvPr/>
            </p:nvSpPr>
            <p:spPr>
              <a:xfrm>
                <a:off x="-1" y="-1"/>
                <a:ext cx="1719625" cy="171962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4" name="Yaşam kalitesinde bozulma"/>
              <p:cNvSpPr txBox="1"/>
              <p:nvPr/>
            </p:nvSpPr>
            <p:spPr>
              <a:xfrm>
                <a:off x="251832" y="552039"/>
                <a:ext cx="1215958" cy="615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7779" tIns="17779" rIns="17779" bIns="17779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Yaşam kalitesinde bozulma</a:t>
                </a:r>
              </a:p>
            </p:txBody>
          </p:sp>
        </p:grpSp>
        <p:sp>
          <p:nvSpPr>
            <p:cNvPr id="476" name="Ok"/>
            <p:cNvSpPr/>
            <p:nvPr/>
          </p:nvSpPr>
          <p:spPr>
            <a:xfrm rot="3240000">
              <a:off x="3669924" y="3942273"/>
              <a:ext cx="365257" cy="5846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79" name="Grup"/>
            <p:cNvGrpSpPr/>
            <p:nvPr/>
          </p:nvGrpSpPr>
          <p:grpSpPr>
            <a:xfrm>
              <a:off x="3706742" y="4357535"/>
              <a:ext cx="1719625" cy="1719625"/>
              <a:chOff x="0" y="0"/>
              <a:chExt cx="1719623" cy="1719623"/>
            </a:xfrm>
          </p:grpSpPr>
          <p:sp>
            <p:nvSpPr>
              <p:cNvPr id="477" name="Daire"/>
              <p:cNvSpPr/>
              <p:nvPr/>
            </p:nvSpPr>
            <p:spPr>
              <a:xfrm>
                <a:off x="-1" y="-1"/>
                <a:ext cx="1719625" cy="171962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8" name="Akciğer fonksiyonlarında hızla düşme"/>
              <p:cNvSpPr txBox="1"/>
              <p:nvPr/>
            </p:nvSpPr>
            <p:spPr>
              <a:xfrm>
                <a:off x="226432" y="564739"/>
                <a:ext cx="1290918" cy="6155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7779" tIns="17779" rIns="17779" bIns="17779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Akciğer fonksiyonlarında hızla düşme</a:t>
                </a:r>
              </a:p>
            </p:txBody>
          </p:sp>
        </p:grpSp>
        <p:sp>
          <p:nvSpPr>
            <p:cNvPr id="480" name="Ok"/>
            <p:cNvSpPr/>
            <p:nvPr/>
          </p:nvSpPr>
          <p:spPr>
            <a:xfrm rot="7560000">
              <a:off x="2266227" y="3942273"/>
              <a:ext cx="365257" cy="5846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83" name="Grup"/>
            <p:cNvGrpSpPr/>
            <p:nvPr/>
          </p:nvGrpSpPr>
          <p:grpSpPr>
            <a:xfrm>
              <a:off x="875043" y="4357535"/>
              <a:ext cx="1719625" cy="1719625"/>
              <a:chOff x="0" y="0"/>
              <a:chExt cx="1719623" cy="1719623"/>
            </a:xfrm>
          </p:grpSpPr>
          <p:sp>
            <p:nvSpPr>
              <p:cNvPr id="481" name="Daire"/>
              <p:cNvSpPr/>
              <p:nvPr/>
            </p:nvSpPr>
            <p:spPr>
              <a:xfrm>
                <a:off x="-1" y="-1"/>
                <a:ext cx="1719625" cy="171962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2" name="Mortalitede artış"/>
              <p:cNvSpPr txBox="1"/>
              <p:nvPr/>
            </p:nvSpPr>
            <p:spPr>
              <a:xfrm>
                <a:off x="251832" y="738900"/>
                <a:ext cx="1215958" cy="4232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7779" tIns="17779" rIns="17779" bIns="17779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Mortalitede artış</a:t>
                </a:r>
              </a:p>
            </p:txBody>
          </p:sp>
        </p:grpSp>
        <p:sp>
          <p:nvSpPr>
            <p:cNvPr id="484" name="Ok"/>
            <p:cNvSpPr/>
            <p:nvPr/>
          </p:nvSpPr>
          <p:spPr>
            <a:xfrm rot="11880000">
              <a:off x="1832461" y="2607278"/>
              <a:ext cx="365258" cy="5846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87" name="Grup"/>
            <p:cNvGrpSpPr/>
            <p:nvPr/>
          </p:nvGrpSpPr>
          <p:grpSpPr>
            <a:xfrm>
              <a:off x="0" y="1664430"/>
              <a:ext cx="1719624" cy="1719625"/>
              <a:chOff x="0" y="0"/>
              <a:chExt cx="1719623" cy="1719623"/>
            </a:xfrm>
          </p:grpSpPr>
          <p:sp>
            <p:nvSpPr>
              <p:cNvPr id="485" name="Daire"/>
              <p:cNvSpPr/>
              <p:nvPr/>
            </p:nvSpPr>
            <p:spPr>
              <a:xfrm>
                <a:off x="-1" y="-1"/>
                <a:ext cx="1719625" cy="171962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6" name="Ekonomik yükte artış"/>
              <p:cNvSpPr txBox="1"/>
              <p:nvPr/>
            </p:nvSpPr>
            <p:spPr>
              <a:xfrm>
                <a:off x="251832" y="645470"/>
                <a:ext cx="1215959" cy="428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7779" tIns="17779" rIns="17779" bIns="17779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/>
                </a:lvl1pPr>
              </a:lstStyle>
              <a:p>
                <a:r>
                  <a:t>Ekonomik yükte artış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9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Enfekte bronşitler (%60-80)…"/>
          <p:cNvSpPr txBox="1">
            <a:spLocks noGrp="1"/>
          </p:cNvSpPr>
          <p:nvPr>
            <p:ph type="body" sz="half" idx="1"/>
          </p:nvPr>
        </p:nvSpPr>
        <p:spPr>
          <a:xfrm>
            <a:off x="6223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80000"/>
              </a:lnSpc>
              <a:spcBef>
                <a:spcPts val="400"/>
              </a:spcBef>
              <a:buSzTx/>
              <a:buNone/>
              <a:defRPr sz="1700" b="1"/>
            </a:pPr>
            <a:r>
              <a:t>Enfekte bronşitler (%60-80)</a:t>
            </a:r>
          </a:p>
          <a:p>
            <a:pPr defTabSz="457200">
              <a:lnSpc>
                <a:spcPct val="80000"/>
              </a:lnSpc>
              <a:spcBef>
                <a:spcPts val="400"/>
              </a:spcBef>
              <a:defRPr sz="1700"/>
            </a:pPr>
            <a:r>
              <a:t>Bakteriler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Haemopphilus influenza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Streptococcus pneumoniae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Moraxella catarrhalis</a:t>
            </a:r>
          </a:p>
          <a:p>
            <a:pPr defTabSz="457200">
              <a:lnSpc>
                <a:spcPct val="80000"/>
              </a:lnSpc>
              <a:spcBef>
                <a:spcPts val="400"/>
              </a:spcBef>
              <a:defRPr sz="1700"/>
            </a:pPr>
            <a:r>
              <a:t>Virüsler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İnfluenza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Parainfluenza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Rinovirüs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Koronavirüs</a:t>
            </a:r>
          </a:p>
          <a:p>
            <a:pPr defTabSz="457200">
              <a:lnSpc>
                <a:spcPct val="80000"/>
              </a:lnSpc>
              <a:spcBef>
                <a:spcPts val="400"/>
              </a:spcBef>
              <a:defRPr sz="1700"/>
            </a:pPr>
            <a:r>
              <a:t>Diğer mikroroganizmalar 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Pseudomonas aeruginosa (Çok ağır KOAH ve diğer risklerde)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Fırsatçı gram negatfi türler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Staphylococcus aureus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Chlamydophilia pneumoniae</a:t>
            </a:r>
          </a:p>
          <a:p>
            <a:pPr marL="742950" lvl="1" indent="-285750" defTabSz="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	Mycoplsma pneumoniae</a:t>
            </a:r>
          </a:p>
        </p:txBody>
      </p:sp>
      <p:sp>
        <p:nvSpPr>
          <p:cNvPr id="493" name="İçerik Yer Tutucusu 3"/>
          <p:cNvSpPr txBox="1"/>
          <p:nvPr/>
        </p:nvSpPr>
        <p:spPr>
          <a:xfrm>
            <a:off x="4953000" y="1600200"/>
            <a:ext cx="4038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 b="1"/>
            </a:pPr>
            <a:r>
              <a:t>Diğer Nedenler  (%20-40)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Kalp yetmezliği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Pulmoner emboli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Non-pulmoner enfeksiyonlar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Pnömotoraks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Pnömoni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Soğuk hava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Hava kirliliği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Allerjenler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Tütün kullanmak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Tedaviye uyumsuzluk</a:t>
            </a:r>
          </a:p>
        </p:txBody>
      </p:sp>
      <p:sp>
        <p:nvSpPr>
          <p:cNvPr id="494" name="Unvan 1"/>
          <p:cNvSpPr txBox="1"/>
          <p:nvPr/>
        </p:nvSpPr>
        <p:spPr>
          <a:xfrm>
            <a:off x="457200" y="4524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ALEVLENME NEDENLERİ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9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8" name="Content Placeholder 3"/>
          <p:cNvGrpSpPr/>
          <p:nvPr/>
        </p:nvGrpSpPr>
        <p:grpSpPr>
          <a:xfrm>
            <a:off x="1634264" y="1348089"/>
            <a:ext cx="5875470" cy="4522183"/>
            <a:chOff x="0" y="0"/>
            <a:chExt cx="5875468" cy="4522182"/>
          </a:xfrm>
        </p:grpSpPr>
        <p:sp>
          <p:nvSpPr>
            <p:cNvPr id="498" name="Çizgi"/>
            <p:cNvSpPr/>
            <p:nvPr/>
          </p:nvSpPr>
          <p:spPr>
            <a:xfrm>
              <a:off x="1828354" y="3494263"/>
              <a:ext cx="365671" cy="81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499" name="Çizgi"/>
            <p:cNvSpPr/>
            <p:nvPr/>
          </p:nvSpPr>
          <p:spPr>
            <a:xfrm>
              <a:off x="1828354" y="3494263"/>
              <a:ext cx="365671" cy="4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500" name="Çizgi"/>
            <p:cNvSpPr/>
            <p:nvPr/>
          </p:nvSpPr>
          <p:spPr>
            <a:xfrm>
              <a:off x="1828354" y="2728616"/>
              <a:ext cx="365671" cy="76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501" name="Çizgi"/>
            <p:cNvSpPr/>
            <p:nvPr/>
          </p:nvSpPr>
          <p:spPr>
            <a:xfrm>
              <a:off x="1828354" y="1118898"/>
              <a:ext cx="365671" cy="8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502" name="Çizgi"/>
            <p:cNvSpPr/>
            <p:nvPr/>
          </p:nvSpPr>
          <p:spPr>
            <a:xfrm>
              <a:off x="1828354" y="1084628"/>
              <a:ext cx="365671" cy="3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503" name="Çizgi"/>
            <p:cNvSpPr/>
            <p:nvPr/>
          </p:nvSpPr>
          <p:spPr>
            <a:xfrm>
              <a:off x="1828354" y="279761"/>
              <a:ext cx="365671" cy="83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506" name="Grup"/>
            <p:cNvGrpSpPr/>
            <p:nvPr/>
          </p:nvGrpSpPr>
          <p:grpSpPr>
            <a:xfrm>
              <a:off x="0" y="840074"/>
              <a:ext cx="1828353" cy="557648"/>
              <a:chOff x="0" y="0"/>
              <a:chExt cx="1828352" cy="557647"/>
            </a:xfrm>
          </p:grpSpPr>
          <p:sp>
            <p:nvSpPr>
              <p:cNvPr id="504" name="Dikdörtgen"/>
              <p:cNvSpPr/>
              <p:nvPr/>
            </p:nvSpPr>
            <p:spPr>
              <a:xfrm>
                <a:off x="0" y="-1"/>
                <a:ext cx="1828352" cy="557649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5" name="Kontrolü sağlamak"/>
              <p:cNvSpPr txBox="1"/>
              <p:nvPr/>
            </p:nvSpPr>
            <p:spPr>
              <a:xfrm>
                <a:off x="0" y="134678"/>
                <a:ext cx="1828353" cy="288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Kontrolü sağlamak</a:t>
                </a:r>
              </a:p>
            </p:txBody>
          </p:sp>
        </p:grpSp>
        <p:grpSp>
          <p:nvGrpSpPr>
            <p:cNvPr id="509" name="Grup"/>
            <p:cNvGrpSpPr/>
            <p:nvPr/>
          </p:nvGrpSpPr>
          <p:grpSpPr>
            <a:xfrm>
              <a:off x="2194024" y="0"/>
              <a:ext cx="3579825" cy="559522"/>
              <a:chOff x="0" y="0"/>
              <a:chExt cx="3579824" cy="559521"/>
            </a:xfrm>
          </p:grpSpPr>
          <p:sp>
            <p:nvSpPr>
              <p:cNvPr id="507" name="Dikdörtgen"/>
              <p:cNvSpPr/>
              <p:nvPr/>
            </p:nvSpPr>
            <p:spPr>
              <a:xfrm>
                <a:off x="0" y="-1"/>
                <a:ext cx="3579824" cy="55952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8" name="Semptomları azaltmak"/>
              <p:cNvSpPr txBox="1"/>
              <p:nvPr/>
            </p:nvSpPr>
            <p:spPr>
              <a:xfrm>
                <a:off x="0" y="135615"/>
                <a:ext cx="3579825" cy="288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Semptomları azaltmak</a:t>
                </a:r>
              </a:p>
            </p:txBody>
          </p:sp>
        </p:grpSp>
        <p:grpSp>
          <p:nvGrpSpPr>
            <p:cNvPr id="512" name="Grup"/>
            <p:cNvGrpSpPr/>
            <p:nvPr/>
          </p:nvGrpSpPr>
          <p:grpSpPr>
            <a:xfrm>
              <a:off x="2194024" y="788066"/>
              <a:ext cx="3574139" cy="593125"/>
              <a:chOff x="0" y="0"/>
              <a:chExt cx="3574138" cy="593124"/>
            </a:xfrm>
          </p:grpSpPr>
          <p:sp>
            <p:nvSpPr>
              <p:cNvPr id="510" name="Dikdörtgen"/>
              <p:cNvSpPr/>
              <p:nvPr/>
            </p:nvSpPr>
            <p:spPr>
              <a:xfrm>
                <a:off x="-1" y="0"/>
                <a:ext cx="3574140" cy="593125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1" name="Egzersiz toleransını artırmak"/>
              <p:cNvSpPr txBox="1"/>
              <p:nvPr/>
            </p:nvSpPr>
            <p:spPr>
              <a:xfrm>
                <a:off x="0" y="152417"/>
                <a:ext cx="3574139" cy="288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Egzersiz toleransını artırmak</a:t>
                </a:r>
              </a:p>
            </p:txBody>
          </p:sp>
        </p:grpSp>
        <p:grpSp>
          <p:nvGrpSpPr>
            <p:cNvPr id="515" name="Grup"/>
            <p:cNvGrpSpPr/>
            <p:nvPr/>
          </p:nvGrpSpPr>
          <p:grpSpPr>
            <a:xfrm>
              <a:off x="2194024" y="1609734"/>
              <a:ext cx="3585511" cy="628063"/>
              <a:chOff x="0" y="0"/>
              <a:chExt cx="3585509" cy="628062"/>
            </a:xfrm>
          </p:grpSpPr>
          <p:sp>
            <p:nvSpPr>
              <p:cNvPr id="513" name="Dikdörtgen"/>
              <p:cNvSpPr/>
              <p:nvPr/>
            </p:nvSpPr>
            <p:spPr>
              <a:xfrm>
                <a:off x="-1" y="-1"/>
                <a:ext cx="3585511" cy="628064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4" name="Yaşam kalitesini artırmak"/>
              <p:cNvSpPr txBox="1"/>
              <p:nvPr/>
            </p:nvSpPr>
            <p:spPr>
              <a:xfrm>
                <a:off x="0" y="169886"/>
                <a:ext cx="3585510" cy="288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Yaşam kalitesini artırmak</a:t>
                </a:r>
              </a:p>
            </p:txBody>
          </p:sp>
        </p:grpSp>
        <p:grpSp>
          <p:nvGrpSpPr>
            <p:cNvPr id="518" name="Grup"/>
            <p:cNvGrpSpPr/>
            <p:nvPr/>
          </p:nvGrpSpPr>
          <p:grpSpPr>
            <a:xfrm>
              <a:off x="0" y="3215438"/>
              <a:ext cx="1828353" cy="557649"/>
              <a:chOff x="0" y="0"/>
              <a:chExt cx="1828352" cy="557647"/>
            </a:xfrm>
          </p:grpSpPr>
          <p:sp>
            <p:nvSpPr>
              <p:cNvPr id="516" name="Dikdörtgen"/>
              <p:cNvSpPr/>
              <p:nvPr/>
            </p:nvSpPr>
            <p:spPr>
              <a:xfrm>
                <a:off x="0" y="-1"/>
                <a:ext cx="1828352" cy="557649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7" name="Gelecek riskleri azaltmak"/>
              <p:cNvSpPr txBox="1"/>
              <p:nvPr/>
            </p:nvSpPr>
            <p:spPr>
              <a:xfrm>
                <a:off x="0" y="14663"/>
                <a:ext cx="1828353" cy="528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Gelecek riskleri azaltmak</a:t>
                </a:r>
              </a:p>
            </p:txBody>
          </p:sp>
        </p:grpSp>
        <p:grpSp>
          <p:nvGrpSpPr>
            <p:cNvPr id="521" name="Grup"/>
            <p:cNvGrpSpPr/>
            <p:nvPr/>
          </p:nvGrpSpPr>
          <p:grpSpPr>
            <a:xfrm>
              <a:off x="2194024" y="2466341"/>
              <a:ext cx="3658719" cy="524552"/>
              <a:chOff x="0" y="0"/>
              <a:chExt cx="3658718" cy="524550"/>
            </a:xfrm>
          </p:grpSpPr>
          <p:sp>
            <p:nvSpPr>
              <p:cNvPr id="519" name="Dikdörtgen"/>
              <p:cNvSpPr/>
              <p:nvPr/>
            </p:nvSpPr>
            <p:spPr>
              <a:xfrm>
                <a:off x="-1" y="0"/>
                <a:ext cx="3658720" cy="524551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0" name="Alevlenmeleri önlemek ve tedavi etmek"/>
              <p:cNvSpPr txBox="1"/>
              <p:nvPr/>
            </p:nvSpPr>
            <p:spPr>
              <a:xfrm>
                <a:off x="0" y="118130"/>
                <a:ext cx="3658719" cy="288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Alevlenmeleri önlemek ve tedavi etmek</a:t>
                </a:r>
              </a:p>
            </p:txBody>
          </p:sp>
        </p:grpSp>
        <p:grpSp>
          <p:nvGrpSpPr>
            <p:cNvPr id="524" name="Grup"/>
            <p:cNvGrpSpPr/>
            <p:nvPr/>
          </p:nvGrpSpPr>
          <p:grpSpPr>
            <a:xfrm>
              <a:off x="2194024" y="3219437"/>
              <a:ext cx="3603009" cy="644195"/>
              <a:chOff x="0" y="0"/>
              <a:chExt cx="3603007" cy="644194"/>
            </a:xfrm>
          </p:grpSpPr>
          <p:sp>
            <p:nvSpPr>
              <p:cNvPr id="522" name="Dikdörtgen"/>
              <p:cNvSpPr/>
              <p:nvPr/>
            </p:nvSpPr>
            <p:spPr>
              <a:xfrm>
                <a:off x="0" y="-1"/>
                <a:ext cx="3603008" cy="644196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3" name="Hastalık progresyonunu önlemek ve yavaşlatmak"/>
              <p:cNvSpPr txBox="1"/>
              <p:nvPr/>
            </p:nvSpPr>
            <p:spPr>
              <a:xfrm>
                <a:off x="0" y="57937"/>
                <a:ext cx="3603008" cy="528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Hastalık progresyonunu önlemek ve yavaşlatmak</a:t>
                </a:r>
              </a:p>
            </p:txBody>
          </p:sp>
        </p:grpSp>
        <p:grpSp>
          <p:nvGrpSpPr>
            <p:cNvPr id="527" name="Grup"/>
            <p:cNvGrpSpPr/>
            <p:nvPr/>
          </p:nvGrpSpPr>
          <p:grpSpPr>
            <a:xfrm>
              <a:off x="2194024" y="4092175"/>
              <a:ext cx="3681445" cy="430008"/>
              <a:chOff x="0" y="0"/>
              <a:chExt cx="3681443" cy="430006"/>
            </a:xfrm>
          </p:grpSpPr>
          <p:sp>
            <p:nvSpPr>
              <p:cNvPr id="525" name="Dikdörtgen"/>
              <p:cNvSpPr/>
              <p:nvPr/>
            </p:nvSpPr>
            <p:spPr>
              <a:xfrm>
                <a:off x="0" y="0"/>
                <a:ext cx="3681444" cy="430007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6" name="Mortaliteyi azaltmak"/>
              <p:cNvSpPr txBox="1"/>
              <p:nvPr/>
            </p:nvSpPr>
            <p:spPr>
              <a:xfrm>
                <a:off x="0" y="70858"/>
                <a:ext cx="3681444" cy="288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Mortaliteyi azaltmak</a:t>
                </a:r>
              </a:p>
            </p:txBody>
          </p:sp>
        </p:grpSp>
      </p:grpSp>
      <p:sp>
        <p:nvSpPr>
          <p:cNvPr id="529" name="Title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TEDAVİ Hedefleri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3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5" name="Content Placeholder 3"/>
          <p:cNvGrpSpPr/>
          <p:nvPr/>
        </p:nvGrpSpPr>
        <p:grpSpPr>
          <a:xfrm>
            <a:off x="918105" y="1334547"/>
            <a:ext cx="7307789" cy="4523869"/>
            <a:chOff x="0" y="0"/>
            <a:chExt cx="7307788" cy="4523868"/>
          </a:xfrm>
        </p:grpSpPr>
        <p:grpSp>
          <p:nvGrpSpPr>
            <p:cNvPr id="535" name="Grup"/>
            <p:cNvGrpSpPr/>
            <p:nvPr/>
          </p:nvGrpSpPr>
          <p:grpSpPr>
            <a:xfrm>
              <a:off x="0" y="-1"/>
              <a:ext cx="3479899" cy="2087941"/>
              <a:chOff x="0" y="0"/>
              <a:chExt cx="3479898" cy="2087939"/>
            </a:xfrm>
          </p:grpSpPr>
          <p:sp>
            <p:nvSpPr>
              <p:cNvPr id="533" name="Dikdörtgen"/>
              <p:cNvSpPr/>
              <p:nvPr/>
            </p:nvSpPr>
            <p:spPr>
              <a:xfrm>
                <a:off x="-1" y="-1"/>
                <a:ext cx="3479900" cy="2087941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4" name="Kısa etkili inhaler beta-2 agonist ve antikolinerjikler…"/>
              <p:cNvSpPr txBox="1"/>
              <p:nvPr/>
            </p:nvSpPr>
            <p:spPr>
              <a:xfrm>
                <a:off x="0" y="0"/>
                <a:ext cx="3479899" cy="18351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  <a:r>
                  <a:t>Kısa etkili inhaler beta-2 agonist ve antikolinerjikler</a:t>
                </a:r>
                <a:endParaRPr sz="3200"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900"/>
                </a:pPr>
                <a:r>
                  <a:t>Gerektiği zaman rahatlatıcı olarak </a:t>
                </a:r>
                <a:endParaRPr sz="2800"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900"/>
                </a:pPr>
                <a:r>
                  <a:t>Kombine kullanılabilirler</a:t>
                </a:r>
              </a:p>
            </p:txBody>
          </p:sp>
        </p:grpSp>
        <p:grpSp>
          <p:nvGrpSpPr>
            <p:cNvPr id="538" name="Grup"/>
            <p:cNvGrpSpPr/>
            <p:nvPr/>
          </p:nvGrpSpPr>
          <p:grpSpPr>
            <a:xfrm>
              <a:off x="3827889" y="0"/>
              <a:ext cx="3479900" cy="2087940"/>
              <a:chOff x="0" y="0"/>
              <a:chExt cx="3479898" cy="2087939"/>
            </a:xfrm>
          </p:grpSpPr>
          <p:sp>
            <p:nvSpPr>
              <p:cNvPr id="536" name="Dikdörtgen"/>
              <p:cNvSpPr/>
              <p:nvPr/>
            </p:nvSpPr>
            <p:spPr>
              <a:xfrm>
                <a:off x="-1" y="-1"/>
                <a:ext cx="3479900" cy="2087941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7" name="Uzun etkili inhaler beta-2 agonist ve antikolinerjikler…"/>
              <p:cNvSpPr txBox="1"/>
              <p:nvPr/>
            </p:nvSpPr>
            <p:spPr>
              <a:xfrm>
                <a:off x="0" y="0"/>
                <a:ext cx="3479899" cy="1572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  <a:r>
                  <a:t>Uzun etkili inhaler beta-2 agonist ve antikolinerjikler</a:t>
                </a:r>
                <a:endParaRPr sz="3200"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900"/>
                </a:pPr>
                <a:r>
                  <a:t>Düzenli kullanılırlar</a:t>
                </a:r>
                <a:endParaRPr sz="2800"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900"/>
                </a:pPr>
                <a:r>
                  <a:t>Kombine kullanılabilirler</a:t>
                </a:r>
              </a:p>
            </p:txBody>
          </p:sp>
        </p:grpSp>
        <p:grpSp>
          <p:nvGrpSpPr>
            <p:cNvPr id="541" name="Grup"/>
            <p:cNvGrpSpPr/>
            <p:nvPr/>
          </p:nvGrpSpPr>
          <p:grpSpPr>
            <a:xfrm>
              <a:off x="0" y="2435929"/>
              <a:ext cx="3479899" cy="2087940"/>
              <a:chOff x="0" y="0"/>
              <a:chExt cx="3479898" cy="2087939"/>
            </a:xfrm>
          </p:grpSpPr>
          <p:sp>
            <p:nvSpPr>
              <p:cNvPr id="539" name="Dikdörtgen"/>
              <p:cNvSpPr/>
              <p:nvPr/>
            </p:nvSpPr>
            <p:spPr>
              <a:xfrm>
                <a:off x="-1" y="-1"/>
                <a:ext cx="3479900" cy="2087941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0" name="Oral teofilin…"/>
              <p:cNvSpPr txBox="1"/>
              <p:nvPr/>
            </p:nvSpPr>
            <p:spPr>
              <a:xfrm>
                <a:off x="0" y="0"/>
                <a:ext cx="3479899" cy="14602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defTabSz="1066800">
                  <a:lnSpc>
                    <a:spcPct val="90000"/>
                  </a:lnSpc>
                  <a:spcBef>
                    <a:spcPts val="1000"/>
                  </a:spcBef>
                  <a:defRPr sz="2400"/>
                </a:lvl1pPr>
                <a:lvl2pPr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900"/>
                </a:lvl2pPr>
              </a:lstStyle>
              <a:p>
                <a:r>
                  <a:t>Oral teofilin</a:t>
                </a:r>
                <a:endParaRPr sz="3200"/>
              </a:p>
              <a:p>
                <a:pPr lvl="1"/>
                <a:r>
                  <a:t>İnhaler bronkodilatatörler ile etkinlik sağlanamadığında tedaviye eklenebilir</a:t>
                </a:r>
              </a:p>
            </p:txBody>
          </p:sp>
        </p:grpSp>
        <p:grpSp>
          <p:nvGrpSpPr>
            <p:cNvPr id="544" name="Grup"/>
            <p:cNvGrpSpPr/>
            <p:nvPr/>
          </p:nvGrpSpPr>
          <p:grpSpPr>
            <a:xfrm>
              <a:off x="3827889" y="2435929"/>
              <a:ext cx="3479900" cy="2087940"/>
              <a:chOff x="0" y="0"/>
              <a:chExt cx="3479898" cy="2087939"/>
            </a:xfrm>
          </p:grpSpPr>
          <p:sp>
            <p:nvSpPr>
              <p:cNvPr id="542" name="Dikdörtgen"/>
              <p:cNvSpPr/>
              <p:nvPr/>
            </p:nvSpPr>
            <p:spPr>
              <a:xfrm>
                <a:off x="-1" y="-1"/>
                <a:ext cx="3479900" cy="2087941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3" name="İnhaler Kortikosteroidler…"/>
              <p:cNvSpPr txBox="1"/>
              <p:nvPr/>
            </p:nvSpPr>
            <p:spPr>
              <a:xfrm>
                <a:off x="0" y="0"/>
                <a:ext cx="3479899" cy="11973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defTabSz="1066800">
                  <a:lnSpc>
                    <a:spcPct val="90000"/>
                  </a:lnSpc>
                  <a:spcBef>
                    <a:spcPts val="1000"/>
                  </a:spcBef>
                  <a:defRPr sz="2400"/>
                </a:lvl1pPr>
                <a:lvl2pPr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Font typeface="Arial"/>
                  <a:buChar char="•"/>
                  <a:defRPr sz="1900"/>
                </a:lvl2pPr>
              </a:lstStyle>
              <a:p>
                <a:r>
                  <a:t>İnhaler Kortikosteroidler</a:t>
                </a:r>
                <a:endParaRPr sz="3200"/>
              </a:p>
              <a:p>
                <a:pPr lvl="1"/>
                <a:r>
                  <a:t>Alevlenme riski yüksek olan hastalarda tedaviye eklenir</a:t>
                </a:r>
              </a:p>
            </p:txBody>
          </p:sp>
        </p:grpSp>
      </p:grpSp>
      <p:sp>
        <p:nvSpPr>
          <p:cNvPr id="546" name="Title 1"/>
          <p:cNvSpPr txBox="1"/>
          <p:nvPr/>
        </p:nvSpPr>
        <p:spPr>
          <a:xfrm>
            <a:off x="457200" y="3254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FARMAKOLOJİK TEDAVİ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Antiinflamatuar etkisi olan ilaç grubu fosfodiesteraz-4 inhibitörleridir.…"/>
          <p:cNvSpPr txBox="1">
            <a:spLocks noGrp="1"/>
          </p:cNvSpPr>
          <p:nvPr>
            <p:ph type="body" idx="1"/>
          </p:nvPr>
        </p:nvSpPr>
        <p:spPr>
          <a:xfrm>
            <a:off x="970706" y="1676400"/>
            <a:ext cx="7202588" cy="4067374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Antiinflamatuar etkisi olan ilaç grubu fosfodiesteraz-4 inhibitörleridir.</a:t>
            </a:r>
          </a:p>
          <a:p>
            <a:pPr defTabSz="457200"/>
            <a:r>
              <a:t>Roflumilast;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FEV</a:t>
            </a:r>
            <a:r>
              <a:rPr baseline="-25000"/>
              <a:t>1</a:t>
            </a:r>
            <a:r>
              <a:t> &lt; % 50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Sık alevlenme geçiren</a:t>
            </a:r>
          </a:p>
          <a:p>
            <a:pPr marL="742950" lvl="1" indent="-285750" defTabSz="457200">
              <a:spcBef>
                <a:spcPts val="600"/>
              </a:spcBef>
              <a:defRPr sz="2800"/>
            </a:pPr>
            <a:r>
              <a:t>Kronik bronşit semptomları olan seçilmiş hasta grubunda alevlenmeleri azaltabilir</a:t>
            </a:r>
          </a:p>
        </p:txBody>
      </p:sp>
      <p:sp>
        <p:nvSpPr>
          <p:cNvPr id="551" name="Title 1"/>
          <p:cNvSpPr txBox="1"/>
          <p:nvPr/>
        </p:nvSpPr>
        <p:spPr>
          <a:xfrm>
            <a:off x="477093" y="5032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TEDAVİ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5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Sigaranın bırakılması (FEV1’in yıllık kaybını yavaşlatacak tek önlem)…"/>
          <p:cNvSpPr txBox="1">
            <a:spLocks noGrp="1"/>
          </p:cNvSpPr>
          <p:nvPr>
            <p:ph type="body" idx="1"/>
          </p:nvPr>
        </p:nvSpPr>
        <p:spPr>
          <a:xfrm>
            <a:off x="596900" y="1651000"/>
            <a:ext cx="7437010" cy="4090069"/>
          </a:xfrm>
          <a:prstGeom prst="rect">
            <a:avLst/>
          </a:prstGeom>
        </p:spPr>
        <p:txBody>
          <a:bodyPr/>
          <a:lstStyle/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Sigaranın bırakılması (FEV</a:t>
            </a:r>
            <a:r>
              <a:rPr baseline="-25999"/>
              <a:t>1</a:t>
            </a:r>
            <a:r>
              <a:t>’in yıllık kaybını yavaşlatacak tek önlem)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Diğer risk faktörlerinden kaçınmak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Fizik aktiviteyi artırmak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Pulmoner rehabilitasyon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İnfluenza ve pnömoni aşısı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Uzun süreli oksijen tedavisi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Evde uzun süreli noninvazif mekanik ventilasyon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600"/>
              </a:spcBef>
              <a:defRPr sz="2660"/>
            </a:pPr>
            <a:r>
              <a:t>Cerrahi tedavi</a:t>
            </a:r>
          </a:p>
        </p:txBody>
      </p:sp>
      <p:sp>
        <p:nvSpPr>
          <p:cNvPr id="556" name="Title 4"/>
          <p:cNvSpPr txBox="1"/>
          <p:nvPr/>
        </p:nvSpPr>
        <p:spPr>
          <a:xfrm>
            <a:off x="457200" y="4905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>
                <a:solidFill>
                  <a:schemeClr val="accent5">
                    <a:satOff val="-6843"/>
                    <a:lumOff val="-10705"/>
                  </a:schemeClr>
                </a:solidFill>
              </a:defRPr>
            </a:pPr>
            <a:r>
              <a:t>Farmakolojik olmayan KOAH tedavisi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Kronik Obstrüktif Akciğer Hastalığı (KOAH)…"/>
          <p:cNvSpPr txBox="1">
            <a:spLocks noGrp="1"/>
          </p:cNvSpPr>
          <p:nvPr>
            <p:ph type="body" idx="1"/>
          </p:nvPr>
        </p:nvSpPr>
        <p:spPr>
          <a:xfrm>
            <a:off x="869688" y="1612900"/>
            <a:ext cx="7404624" cy="4072258"/>
          </a:xfrm>
          <a:prstGeom prst="rect">
            <a:avLst/>
          </a:prstGeom>
        </p:spPr>
        <p:txBody>
          <a:bodyPr/>
          <a:lstStyle/>
          <a:p>
            <a:pPr marL="0" indent="0" algn="ctr" defTabSz="411162">
              <a:spcBef>
                <a:spcPts val="3200"/>
              </a:spcBef>
              <a:buSzTx/>
              <a:buNone/>
              <a:defRPr b="1">
                <a:solidFill>
                  <a:schemeClr val="accent5">
                    <a:satOff val="-6843"/>
                    <a:lumOff val="-10705"/>
                  </a:schemeClr>
                </a:solidFill>
              </a:defRPr>
            </a:pPr>
            <a:r>
              <a:t>Kronik Obstrüktif Akciğer Hastalığı (KOAH)</a:t>
            </a:r>
          </a:p>
          <a:p>
            <a:pPr algn="ctr" defTabSz="411162">
              <a:spcBef>
                <a:spcPts val="3200"/>
              </a:spcBef>
              <a:buSzPct val="43000"/>
              <a:defRPr sz="2400"/>
            </a:pPr>
            <a:r>
              <a:t>Genellikle zararlı partikül veya gazlara ciddi maruziyetin neden olduğu havayolu ve/veya alveolara anormalliklere bağlı kalıcı hava akımı kısıtlanması ve solunumsal semptomlarla karakterize, yaygın önlenebilir ve tedavi edilebilir bir hastalıktır</a:t>
            </a:r>
          </a:p>
        </p:txBody>
      </p:sp>
      <p:sp>
        <p:nvSpPr>
          <p:cNvPr id="143" name="Title 1"/>
          <p:cNvSpPr txBox="1"/>
          <p:nvPr/>
        </p:nvSpPr>
        <p:spPr>
          <a:xfrm>
            <a:off x="457200" y="4905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TANIM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5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Endikasyonları (en az 3-4 haftalık stabil dönemde)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ln w="38100">
            <a:solidFill>
              <a:srgbClr val="000000"/>
            </a:solidFill>
            <a:round/>
          </a:ln>
        </p:spPr>
        <p:txBody>
          <a:bodyPr/>
          <a:lstStyle/>
          <a:p>
            <a:pPr defTabSz="457200">
              <a:spcBef>
                <a:spcPts val="600"/>
              </a:spcBef>
              <a:defRPr sz="2400"/>
            </a:pPr>
            <a:endParaRPr/>
          </a:p>
          <a:p>
            <a:pPr defTabSz="457200">
              <a:spcBef>
                <a:spcPts val="500"/>
              </a:spcBef>
              <a:defRPr sz="2400"/>
            </a:pPr>
            <a:r>
              <a:t>Endikasyonları (en az 3-4 haftalık stabil dönemde)</a:t>
            </a:r>
          </a:p>
          <a:p>
            <a:pPr marL="742950" lvl="1" indent="-285750" defTabSz="457200">
              <a:spcBef>
                <a:spcPts val="400"/>
              </a:spcBef>
              <a:defRPr sz="2000"/>
            </a:pPr>
            <a:r>
              <a:t>PaO</a:t>
            </a:r>
            <a:r>
              <a:rPr baseline="-25000"/>
              <a:t>2</a:t>
            </a:r>
            <a:r>
              <a:t> ≤ 55 mmHg veya SaO</a:t>
            </a:r>
            <a:r>
              <a:rPr baseline="-25000"/>
              <a:t>2</a:t>
            </a:r>
            <a:r>
              <a:t> ≤ %88</a:t>
            </a:r>
            <a:endParaRPr sz="2400"/>
          </a:p>
          <a:p>
            <a:pPr marL="742950" lvl="1" indent="-285750" defTabSz="457200">
              <a:spcBef>
                <a:spcPts val="400"/>
              </a:spcBef>
              <a:defRPr sz="2000"/>
            </a:pPr>
            <a:r>
              <a:t>PaO</a:t>
            </a:r>
            <a:r>
              <a:rPr baseline="-25000"/>
              <a:t>2</a:t>
            </a:r>
            <a:r>
              <a:t> 55-59 mmHg ve SaO</a:t>
            </a:r>
            <a:r>
              <a:rPr baseline="-25000"/>
              <a:t>2</a:t>
            </a:r>
            <a:r>
              <a:t> ≤ 89</a:t>
            </a:r>
            <a:endParaRPr sz="2400"/>
          </a:p>
          <a:p>
            <a:pPr marL="1143000" lvl="2" indent="-228600" defTabSz="457200">
              <a:spcBef>
                <a:spcPts val="400"/>
              </a:spcBef>
              <a:defRPr sz="2000"/>
            </a:pPr>
            <a:r>
              <a:t>PHT</a:t>
            </a:r>
          </a:p>
          <a:p>
            <a:pPr marL="1143000" lvl="2" indent="-228600" defTabSz="457200">
              <a:spcBef>
                <a:spcPts val="400"/>
              </a:spcBef>
              <a:defRPr sz="2000"/>
            </a:pPr>
            <a:r>
              <a:t>KKY </a:t>
            </a:r>
          </a:p>
          <a:p>
            <a:pPr marL="1143000" lvl="2" indent="-228600" defTabSz="457200">
              <a:spcBef>
                <a:spcPts val="400"/>
              </a:spcBef>
              <a:defRPr sz="2000"/>
            </a:pPr>
            <a:r>
              <a:t>polisitemi (Htc&gt;%56) </a:t>
            </a:r>
          </a:p>
        </p:txBody>
      </p:sp>
      <p:grpSp>
        <p:nvGrpSpPr>
          <p:cNvPr id="568" name="Content Placeholder 5"/>
          <p:cNvGrpSpPr/>
          <p:nvPr/>
        </p:nvGrpSpPr>
        <p:grpSpPr>
          <a:xfrm>
            <a:off x="4648200" y="2011635"/>
            <a:ext cx="4038600" cy="3687273"/>
            <a:chOff x="0" y="0"/>
            <a:chExt cx="4038600" cy="3687271"/>
          </a:xfrm>
        </p:grpSpPr>
        <p:sp>
          <p:nvSpPr>
            <p:cNvPr id="561" name="Şekil"/>
            <p:cNvSpPr/>
            <p:nvPr/>
          </p:nvSpPr>
          <p:spPr>
            <a:xfrm rot="4396373">
              <a:off x="212468" y="746407"/>
              <a:ext cx="3169418" cy="221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0" y="12000"/>
                    <a:pt x="8025" y="5700"/>
                    <a:pt x="16875" y="2700"/>
                  </a:cubicBezTo>
                  <a:lnTo>
                    <a:pt x="16662" y="0"/>
                  </a:lnTo>
                  <a:lnTo>
                    <a:pt x="21600" y="3381"/>
                  </a:lnTo>
                  <a:lnTo>
                    <a:pt x="17364" y="8923"/>
                  </a:lnTo>
                  <a:lnTo>
                    <a:pt x="17151" y="6223"/>
                  </a:lnTo>
                  <a:cubicBezTo>
                    <a:pt x="9317" y="7423"/>
                    <a:pt x="3600" y="12549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562" name="Daire"/>
            <p:cNvSpPr/>
            <p:nvPr/>
          </p:nvSpPr>
          <p:spPr>
            <a:xfrm>
              <a:off x="1535034" y="1133407"/>
              <a:ext cx="80039" cy="80039"/>
            </a:xfrm>
            <a:prstGeom prst="ellipse">
              <a:avLst/>
            </a:prstGeom>
            <a:solidFill>
              <a:srgbClr val="A8A8A8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563" name="Daire"/>
            <p:cNvSpPr/>
            <p:nvPr/>
          </p:nvSpPr>
          <p:spPr>
            <a:xfrm>
              <a:off x="2232097" y="1812995"/>
              <a:ext cx="80039" cy="80039"/>
            </a:xfrm>
            <a:prstGeom prst="ellipse">
              <a:avLst/>
            </a:prstGeom>
            <a:solidFill>
              <a:srgbClr val="A8A8A8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564" name="Kronik hipoksemi"/>
            <p:cNvSpPr txBox="1"/>
            <p:nvPr/>
          </p:nvSpPr>
          <p:spPr>
            <a:xfrm>
              <a:off x="0" y="-1"/>
              <a:ext cx="1494283" cy="603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4129" tIns="24129" rIns="24129" bIns="24129" numCol="1" anchor="b">
              <a:spAutoFit/>
            </a:bodyPr>
            <a:lstStyle>
              <a:lvl1pPr algn="ctr"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r>
                <a:t>Kronik hipoksemi</a:t>
              </a:r>
            </a:p>
          </p:txBody>
        </p:sp>
        <p:sp>
          <p:nvSpPr>
            <p:cNvPr id="565" name="Pulmoner hipertansiyon"/>
            <p:cNvSpPr txBox="1"/>
            <p:nvPr/>
          </p:nvSpPr>
          <p:spPr>
            <a:xfrm>
              <a:off x="1978914" y="871801"/>
              <a:ext cx="2059686" cy="603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4129" tIns="24129" rIns="24129" bIns="24129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r>
                <a:t>Pulmoner hipertansiyon</a:t>
              </a:r>
            </a:p>
          </p:txBody>
        </p:sp>
        <p:sp>
          <p:nvSpPr>
            <p:cNvPr id="566" name="Kor pulmonale"/>
            <p:cNvSpPr txBox="1"/>
            <p:nvPr/>
          </p:nvSpPr>
          <p:spPr>
            <a:xfrm>
              <a:off x="0" y="1682833"/>
              <a:ext cx="2019300" cy="340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4129" tIns="24129" rIns="24129" bIns="24129" numCol="1" anchor="ctr">
              <a:spAutoFit/>
            </a:bodyPr>
            <a:lstStyle>
              <a:lvl1pPr algn="r"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r>
                <a:t>Kor pulmonale</a:t>
              </a:r>
            </a:p>
          </p:txBody>
        </p:sp>
        <p:sp>
          <p:nvSpPr>
            <p:cNvPr id="567" name="Ölüm"/>
            <p:cNvSpPr txBox="1"/>
            <p:nvPr/>
          </p:nvSpPr>
          <p:spPr>
            <a:xfrm>
              <a:off x="2019300" y="3099840"/>
              <a:ext cx="2019300" cy="340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4129" tIns="24129" rIns="24129" bIns="24129" numCol="1" anchor="t">
              <a:spAutoFit/>
            </a:bodyPr>
            <a:lstStyle>
              <a:lvl1pPr algn="ctr"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r>
                <a:t>Ölüm</a:t>
              </a:r>
            </a:p>
          </p:txBody>
        </p:sp>
      </p:grpSp>
      <p:sp>
        <p:nvSpPr>
          <p:cNvPr id="569" name="Title 2"/>
          <p:cNvSpPr txBox="1"/>
          <p:nvPr/>
        </p:nvSpPr>
        <p:spPr>
          <a:xfrm>
            <a:off x="4572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KOAH’da Uzun Süreli Oksijen Tedavisi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7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Kare"/>
          <p:cNvSpPr/>
          <p:nvPr/>
        </p:nvSpPr>
        <p:spPr>
          <a:xfrm>
            <a:off x="2759236" y="1616236"/>
            <a:ext cx="3625528" cy="36255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02" name="Content Placeholder 6"/>
          <p:cNvGrpSpPr/>
          <p:nvPr/>
        </p:nvGrpSpPr>
        <p:grpSpPr>
          <a:xfrm>
            <a:off x="457200" y="1346752"/>
            <a:ext cx="8229601" cy="4494873"/>
            <a:chOff x="0" y="0"/>
            <a:chExt cx="8229600" cy="4494872"/>
          </a:xfrm>
        </p:grpSpPr>
        <p:sp>
          <p:nvSpPr>
            <p:cNvPr id="574" name="Çizgi"/>
            <p:cNvSpPr/>
            <p:nvPr/>
          </p:nvSpPr>
          <p:spPr>
            <a:xfrm>
              <a:off x="0" y="0"/>
              <a:ext cx="8229600" cy="0"/>
            </a:xfrm>
            <a:prstGeom prst="lin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5" name="Pulse oksimetre ve arter kan gazı"/>
            <p:cNvSpPr txBox="1"/>
            <p:nvPr/>
          </p:nvSpPr>
          <p:spPr>
            <a:xfrm>
              <a:off x="0" y="0"/>
              <a:ext cx="1645921" cy="636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t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/>
              </a:lvl1pPr>
            </a:lstStyle>
            <a:p>
              <a:r>
                <a:t>Pulse oksimetre ve arter kan gazı</a:t>
              </a:r>
            </a:p>
          </p:txBody>
        </p:sp>
        <p:sp>
          <p:nvSpPr>
            <p:cNvPr id="576" name="Solunum yetmezliği, oksijen ve mekanik ventilasyon ihtiyacı açısından değerlendirme"/>
            <p:cNvSpPr txBox="1"/>
            <p:nvPr/>
          </p:nvSpPr>
          <p:spPr>
            <a:xfrm>
              <a:off x="1769364" y="29352"/>
              <a:ext cx="6460236" cy="580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Solunum yetmezliği, oksijen ve mekanik ventilasyon ihtiyacı açısından değerlendirme</a:t>
              </a:r>
            </a:p>
          </p:txBody>
        </p:sp>
        <p:sp>
          <p:nvSpPr>
            <p:cNvPr id="577" name="Çizgi"/>
            <p:cNvSpPr/>
            <p:nvPr/>
          </p:nvSpPr>
          <p:spPr>
            <a:xfrm>
              <a:off x="1645919" y="616424"/>
              <a:ext cx="6583682" cy="1"/>
            </a:xfrm>
            <a:prstGeom prst="lin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8" name="Çizgi"/>
            <p:cNvSpPr/>
            <p:nvPr/>
          </p:nvSpPr>
          <p:spPr>
            <a:xfrm>
              <a:off x="0" y="646407"/>
              <a:ext cx="8229600" cy="1"/>
            </a:xfrm>
            <a:prstGeom prst="lin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9" name="Akciğer grafisi"/>
            <p:cNvSpPr txBox="1"/>
            <p:nvPr/>
          </p:nvSpPr>
          <p:spPr>
            <a:xfrm>
              <a:off x="0" y="646407"/>
              <a:ext cx="164592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t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/>
              </a:lvl1pPr>
            </a:lstStyle>
            <a:p>
              <a:r>
                <a:t>Akciğer grafisi</a:t>
              </a:r>
            </a:p>
          </p:txBody>
        </p:sp>
        <p:sp>
          <p:nvSpPr>
            <p:cNvPr id="580" name="Alternatif patolojilerin ayırıcı tanısı"/>
            <p:cNvSpPr txBox="1"/>
            <p:nvPr/>
          </p:nvSpPr>
          <p:spPr>
            <a:xfrm>
              <a:off x="1769364" y="675761"/>
              <a:ext cx="6460236" cy="363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Alternatif patolojilerin ayırıcı tanısı</a:t>
              </a:r>
            </a:p>
          </p:txBody>
        </p:sp>
        <p:sp>
          <p:nvSpPr>
            <p:cNvPr id="581" name="Çizgi"/>
            <p:cNvSpPr/>
            <p:nvPr/>
          </p:nvSpPr>
          <p:spPr>
            <a:xfrm>
              <a:off x="1645919" y="1262832"/>
              <a:ext cx="6583682" cy="1"/>
            </a:xfrm>
            <a:prstGeom prst="lin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2" name="Çizgi"/>
            <p:cNvSpPr/>
            <p:nvPr/>
          </p:nvSpPr>
          <p:spPr>
            <a:xfrm>
              <a:off x="0" y="1292817"/>
              <a:ext cx="8229600" cy="1"/>
            </a:xfrm>
            <a:prstGeom prst="lin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3" name="EKG"/>
            <p:cNvSpPr txBox="1"/>
            <p:nvPr/>
          </p:nvSpPr>
          <p:spPr>
            <a:xfrm>
              <a:off x="0" y="1292817"/>
              <a:ext cx="164592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t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/>
              </a:lvl1pPr>
            </a:lstStyle>
            <a:p>
              <a:r>
                <a:t>EKG</a:t>
              </a:r>
            </a:p>
          </p:txBody>
        </p:sp>
        <p:sp>
          <p:nvSpPr>
            <p:cNvPr id="584" name="Eşlik eden kardiyolojik problemlerin tanısı"/>
            <p:cNvSpPr txBox="1"/>
            <p:nvPr/>
          </p:nvSpPr>
          <p:spPr>
            <a:xfrm>
              <a:off x="1769364" y="1322169"/>
              <a:ext cx="6460236" cy="363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Eşlik eden kardiyolojik problemlerin tanısı</a:t>
              </a:r>
            </a:p>
          </p:txBody>
        </p:sp>
        <p:sp>
          <p:nvSpPr>
            <p:cNvPr id="585" name="Çizgi"/>
            <p:cNvSpPr/>
            <p:nvPr/>
          </p:nvSpPr>
          <p:spPr>
            <a:xfrm>
              <a:off x="1645919" y="1909240"/>
              <a:ext cx="6583682" cy="1"/>
            </a:xfrm>
            <a:prstGeom prst="lin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6" name="Çizgi"/>
            <p:cNvSpPr/>
            <p:nvPr/>
          </p:nvSpPr>
          <p:spPr>
            <a:xfrm>
              <a:off x="0" y="1939225"/>
              <a:ext cx="8229600" cy="1"/>
            </a:xfrm>
            <a:prstGeom prst="lin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7" name="Tam kan sayımı"/>
            <p:cNvSpPr txBox="1"/>
            <p:nvPr/>
          </p:nvSpPr>
          <p:spPr>
            <a:xfrm>
              <a:off x="0" y="1939225"/>
              <a:ext cx="164592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t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/>
              </a:lvl1pPr>
            </a:lstStyle>
            <a:p>
              <a:r>
                <a:t>Tam kan sayımı</a:t>
              </a:r>
            </a:p>
          </p:txBody>
        </p:sp>
        <p:sp>
          <p:nvSpPr>
            <p:cNvPr id="588" name="Polistemi, anemi, lökositoz"/>
            <p:cNvSpPr txBox="1"/>
            <p:nvPr/>
          </p:nvSpPr>
          <p:spPr>
            <a:xfrm>
              <a:off x="1769364" y="1968578"/>
              <a:ext cx="6460236" cy="363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Polistemi, anemi, lökositoz</a:t>
              </a:r>
            </a:p>
          </p:txBody>
        </p:sp>
        <p:sp>
          <p:nvSpPr>
            <p:cNvPr id="589" name="Çizgi"/>
            <p:cNvSpPr/>
            <p:nvPr/>
          </p:nvSpPr>
          <p:spPr>
            <a:xfrm>
              <a:off x="1645919" y="2555648"/>
              <a:ext cx="6583682" cy="1"/>
            </a:xfrm>
            <a:prstGeom prst="lin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0" name="Çizgi"/>
            <p:cNvSpPr/>
            <p:nvPr/>
          </p:nvSpPr>
          <p:spPr>
            <a:xfrm>
              <a:off x="0" y="2585633"/>
              <a:ext cx="8229600" cy="1"/>
            </a:xfrm>
            <a:prstGeom prst="lin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1" name="Balgam kültürü"/>
            <p:cNvSpPr txBox="1"/>
            <p:nvPr/>
          </p:nvSpPr>
          <p:spPr>
            <a:xfrm>
              <a:off x="0" y="2585633"/>
              <a:ext cx="164592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t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/>
              </a:lvl1pPr>
            </a:lstStyle>
            <a:p>
              <a:r>
                <a:t>Balgam kültürü</a:t>
              </a:r>
            </a:p>
          </p:txBody>
        </p:sp>
        <p:sp>
          <p:nvSpPr>
            <p:cNvPr id="592" name="Ampirik antibiyotik tedavisine yanıtsızlık durumunda"/>
            <p:cNvSpPr txBox="1"/>
            <p:nvPr/>
          </p:nvSpPr>
          <p:spPr>
            <a:xfrm>
              <a:off x="1769364" y="2614987"/>
              <a:ext cx="6460236" cy="363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Ampirik antibiyotik tedavisine yanıtsızlık durumunda </a:t>
              </a:r>
            </a:p>
          </p:txBody>
        </p:sp>
        <p:sp>
          <p:nvSpPr>
            <p:cNvPr id="593" name="Çizgi"/>
            <p:cNvSpPr/>
            <p:nvPr/>
          </p:nvSpPr>
          <p:spPr>
            <a:xfrm>
              <a:off x="1645919" y="3202057"/>
              <a:ext cx="6583682" cy="1"/>
            </a:xfrm>
            <a:prstGeom prst="lin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4" name="Çizgi"/>
            <p:cNvSpPr/>
            <p:nvPr/>
          </p:nvSpPr>
          <p:spPr>
            <a:xfrm>
              <a:off x="0" y="3232041"/>
              <a:ext cx="8229600" cy="1"/>
            </a:xfrm>
            <a:prstGeom prst="lin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5" name="Biyokimyasal değerlendirme"/>
            <p:cNvSpPr txBox="1"/>
            <p:nvPr/>
          </p:nvSpPr>
          <p:spPr>
            <a:xfrm>
              <a:off x="0" y="3232041"/>
              <a:ext cx="1645921" cy="636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t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/>
              </a:lvl1pPr>
            </a:lstStyle>
            <a:p>
              <a:r>
                <a:t>Biyokimyasal değerlendirme</a:t>
              </a:r>
            </a:p>
          </p:txBody>
        </p:sp>
        <p:sp>
          <p:nvSpPr>
            <p:cNvPr id="596" name="Elektrolitler, CRP"/>
            <p:cNvSpPr txBox="1"/>
            <p:nvPr/>
          </p:nvSpPr>
          <p:spPr>
            <a:xfrm>
              <a:off x="1769364" y="3261395"/>
              <a:ext cx="6460236" cy="363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Elektrolitler, CRP</a:t>
              </a:r>
            </a:p>
          </p:txBody>
        </p:sp>
        <p:sp>
          <p:nvSpPr>
            <p:cNvPr id="597" name="Çizgi"/>
            <p:cNvSpPr/>
            <p:nvPr/>
          </p:nvSpPr>
          <p:spPr>
            <a:xfrm>
              <a:off x="1645919" y="3848465"/>
              <a:ext cx="6583682" cy="1"/>
            </a:xfrm>
            <a:prstGeom prst="lin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8" name="Çizgi"/>
            <p:cNvSpPr/>
            <p:nvPr/>
          </p:nvSpPr>
          <p:spPr>
            <a:xfrm>
              <a:off x="0" y="3878450"/>
              <a:ext cx="8229600" cy="1"/>
            </a:xfrm>
            <a:prstGeom prst="lin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9" name="Spirometri"/>
            <p:cNvSpPr txBox="1"/>
            <p:nvPr/>
          </p:nvSpPr>
          <p:spPr>
            <a:xfrm>
              <a:off x="0" y="3878450"/>
              <a:ext cx="164592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t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/>
              </a:lvl1pPr>
            </a:lstStyle>
            <a:p>
              <a:r>
                <a:t>Spirometri</a:t>
              </a:r>
            </a:p>
          </p:txBody>
        </p:sp>
        <p:sp>
          <p:nvSpPr>
            <p:cNvPr id="600" name="Atakta hastalarda önerilmez"/>
            <p:cNvSpPr txBox="1"/>
            <p:nvPr/>
          </p:nvSpPr>
          <p:spPr>
            <a:xfrm>
              <a:off x="1769364" y="3907802"/>
              <a:ext cx="6460236" cy="363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Atakta hastalarda önerilmez</a:t>
              </a:r>
            </a:p>
          </p:txBody>
        </p:sp>
        <p:sp>
          <p:nvSpPr>
            <p:cNvPr id="601" name="Çizgi"/>
            <p:cNvSpPr/>
            <p:nvPr/>
          </p:nvSpPr>
          <p:spPr>
            <a:xfrm>
              <a:off x="1645919" y="4494872"/>
              <a:ext cx="6583682" cy="1"/>
            </a:xfrm>
            <a:prstGeom prst="lin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03" name="Title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ALEVLENMEYE YAKLAŞIM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0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6" name="Content Placeholder 2"/>
          <p:cNvGrpSpPr/>
          <p:nvPr/>
        </p:nvGrpSpPr>
        <p:grpSpPr>
          <a:xfrm>
            <a:off x="457200" y="1295400"/>
            <a:ext cx="8229600" cy="4525963"/>
            <a:chOff x="0" y="0"/>
            <a:chExt cx="8229599" cy="4525962"/>
          </a:xfrm>
        </p:grpSpPr>
        <p:grpSp>
          <p:nvGrpSpPr>
            <p:cNvPr id="609" name="Grup"/>
            <p:cNvGrpSpPr/>
            <p:nvPr/>
          </p:nvGrpSpPr>
          <p:grpSpPr>
            <a:xfrm>
              <a:off x="0" y="0"/>
              <a:ext cx="6336792" cy="814674"/>
              <a:chOff x="0" y="0"/>
              <a:chExt cx="6336791" cy="814673"/>
            </a:xfrm>
          </p:grpSpPr>
          <p:sp>
            <p:nvSpPr>
              <p:cNvPr id="607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8" name="Oksijen tedavisi"/>
              <p:cNvSpPr txBox="1"/>
              <p:nvPr/>
            </p:nvSpPr>
            <p:spPr>
              <a:xfrm>
                <a:off x="23860" y="178736"/>
                <a:ext cx="5362380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Oksijen tedavisi</a:t>
                </a:r>
              </a:p>
            </p:txBody>
          </p:sp>
        </p:grpSp>
        <p:grpSp>
          <p:nvGrpSpPr>
            <p:cNvPr id="612" name="Grup"/>
            <p:cNvGrpSpPr/>
            <p:nvPr/>
          </p:nvGrpSpPr>
          <p:grpSpPr>
            <a:xfrm>
              <a:off x="473201" y="927821"/>
              <a:ext cx="6336793" cy="814674"/>
              <a:chOff x="0" y="0"/>
              <a:chExt cx="6336791" cy="814673"/>
            </a:xfrm>
          </p:grpSpPr>
          <p:sp>
            <p:nvSpPr>
              <p:cNvPr id="610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1" name="Bronkodilatatörler…"/>
              <p:cNvSpPr txBox="1"/>
              <p:nvPr/>
            </p:nvSpPr>
            <p:spPr>
              <a:xfrm>
                <a:off x="23861" y="19986"/>
                <a:ext cx="5286331" cy="774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  <a:lvl2pPr marL="171450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600"/>
                </a:lvl2pPr>
              </a:lstStyle>
              <a:p>
                <a:r>
                  <a:t>Bronkodilatatörler</a:t>
                </a:r>
                <a:endParaRPr sz="3200"/>
              </a:p>
              <a:p>
                <a:pPr lvl="1"/>
                <a:r>
                  <a:t>Kısa etkili inhale beta2-agonistler ± antikolinerjikler</a:t>
                </a:r>
              </a:p>
            </p:txBody>
          </p:sp>
        </p:grpSp>
        <p:grpSp>
          <p:nvGrpSpPr>
            <p:cNvPr id="615" name="Grup"/>
            <p:cNvGrpSpPr/>
            <p:nvPr/>
          </p:nvGrpSpPr>
          <p:grpSpPr>
            <a:xfrm>
              <a:off x="946403" y="1855643"/>
              <a:ext cx="6336793" cy="814674"/>
              <a:chOff x="0" y="0"/>
              <a:chExt cx="6336791" cy="814673"/>
            </a:xfrm>
          </p:grpSpPr>
          <p:sp>
            <p:nvSpPr>
              <p:cNvPr id="613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4" name="Oral kortikosteroidler (5-7 gün)"/>
              <p:cNvSpPr txBox="1"/>
              <p:nvPr/>
            </p:nvSpPr>
            <p:spPr>
              <a:xfrm>
                <a:off x="23861" y="178736"/>
                <a:ext cx="5286331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Oral kortikosteroidler (5-7 gün)</a:t>
                </a:r>
              </a:p>
            </p:txBody>
          </p:sp>
        </p:grpSp>
        <p:grpSp>
          <p:nvGrpSpPr>
            <p:cNvPr id="618" name="Grup"/>
            <p:cNvGrpSpPr/>
            <p:nvPr/>
          </p:nvGrpSpPr>
          <p:grpSpPr>
            <a:xfrm>
              <a:off x="1419605" y="2783466"/>
              <a:ext cx="6336792" cy="814674"/>
              <a:chOff x="0" y="0"/>
              <a:chExt cx="6336791" cy="814673"/>
            </a:xfrm>
          </p:grpSpPr>
          <p:sp>
            <p:nvSpPr>
              <p:cNvPr id="616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7" name="Antibiyotikler (5-7 gün)…"/>
              <p:cNvSpPr txBox="1"/>
              <p:nvPr/>
            </p:nvSpPr>
            <p:spPr>
              <a:xfrm>
                <a:off x="23860" y="19986"/>
                <a:ext cx="5286331" cy="774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  <a:lvl2pPr marL="171450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2pPr>
              </a:lstStyle>
              <a:p>
                <a:r>
                  <a:t>Antibiyotikler (5-7 gün)</a:t>
                </a:r>
                <a:endParaRPr sz="3200"/>
              </a:p>
              <a:p>
                <a:pPr lvl="1"/>
                <a:r>
                  <a:t>Bakteriyel enfeksiyon bulguları varlığında</a:t>
                </a:r>
              </a:p>
            </p:txBody>
          </p:sp>
        </p:grpSp>
        <p:grpSp>
          <p:nvGrpSpPr>
            <p:cNvPr id="621" name="Grup"/>
            <p:cNvGrpSpPr/>
            <p:nvPr/>
          </p:nvGrpSpPr>
          <p:grpSpPr>
            <a:xfrm>
              <a:off x="1892807" y="3711288"/>
              <a:ext cx="6336793" cy="814675"/>
              <a:chOff x="0" y="0"/>
              <a:chExt cx="6336791" cy="814673"/>
            </a:xfrm>
          </p:grpSpPr>
          <p:sp>
            <p:nvSpPr>
              <p:cNvPr id="619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0" name="Non-invafif mekanik ventilasyon"/>
              <p:cNvSpPr txBox="1"/>
              <p:nvPr/>
            </p:nvSpPr>
            <p:spPr>
              <a:xfrm>
                <a:off x="23861" y="178736"/>
                <a:ext cx="5286331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Non-invafif mekanik ventilasyon</a:t>
                </a:r>
              </a:p>
            </p:txBody>
          </p:sp>
        </p:grpSp>
        <p:sp>
          <p:nvSpPr>
            <p:cNvPr id="622" name="Şekil"/>
            <p:cNvSpPr/>
            <p:nvPr/>
          </p:nvSpPr>
          <p:spPr>
            <a:xfrm>
              <a:off x="5807254" y="595164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623" name="Şekil"/>
            <p:cNvSpPr/>
            <p:nvPr/>
          </p:nvSpPr>
          <p:spPr>
            <a:xfrm>
              <a:off x="6280456" y="1522986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624" name="Şekil"/>
            <p:cNvSpPr/>
            <p:nvPr/>
          </p:nvSpPr>
          <p:spPr>
            <a:xfrm>
              <a:off x="6753658" y="2437231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625" name="Şekil"/>
            <p:cNvSpPr/>
            <p:nvPr/>
          </p:nvSpPr>
          <p:spPr>
            <a:xfrm>
              <a:off x="7226859" y="3374104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</p:grpSp>
      <p:sp>
        <p:nvSpPr>
          <p:cNvPr id="627" name="Title 1"/>
          <p:cNvSpPr txBox="1"/>
          <p:nvPr/>
        </p:nvSpPr>
        <p:spPr>
          <a:xfrm>
            <a:off x="457200" y="3762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ALEVLENMEDE TEDAVİ YAKLAŞIMI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ALEVLENMEDE TEDAVİ YAKLAŞIMI</a:t>
            </a:r>
          </a:p>
        </p:txBody>
      </p:sp>
      <p:grpSp>
        <p:nvGrpSpPr>
          <p:cNvPr id="649" name="Content Placeholder 2"/>
          <p:cNvGrpSpPr/>
          <p:nvPr/>
        </p:nvGrpSpPr>
        <p:grpSpPr>
          <a:xfrm>
            <a:off x="457200" y="1600200"/>
            <a:ext cx="8229600" cy="4525963"/>
            <a:chOff x="0" y="0"/>
            <a:chExt cx="8229599" cy="4525962"/>
          </a:xfrm>
        </p:grpSpPr>
        <p:grpSp>
          <p:nvGrpSpPr>
            <p:cNvPr id="632" name="Grup"/>
            <p:cNvGrpSpPr/>
            <p:nvPr/>
          </p:nvGrpSpPr>
          <p:grpSpPr>
            <a:xfrm>
              <a:off x="0" y="0"/>
              <a:ext cx="6336792" cy="814674"/>
              <a:chOff x="0" y="0"/>
              <a:chExt cx="6336791" cy="814673"/>
            </a:xfrm>
          </p:grpSpPr>
          <p:sp>
            <p:nvSpPr>
              <p:cNvPr id="630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1" name="Oksijen tedavisi"/>
              <p:cNvSpPr txBox="1"/>
              <p:nvPr/>
            </p:nvSpPr>
            <p:spPr>
              <a:xfrm>
                <a:off x="23860" y="178736"/>
                <a:ext cx="5362380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Oksijen tedavisi</a:t>
                </a:r>
              </a:p>
            </p:txBody>
          </p:sp>
        </p:grpSp>
        <p:grpSp>
          <p:nvGrpSpPr>
            <p:cNvPr id="635" name="Grup"/>
            <p:cNvGrpSpPr/>
            <p:nvPr/>
          </p:nvGrpSpPr>
          <p:grpSpPr>
            <a:xfrm>
              <a:off x="473201" y="927821"/>
              <a:ext cx="6336793" cy="814674"/>
              <a:chOff x="0" y="0"/>
              <a:chExt cx="6336791" cy="814673"/>
            </a:xfrm>
          </p:grpSpPr>
          <p:sp>
            <p:nvSpPr>
              <p:cNvPr id="633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4" name="Bronkodilatatörler…"/>
              <p:cNvSpPr txBox="1"/>
              <p:nvPr/>
            </p:nvSpPr>
            <p:spPr>
              <a:xfrm>
                <a:off x="23861" y="19986"/>
                <a:ext cx="5286331" cy="774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  <a:lvl2pPr marL="171450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600"/>
                </a:lvl2pPr>
              </a:lstStyle>
              <a:p>
                <a:r>
                  <a:t>Bronkodilatatörler</a:t>
                </a:r>
                <a:endParaRPr sz="3200"/>
              </a:p>
              <a:p>
                <a:pPr lvl="1"/>
                <a:r>
                  <a:t>Kısa etkili inhale beta2-agonistler ± antikolinerjikler</a:t>
                </a:r>
              </a:p>
            </p:txBody>
          </p:sp>
        </p:grpSp>
        <p:grpSp>
          <p:nvGrpSpPr>
            <p:cNvPr id="638" name="Grup"/>
            <p:cNvGrpSpPr/>
            <p:nvPr/>
          </p:nvGrpSpPr>
          <p:grpSpPr>
            <a:xfrm>
              <a:off x="946403" y="1855643"/>
              <a:ext cx="6336793" cy="814674"/>
              <a:chOff x="0" y="0"/>
              <a:chExt cx="6336791" cy="814673"/>
            </a:xfrm>
          </p:grpSpPr>
          <p:sp>
            <p:nvSpPr>
              <p:cNvPr id="636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7" name="Oral kortikosteroidler (5-7 gün)"/>
              <p:cNvSpPr txBox="1"/>
              <p:nvPr/>
            </p:nvSpPr>
            <p:spPr>
              <a:xfrm>
                <a:off x="23861" y="178736"/>
                <a:ext cx="5286331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Oral kortikosteroidler (5-7 gün)</a:t>
                </a:r>
              </a:p>
            </p:txBody>
          </p:sp>
        </p:grpSp>
        <p:grpSp>
          <p:nvGrpSpPr>
            <p:cNvPr id="641" name="Grup"/>
            <p:cNvGrpSpPr/>
            <p:nvPr/>
          </p:nvGrpSpPr>
          <p:grpSpPr>
            <a:xfrm>
              <a:off x="1419605" y="2783466"/>
              <a:ext cx="6336792" cy="814674"/>
              <a:chOff x="0" y="0"/>
              <a:chExt cx="6336791" cy="814673"/>
            </a:xfrm>
          </p:grpSpPr>
          <p:sp>
            <p:nvSpPr>
              <p:cNvPr id="639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5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0" name="Antibiyotikler (5-7 gün)…"/>
              <p:cNvSpPr txBox="1"/>
              <p:nvPr/>
            </p:nvSpPr>
            <p:spPr>
              <a:xfrm>
                <a:off x="23860" y="19986"/>
                <a:ext cx="5286331" cy="774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  <a:lvl2pPr marL="171450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2pPr>
              </a:lstStyle>
              <a:p>
                <a:r>
                  <a:t>Antibiyotikler (5-7 gün)</a:t>
                </a:r>
                <a:endParaRPr sz="3200"/>
              </a:p>
              <a:p>
                <a:pPr lvl="1"/>
                <a:r>
                  <a:t>Bakteriyel enfeksiyon bulguları varlığında</a:t>
                </a:r>
              </a:p>
            </p:txBody>
          </p:sp>
        </p:grpSp>
        <p:grpSp>
          <p:nvGrpSpPr>
            <p:cNvPr id="644" name="Grup"/>
            <p:cNvGrpSpPr/>
            <p:nvPr/>
          </p:nvGrpSpPr>
          <p:grpSpPr>
            <a:xfrm>
              <a:off x="1892807" y="3711288"/>
              <a:ext cx="6336793" cy="814675"/>
              <a:chOff x="0" y="0"/>
              <a:chExt cx="6336791" cy="814673"/>
            </a:xfrm>
          </p:grpSpPr>
          <p:sp>
            <p:nvSpPr>
              <p:cNvPr id="642" name="Yuvarlatılmış Dikdörtgen"/>
              <p:cNvSpPr/>
              <p:nvPr/>
            </p:nvSpPr>
            <p:spPr>
              <a:xfrm>
                <a:off x="0" y="0"/>
                <a:ext cx="6336792" cy="81467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3" name="Non-invafif mekanik ventilasyon"/>
              <p:cNvSpPr txBox="1"/>
              <p:nvPr/>
            </p:nvSpPr>
            <p:spPr>
              <a:xfrm>
                <a:off x="23861" y="178736"/>
                <a:ext cx="5286331" cy="457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r>
                  <a:t>Non-invafif mekanik ventilasyon</a:t>
                </a:r>
              </a:p>
            </p:txBody>
          </p:sp>
        </p:grpSp>
        <p:sp>
          <p:nvSpPr>
            <p:cNvPr id="645" name="Şekil"/>
            <p:cNvSpPr/>
            <p:nvPr/>
          </p:nvSpPr>
          <p:spPr>
            <a:xfrm>
              <a:off x="5807254" y="595164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646" name="Şekil"/>
            <p:cNvSpPr/>
            <p:nvPr/>
          </p:nvSpPr>
          <p:spPr>
            <a:xfrm>
              <a:off x="6280456" y="1522986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647" name="Şekil"/>
            <p:cNvSpPr/>
            <p:nvPr/>
          </p:nvSpPr>
          <p:spPr>
            <a:xfrm>
              <a:off x="6753658" y="2437231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  <p:sp>
          <p:nvSpPr>
            <p:cNvPr id="648" name="Şekil"/>
            <p:cNvSpPr/>
            <p:nvPr/>
          </p:nvSpPr>
          <p:spPr>
            <a:xfrm>
              <a:off x="7226859" y="3374104"/>
              <a:ext cx="529538" cy="5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5">
                <a:lumOff val="23235"/>
              </a:schemeClr>
            </a:solidFill>
            <a:ln w="9525" cap="flat">
              <a:solidFill>
                <a:srgbClr val="00000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ts val="1300"/>
                </a:spcBef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5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HAZIRLAYAN"/>
          <p:cNvSpPr txBox="1"/>
          <p:nvPr/>
        </p:nvSpPr>
        <p:spPr>
          <a:xfrm>
            <a:off x="3597071" y="678180"/>
            <a:ext cx="1949858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HAZIRLAYAN</a:t>
            </a:r>
          </a:p>
        </p:txBody>
      </p:sp>
      <p:sp>
        <p:nvSpPr>
          <p:cNvPr id="654" name="TÜSAD GEAK ÜYESİ"/>
          <p:cNvSpPr txBox="1"/>
          <p:nvPr/>
        </p:nvSpPr>
        <p:spPr>
          <a:xfrm>
            <a:off x="3122588" y="1325880"/>
            <a:ext cx="4502193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dirty="0" smtClean="0"/>
              <a:t> 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TÜSAD-GEAK üyesi</a:t>
            </a:r>
          </a:p>
          <a:p>
            <a:pPr algn="ctr"/>
            <a:r>
              <a:rPr lang="tr-TR" dirty="0" err="1" smtClean="0">
                <a:solidFill>
                  <a:srgbClr val="FF0000"/>
                </a:solidFill>
              </a:rPr>
              <a:t>Dr.Levent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Cem Mutlu</a:t>
            </a:r>
            <a:r>
              <a:rPr dirty="0">
                <a:solidFill>
                  <a:srgbClr val="FF0000"/>
                </a:solidFill>
              </a:rPr>
              <a:t> </a:t>
            </a:r>
            <a:endParaRPr lang="tr-TR" dirty="0" smtClean="0">
              <a:solidFill>
                <a:srgbClr val="FF0000"/>
              </a:solidFill>
            </a:endParaRP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Tekirdağ </a:t>
            </a:r>
            <a:r>
              <a:rPr lang="tr-TR" dirty="0">
                <a:solidFill>
                  <a:srgbClr val="FF0000"/>
                </a:solidFill>
              </a:rPr>
              <a:t>N</a:t>
            </a:r>
            <a:r>
              <a:rPr lang="tr-TR" dirty="0" smtClean="0">
                <a:solidFill>
                  <a:srgbClr val="FF0000"/>
                </a:solidFill>
              </a:rPr>
              <a:t>amık </a:t>
            </a:r>
            <a:r>
              <a:rPr lang="tr-TR" dirty="0">
                <a:solidFill>
                  <a:srgbClr val="FF0000"/>
                </a:solidFill>
              </a:rPr>
              <a:t>K</a:t>
            </a:r>
            <a:r>
              <a:rPr lang="tr-TR" dirty="0" smtClean="0">
                <a:solidFill>
                  <a:srgbClr val="FF0000"/>
                </a:solidFill>
              </a:rPr>
              <a:t>emal </a:t>
            </a:r>
            <a:r>
              <a:rPr lang="tr-TR" dirty="0" smtClean="0">
                <a:solidFill>
                  <a:srgbClr val="FF0000"/>
                </a:solidFill>
              </a:rPr>
              <a:t>Üniversitesi</a:t>
            </a:r>
          </a:p>
          <a:p>
            <a:pPr algn="ctr"/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Tıp Fakültesi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Prevalansı ve mortalitesi artan bir hastalık…"/>
          <p:cNvSpPr txBox="1">
            <a:spLocks noGrp="1"/>
          </p:cNvSpPr>
          <p:nvPr>
            <p:ph type="body" idx="1"/>
          </p:nvPr>
        </p:nvSpPr>
        <p:spPr>
          <a:xfrm>
            <a:off x="976362" y="1522202"/>
            <a:ext cx="7191276" cy="3888236"/>
          </a:xfrm>
          <a:prstGeom prst="rect">
            <a:avLst/>
          </a:prstGeom>
        </p:spPr>
        <p:txBody>
          <a:bodyPr/>
          <a:lstStyle/>
          <a:p>
            <a:pPr marL="325754" indent="-325754" defTabSz="434340">
              <a:defRPr sz="2280"/>
            </a:pPr>
            <a:endParaRPr/>
          </a:p>
          <a:p>
            <a:pPr marL="325754" indent="-325754" defTabSz="434340">
              <a:spcBef>
                <a:spcPts val="500"/>
              </a:spcBef>
              <a:defRPr sz="2280"/>
            </a:pPr>
            <a:r>
              <a:t>Prevalansı ve mortalitesi artan bir hastalık</a:t>
            </a:r>
          </a:p>
          <a:p>
            <a:pPr marL="325754" indent="-325754" defTabSz="434340">
              <a:spcBef>
                <a:spcPts val="500"/>
              </a:spcBef>
              <a:defRPr sz="2280"/>
            </a:pPr>
            <a:r>
              <a:t>Gelişmekte olan ülkelerde 40 yaş üstü popülasyonda ~ % 10 </a:t>
            </a:r>
          </a:p>
          <a:p>
            <a:pPr marL="325754" indent="-325754" defTabSz="434340">
              <a:spcBef>
                <a:spcPts val="500"/>
              </a:spcBef>
              <a:defRPr sz="2280"/>
            </a:pPr>
            <a:r>
              <a:t>Hastaların önemli bir bölümü tanı almamakta</a:t>
            </a:r>
          </a:p>
          <a:p>
            <a:pPr marL="325754" indent="-325754" defTabSz="434340">
              <a:spcBef>
                <a:spcPts val="500"/>
              </a:spcBef>
              <a:defRPr sz="2280"/>
            </a:pPr>
            <a:r>
              <a:t>3 milyon/yıl ölüm</a:t>
            </a:r>
          </a:p>
          <a:p>
            <a:pPr marL="325754" indent="-325754" defTabSz="434340">
              <a:spcBef>
                <a:spcPts val="500"/>
              </a:spcBef>
              <a:defRPr sz="2280"/>
            </a:pPr>
            <a:r>
              <a:t>Gelişmekte olan ülkelerde artan tütün ürünleri kullanımı, yüksek gelirli ülkelerdeki yaşlanma ile birlikte önümüzdeki yıllarda ölüm sayısının artması öngürülmekte</a:t>
            </a:r>
          </a:p>
        </p:txBody>
      </p:sp>
      <p:sp>
        <p:nvSpPr>
          <p:cNvPr id="148" name="Title 1"/>
          <p:cNvSpPr txBox="1"/>
          <p:nvPr/>
        </p:nvSpPr>
        <p:spPr>
          <a:xfrm>
            <a:off x="457200" y="7445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EPİDEMİYOLOJİ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Dikdörtgen"/>
          <p:cNvSpPr/>
          <p:nvPr/>
        </p:nvSpPr>
        <p:spPr>
          <a:xfrm>
            <a:off x="2621136" y="2285851"/>
            <a:ext cx="3901728" cy="27052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76" name="Content Placeholder 3"/>
          <p:cNvGrpSpPr/>
          <p:nvPr/>
        </p:nvGrpSpPr>
        <p:grpSpPr>
          <a:xfrm>
            <a:off x="439005" y="1955187"/>
            <a:ext cx="8230261" cy="3465373"/>
            <a:chOff x="0" y="0"/>
            <a:chExt cx="8230260" cy="3465372"/>
          </a:xfrm>
        </p:grpSpPr>
        <p:grpSp>
          <p:nvGrpSpPr>
            <p:cNvPr id="155" name="Grup"/>
            <p:cNvGrpSpPr/>
            <p:nvPr/>
          </p:nvGrpSpPr>
          <p:grpSpPr>
            <a:xfrm>
              <a:off x="0" y="0"/>
              <a:ext cx="2165858" cy="1299515"/>
              <a:chOff x="0" y="0"/>
              <a:chExt cx="2165857" cy="1299514"/>
            </a:xfrm>
          </p:grpSpPr>
          <p:sp>
            <p:nvSpPr>
              <p:cNvPr id="153" name="Yuvarlatılmış Dikdörtgen"/>
              <p:cNvSpPr/>
              <p:nvPr/>
            </p:nvSpPr>
            <p:spPr>
              <a:xfrm>
                <a:off x="0" y="0"/>
                <a:ext cx="2165858" cy="1299515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" name="Sigara dumanı ve/veya irritan maddelerin kronik inhalasyonu"/>
              <p:cNvSpPr txBox="1"/>
              <p:nvPr/>
            </p:nvSpPr>
            <p:spPr>
              <a:xfrm>
                <a:off x="38061" y="90564"/>
                <a:ext cx="2089736" cy="11183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no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Sigara dumanı ve/veya irritan maddelerin kronik inhalasyonu</a:t>
                </a:r>
              </a:p>
            </p:txBody>
          </p:sp>
        </p:grpSp>
        <p:sp>
          <p:nvSpPr>
            <p:cNvPr id="156" name="Ok"/>
            <p:cNvSpPr/>
            <p:nvPr/>
          </p:nvSpPr>
          <p:spPr>
            <a:xfrm>
              <a:off x="2356453" y="381191"/>
              <a:ext cx="459161" cy="53713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9" name="Grup"/>
            <p:cNvGrpSpPr/>
            <p:nvPr/>
          </p:nvGrpSpPr>
          <p:grpSpPr>
            <a:xfrm>
              <a:off x="3032201" y="0"/>
              <a:ext cx="2165859" cy="1299515"/>
              <a:chOff x="0" y="0"/>
              <a:chExt cx="2165857" cy="1299514"/>
            </a:xfrm>
          </p:grpSpPr>
          <p:sp>
            <p:nvSpPr>
              <p:cNvPr id="157" name="Yuvarlatılmış Dikdörtgen"/>
              <p:cNvSpPr/>
              <p:nvPr/>
            </p:nvSpPr>
            <p:spPr>
              <a:xfrm>
                <a:off x="0" y="0"/>
                <a:ext cx="2165858" cy="1299515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" name="Hava yolu epitel hücre hasarı"/>
              <p:cNvSpPr txBox="1"/>
              <p:nvPr/>
            </p:nvSpPr>
            <p:spPr>
              <a:xfrm>
                <a:off x="38062" y="331036"/>
                <a:ext cx="2089735" cy="637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no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Hava yolu epitel hücre hasarı</a:t>
                </a:r>
              </a:p>
            </p:txBody>
          </p:sp>
        </p:grpSp>
        <p:sp>
          <p:nvSpPr>
            <p:cNvPr id="160" name="Ok"/>
            <p:cNvSpPr/>
            <p:nvPr/>
          </p:nvSpPr>
          <p:spPr>
            <a:xfrm>
              <a:off x="5388654" y="381191"/>
              <a:ext cx="459162" cy="53713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3" name="Grup"/>
            <p:cNvGrpSpPr/>
            <p:nvPr/>
          </p:nvGrpSpPr>
          <p:grpSpPr>
            <a:xfrm>
              <a:off x="6064402" y="0"/>
              <a:ext cx="2165859" cy="1299515"/>
              <a:chOff x="0" y="0"/>
              <a:chExt cx="2165857" cy="1299514"/>
            </a:xfrm>
          </p:grpSpPr>
          <p:sp>
            <p:nvSpPr>
              <p:cNvPr id="161" name="Yuvarlatılmış Dikdörtgen"/>
              <p:cNvSpPr/>
              <p:nvPr/>
            </p:nvSpPr>
            <p:spPr>
              <a:xfrm>
                <a:off x="0" y="0"/>
                <a:ext cx="2165858" cy="1299515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" name="TNF-α, IL-1, IL-8…"/>
              <p:cNvSpPr txBox="1"/>
              <p:nvPr/>
            </p:nvSpPr>
            <p:spPr>
              <a:xfrm>
                <a:off x="38061" y="285613"/>
                <a:ext cx="2089735" cy="7282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TNF-α, IL-1, IL-8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salınımı</a:t>
                </a:r>
              </a:p>
            </p:txBody>
          </p:sp>
        </p:grpSp>
        <p:sp>
          <p:nvSpPr>
            <p:cNvPr id="164" name="Ok"/>
            <p:cNvSpPr/>
            <p:nvPr/>
          </p:nvSpPr>
          <p:spPr>
            <a:xfrm rot="5400000">
              <a:off x="6917750" y="1451125"/>
              <a:ext cx="459162" cy="53713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7" name="Grup"/>
            <p:cNvGrpSpPr/>
            <p:nvPr/>
          </p:nvGrpSpPr>
          <p:grpSpPr>
            <a:xfrm>
              <a:off x="6064402" y="2165857"/>
              <a:ext cx="2165859" cy="1299516"/>
              <a:chOff x="0" y="0"/>
              <a:chExt cx="2165857" cy="1299514"/>
            </a:xfrm>
          </p:grpSpPr>
          <p:sp>
            <p:nvSpPr>
              <p:cNvPr id="165" name="Yuvarlatılmış Dikdörtgen"/>
              <p:cNvSpPr/>
              <p:nvPr/>
            </p:nvSpPr>
            <p:spPr>
              <a:xfrm>
                <a:off x="0" y="0"/>
                <a:ext cx="2165858" cy="1299515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" name="İnflamasyon bölgesinde Makrofaj, nötrofil, CD+8 T-lenfosit birikimi"/>
              <p:cNvSpPr txBox="1"/>
              <p:nvPr/>
            </p:nvSpPr>
            <p:spPr>
              <a:xfrm>
                <a:off x="38061" y="90564"/>
                <a:ext cx="2089735" cy="11183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no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İnflamasyon bölgesinde Makrofaj, nötrofil, CD+8 T-lenfosit birikimi</a:t>
                </a:r>
              </a:p>
            </p:txBody>
          </p:sp>
        </p:grpSp>
        <p:sp>
          <p:nvSpPr>
            <p:cNvPr id="168" name="Ok"/>
            <p:cNvSpPr/>
            <p:nvPr/>
          </p:nvSpPr>
          <p:spPr>
            <a:xfrm rot="10800000">
              <a:off x="5414645" y="2547049"/>
              <a:ext cx="459162" cy="53713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71" name="Grup"/>
            <p:cNvGrpSpPr/>
            <p:nvPr/>
          </p:nvGrpSpPr>
          <p:grpSpPr>
            <a:xfrm>
              <a:off x="3032201" y="2165857"/>
              <a:ext cx="2165859" cy="1299516"/>
              <a:chOff x="0" y="0"/>
              <a:chExt cx="2165857" cy="1299514"/>
            </a:xfrm>
          </p:grpSpPr>
          <p:sp>
            <p:nvSpPr>
              <p:cNvPr id="169" name="Yuvarlatılmış Dikdörtgen"/>
              <p:cNvSpPr/>
              <p:nvPr/>
            </p:nvSpPr>
            <p:spPr>
              <a:xfrm>
                <a:off x="0" y="0"/>
                <a:ext cx="2165858" cy="1299515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" name="Proteolitik enzim ve reaktif oksidan salınımı"/>
              <p:cNvSpPr txBox="1"/>
              <p:nvPr/>
            </p:nvSpPr>
            <p:spPr>
              <a:xfrm>
                <a:off x="38062" y="210800"/>
                <a:ext cx="2089735" cy="8779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no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Proteolitik enzim ve reaktif oksidan salınımı</a:t>
                </a:r>
              </a:p>
            </p:txBody>
          </p:sp>
        </p:grpSp>
        <p:sp>
          <p:nvSpPr>
            <p:cNvPr id="172" name="Ok"/>
            <p:cNvSpPr/>
            <p:nvPr/>
          </p:nvSpPr>
          <p:spPr>
            <a:xfrm rot="10800000">
              <a:off x="2382443" y="2547049"/>
              <a:ext cx="459162" cy="53713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75" name="Grup"/>
            <p:cNvGrpSpPr/>
            <p:nvPr/>
          </p:nvGrpSpPr>
          <p:grpSpPr>
            <a:xfrm>
              <a:off x="0" y="2165857"/>
              <a:ext cx="2165858" cy="1299516"/>
              <a:chOff x="0" y="0"/>
              <a:chExt cx="2165857" cy="1299514"/>
            </a:xfrm>
          </p:grpSpPr>
          <p:sp>
            <p:nvSpPr>
              <p:cNvPr id="173" name="Yuvarlatılmış Dikdörtgen"/>
              <p:cNvSpPr/>
              <p:nvPr/>
            </p:nvSpPr>
            <p:spPr>
              <a:xfrm>
                <a:off x="0" y="0"/>
                <a:ext cx="2165858" cy="1299515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" name="İnflamasyon bölgesinde hasarlanma"/>
              <p:cNvSpPr txBox="1"/>
              <p:nvPr/>
            </p:nvSpPr>
            <p:spPr>
              <a:xfrm>
                <a:off x="38061" y="210800"/>
                <a:ext cx="2089736" cy="8779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no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İnflamasyon bölgesinde hasarlanma</a:t>
                </a:r>
              </a:p>
            </p:txBody>
          </p:sp>
        </p:grpSp>
      </p:grpSp>
      <p:sp>
        <p:nvSpPr>
          <p:cNvPr id="177" name="Title 1"/>
          <p:cNvSpPr txBox="1"/>
          <p:nvPr/>
        </p:nvSpPr>
        <p:spPr>
          <a:xfrm>
            <a:off x="439335" y="5286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PATOGENEZ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Content Placeholder 5"/>
          <p:cNvGrpSpPr/>
          <p:nvPr/>
        </p:nvGrpSpPr>
        <p:grpSpPr>
          <a:xfrm>
            <a:off x="681256" y="561693"/>
            <a:ext cx="7450504" cy="5362003"/>
            <a:chOff x="-330983" y="-9806"/>
            <a:chExt cx="7450502" cy="5362002"/>
          </a:xfrm>
        </p:grpSpPr>
        <p:grpSp>
          <p:nvGrpSpPr>
            <p:cNvPr id="183" name="Grup"/>
            <p:cNvGrpSpPr/>
            <p:nvPr/>
          </p:nvGrpSpPr>
          <p:grpSpPr>
            <a:xfrm>
              <a:off x="-330984" y="-9807"/>
              <a:ext cx="3992344" cy="2685906"/>
              <a:chOff x="-330983" y="-9807"/>
              <a:chExt cx="3992343" cy="2685905"/>
            </a:xfrm>
          </p:grpSpPr>
          <p:sp>
            <p:nvSpPr>
              <p:cNvPr id="181" name="Şekil"/>
              <p:cNvSpPr/>
              <p:nvPr/>
            </p:nvSpPr>
            <p:spPr>
              <a:xfrm rot="16200000">
                <a:off x="441830" y="-441832"/>
                <a:ext cx="2676099" cy="355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0"/>
                    </a:lnTo>
                    <a:cubicBezTo>
                      <a:pt x="19988" y="0"/>
                      <a:pt x="21600" y="1212"/>
                      <a:pt x="21600" y="2706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Geniş (santral) havayolları…"/>
              <p:cNvSpPr txBox="1"/>
              <p:nvPr/>
            </p:nvSpPr>
            <p:spPr>
              <a:xfrm>
                <a:off x="-330984" y="-9808"/>
                <a:ext cx="3992345" cy="23233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500" b="1"/>
                </a:pPr>
                <a:r>
                  <a:t>Geniş (santral) havayolları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500"/>
                </a:pPr>
                <a:r>
                  <a:t>İnflamsyon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500"/>
                </a:pPr>
                <a:r>
                  <a:t>Submukozal bezlerde hipertrofi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500"/>
                </a:pPr>
                <a:r>
                  <a:t>Düz kas hiperplazisi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500"/>
                </a:pPr>
                <a:r>
                  <a:t>Bronşiyal duvar klaınlaşması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500"/>
                </a:pPr>
                <a:r>
                  <a:t>Goblet hücre sayısında artma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500"/>
                </a:pPr>
                <a:r>
                  <a:t>Silya hücre sayısı ve boyunda azalma</a:t>
                </a:r>
              </a:p>
            </p:txBody>
          </p:sp>
        </p:grpSp>
        <p:grpSp>
          <p:nvGrpSpPr>
            <p:cNvPr id="186" name="Grup"/>
            <p:cNvGrpSpPr/>
            <p:nvPr/>
          </p:nvGrpSpPr>
          <p:grpSpPr>
            <a:xfrm>
              <a:off x="3559759" y="-1"/>
              <a:ext cx="3559760" cy="2676099"/>
              <a:chOff x="0" y="0"/>
              <a:chExt cx="3559759" cy="2676097"/>
            </a:xfrm>
          </p:grpSpPr>
          <p:sp>
            <p:nvSpPr>
              <p:cNvPr id="184" name="Şekil"/>
              <p:cNvSpPr/>
              <p:nvPr/>
            </p:nvSpPr>
            <p:spPr>
              <a:xfrm>
                <a:off x="0" y="-1"/>
                <a:ext cx="3559760" cy="2676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894" y="0"/>
                    </a:lnTo>
                    <a:cubicBezTo>
                      <a:pt x="20388" y="0"/>
                      <a:pt x="21600" y="1612"/>
                      <a:pt x="21600" y="3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" name="Küçük (periferik) havayolları…"/>
              <p:cNvSpPr txBox="1"/>
              <p:nvPr/>
            </p:nvSpPr>
            <p:spPr>
              <a:xfrm>
                <a:off x="0" y="15593"/>
                <a:ext cx="3556287" cy="2261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 b="1"/>
                </a:pPr>
                <a:r>
                  <a:t>Küçük (periferik) havayolları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Mukus tıkaçları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Goblet hücre metaplazisi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Havayolu duvarı inflamasyonu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Fibrozis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Düz kas hipertrofisi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Bronşiol-alveol tutamak kaybı</a:t>
                </a:r>
              </a:p>
            </p:txBody>
          </p:sp>
        </p:grpSp>
        <p:grpSp>
          <p:nvGrpSpPr>
            <p:cNvPr id="189" name="Grup"/>
            <p:cNvGrpSpPr/>
            <p:nvPr/>
          </p:nvGrpSpPr>
          <p:grpSpPr>
            <a:xfrm>
              <a:off x="-1" y="2676097"/>
              <a:ext cx="3559761" cy="2676099"/>
              <a:chOff x="0" y="0"/>
              <a:chExt cx="3559759" cy="2676098"/>
            </a:xfrm>
          </p:grpSpPr>
          <p:sp>
            <p:nvSpPr>
              <p:cNvPr id="187" name="Şekil"/>
              <p:cNvSpPr/>
              <p:nvPr/>
            </p:nvSpPr>
            <p:spPr>
              <a:xfrm rot="10800000">
                <a:off x="0" y="-1"/>
                <a:ext cx="3559760" cy="2676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894" y="0"/>
                    </a:lnTo>
                    <a:cubicBezTo>
                      <a:pt x="20388" y="0"/>
                      <a:pt x="21600" y="1612"/>
                      <a:pt x="21600" y="3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" name="Akciğer parankimi…"/>
              <p:cNvSpPr txBox="1"/>
              <p:nvPr/>
            </p:nvSpPr>
            <p:spPr>
              <a:xfrm>
                <a:off x="0" y="806625"/>
                <a:ext cx="3559760" cy="16511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 b="1"/>
                </a:pPr>
                <a:r>
                  <a:t>Akciğer parankimi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Alveol duvar harabiyeti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Epitel apopitozisi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Sentriasiner amfizem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Panasiner amfizem</a:t>
                </a:r>
              </a:p>
            </p:txBody>
          </p:sp>
        </p:grpSp>
        <p:grpSp>
          <p:nvGrpSpPr>
            <p:cNvPr id="192" name="Grup"/>
            <p:cNvGrpSpPr/>
            <p:nvPr/>
          </p:nvGrpSpPr>
          <p:grpSpPr>
            <a:xfrm>
              <a:off x="3559758" y="2676097"/>
              <a:ext cx="3559761" cy="2676099"/>
              <a:chOff x="0" y="0"/>
              <a:chExt cx="3559760" cy="2676098"/>
            </a:xfrm>
          </p:grpSpPr>
          <p:sp>
            <p:nvSpPr>
              <p:cNvPr id="190" name="Şekil"/>
              <p:cNvSpPr/>
              <p:nvPr/>
            </p:nvSpPr>
            <p:spPr>
              <a:xfrm rot="5400000">
                <a:off x="441830" y="-441831"/>
                <a:ext cx="2676099" cy="3559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0"/>
                    </a:lnTo>
                    <a:cubicBezTo>
                      <a:pt x="19988" y="0"/>
                      <a:pt x="21600" y="1212"/>
                      <a:pt x="21600" y="2706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" name="Vasküler sistem…"/>
              <p:cNvSpPr txBox="1"/>
              <p:nvPr/>
            </p:nvSpPr>
            <p:spPr>
              <a:xfrm>
                <a:off x="0" y="726114"/>
                <a:ext cx="3559760" cy="17565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 b="1"/>
                </a:pPr>
                <a:r>
                  <a:t>Vasküler sistem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Endotelyal disfonksiyon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İntimal kalınlaşma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Medyal hipertrofi (daha az sıklıkta)</a:t>
                </a:r>
                <a:endParaRPr sz="3200"/>
              </a:p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Adventisyal enflamasyon</a:t>
                </a:r>
              </a:p>
            </p:txBody>
          </p:sp>
        </p:grpSp>
        <p:grpSp>
          <p:nvGrpSpPr>
            <p:cNvPr id="195" name="Grup"/>
            <p:cNvGrpSpPr/>
            <p:nvPr/>
          </p:nvGrpSpPr>
          <p:grpSpPr>
            <a:xfrm>
              <a:off x="2187030" y="2203598"/>
              <a:ext cx="2595416" cy="1370461"/>
              <a:chOff x="0" y="255488"/>
              <a:chExt cx="2595414" cy="1370459"/>
            </a:xfrm>
          </p:grpSpPr>
          <p:sp>
            <p:nvSpPr>
              <p:cNvPr id="193" name="Yuvarlatılmış Dikdörtgen"/>
              <p:cNvSpPr/>
              <p:nvPr/>
            </p:nvSpPr>
            <p:spPr>
              <a:xfrm>
                <a:off x="0" y="255488"/>
                <a:ext cx="2595415" cy="1370461"/>
              </a:xfrm>
              <a:prstGeom prst="roundRect">
                <a:avLst>
                  <a:gd name="adj" fmla="val 19774"/>
                </a:avLst>
              </a:prstGeom>
              <a:solidFill>
                <a:srgbClr val="A8A8A8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1300"/>
                  </a:spcBef>
                  <a:defRPr sz="3200"/>
                </a:pPr>
                <a:endParaRPr/>
              </a:p>
            </p:txBody>
          </p:sp>
          <p:sp>
            <p:nvSpPr>
              <p:cNvPr id="194" name="Patolojik ve yapısal değişiklikler"/>
              <p:cNvSpPr txBox="1"/>
              <p:nvPr/>
            </p:nvSpPr>
            <p:spPr>
              <a:xfrm>
                <a:off x="79372" y="510350"/>
                <a:ext cx="2436671" cy="8607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no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/>
                </a:lvl1pPr>
              </a:lstStyle>
              <a:p>
                <a:r>
                  <a:t>Patolojik ve yapısal değişiklikler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Dikdörtgen"/>
          <p:cNvSpPr/>
          <p:nvPr/>
        </p:nvSpPr>
        <p:spPr>
          <a:xfrm>
            <a:off x="2705100" y="2041228"/>
            <a:ext cx="3629249" cy="2850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07" name="Content Placeholder 3"/>
          <p:cNvGrpSpPr/>
          <p:nvPr/>
        </p:nvGrpSpPr>
        <p:grpSpPr>
          <a:xfrm>
            <a:off x="459007" y="1677547"/>
            <a:ext cx="8225985" cy="4371268"/>
            <a:chOff x="0" y="0"/>
            <a:chExt cx="8225983" cy="4371266"/>
          </a:xfrm>
        </p:grpSpPr>
        <p:sp>
          <p:nvSpPr>
            <p:cNvPr id="201" name="Dikdörtgen"/>
            <p:cNvSpPr/>
            <p:nvPr/>
          </p:nvSpPr>
          <p:spPr>
            <a:xfrm>
              <a:off x="0" y="0"/>
              <a:ext cx="3715576" cy="437126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202" name="Dikdörtgen"/>
            <p:cNvSpPr/>
            <p:nvPr/>
          </p:nvSpPr>
          <p:spPr>
            <a:xfrm>
              <a:off x="427079" y="174850"/>
              <a:ext cx="3344019" cy="284132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203" name="NORMAL"/>
            <p:cNvSpPr txBox="1"/>
            <p:nvPr/>
          </p:nvSpPr>
          <p:spPr>
            <a:xfrm>
              <a:off x="185778" y="3189735"/>
              <a:ext cx="3344021" cy="833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37160" tIns="137160" rIns="137160" bIns="137160" numCol="1" anchor="ctr">
              <a:spAutoFit/>
            </a:bodyPr>
            <a:lstStyle>
              <a:lvl1pPr algn="ctr" defTabSz="1600200">
                <a:lnSpc>
                  <a:spcPct val="90000"/>
                </a:lnSpc>
                <a:spcBef>
                  <a:spcPts val="1500"/>
                </a:spcBef>
                <a:defRPr sz="3600"/>
              </a:lvl1pPr>
            </a:lstStyle>
            <a:p>
              <a:r>
                <a:t>NORMAL</a:t>
              </a:r>
            </a:p>
          </p:txBody>
        </p:sp>
        <p:sp>
          <p:nvSpPr>
            <p:cNvPr id="204" name="Dikdörtgen"/>
            <p:cNvSpPr/>
            <p:nvPr/>
          </p:nvSpPr>
          <p:spPr>
            <a:xfrm>
              <a:off x="4510408" y="0"/>
              <a:ext cx="3715576" cy="437126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205" name="Dikdörtgen"/>
            <p:cNvSpPr/>
            <p:nvPr/>
          </p:nvSpPr>
          <p:spPr>
            <a:xfrm>
              <a:off x="4615846" y="174850"/>
              <a:ext cx="3504700" cy="284132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206" name="KOAH"/>
            <p:cNvSpPr txBox="1"/>
            <p:nvPr/>
          </p:nvSpPr>
          <p:spPr>
            <a:xfrm>
              <a:off x="4696186" y="3189735"/>
              <a:ext cx="3344021" cy="833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37160" tIns="137160" rIns="137160" bIns="137160" numCol="1" anchor="ctr">
              <a:spAutoFit/>
            </a:bodyPr>
            <a:lstStyle>
              <a:lvl1pPr algn="ctr" defTabSz="1600200">
                <a:lnSpc>
                  <a:spcPct val="90000"/>
                </a:lnSpc>
                <a:spcBef>
                  <a:spcPts val="1500"/>
                </a:spcBef>
                <a:defRPr sz="3600"/>
              </a:lvl1pPr>
            </a:lstStyle>
            <a:p>
              <a:r>
                <a:t>KOAH</a:t>
              </a:r>
            </a:p>
          </p:txBody>
        </p:sp>
      </p:grpSp>
      <p:sp>
        <p:nvSpPr>
          <p:cNvPr id="208" name="Title 1"/>
          <p:cNvSpPr txBox="1"/>
          <p:nvPr/>
        </p:nvSpPr>
        <p:spPr>
          <a:xfrm>
            <a:off x="457200" y="439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9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Bronşiolo-alveolar tutamakların kaybı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anasiner…"/>
          <p:cNvSpPr txBox="1">
            <a:spLocks noGrp="1"/>
          </p:cNvSpPr>
          <p:nvPr>
            <p:ph type="body" sz="half" idx="1"/>
          </p:nvPr>
        </p:nvSpPr>
        <p:spPr>
          <a:xfrm>
            <a:off x="4648200" y="2109326"/>
            <a:ext cx="3690945" cy="3671055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336042" lvl="1" indent="-336042" defTabSz="448055">
              <a:spcBef>
                <a:spcPts val="500"/>
              </a:spcBef>
              <a:buChar char="•"/>
              <a:defRPr sz="2352"/>
            </a:pPr>
            <a:r>
              <a:t>Panasiner</a:t>
            </a:r>
          </a:p>
          <a:p>
            <a:pPr marL="728091" lvl="1" indent="-280035" defTabSz="448055">
              <a:spcBef>
                <a:spcPts val="500"/>
              </a:spcBef>
              <a:defRPr sz="2352"/>
            </a:pPr>
            <a:r>
              <a:t>Asinüsdeki tüm alveollerde harabiyet</a:t>
            </a:r>
          </a:p>
          <a:p>
            <a:pPr marL="728091" lvl="1" indent="-280035" defTabSz="448055">
              <a:spcBef>
                <a:spcPts val="500"/>
              </a:spcBef>
              <a:defRPr sz="2352"/>
            </a:pPr>
            <a:r>
              <a:t>Akciğerlerin alt lobları ön planda etkilenir</a:t>
            </a:r>
          </a:p>
          <a:p>
            <a:pPr marL="728091" lvl="1" indent="-280035" defTabSz="448055">
              <a:spcBef>
                <a:spcPts val="500"/>
              </a:spcBef>
              <a:defRPr sz="2352"/>
            </a:pPr>
            <a:r>
              <a:t>Erken yaşta sigaraya bağlı gelişen hastalarda</a:t>
            </a:r>
          </a:p>
          <a:p>
            <a:pPr marL="728091" lvl="1" indent="-280035" defTabSz="448055">
              <a:spcBef>
                <a:spcPts val="500"/>
              </a:spcBef>
              <a:defRPr sz="2352"/>
            </a:pPr>
            <a:r>
              <a:t>Alfa-1 antitirpsin eksikliğinde görülür</a:t>
            </a:r>
          </a:p>
        </p:txBody>
      </p:sp>
      <p:sp>
        <p:nvSpPr>
          <p:cNvPr id="213" name="TextBox 4"/>
          <p:cNvSpPr txBox="1"/>
          <p:nvPr/>
        </p:nvSpPr>
        <p:spPr>
          <a:xfrm>
            <a:off x="869946" y="1531230"/>
            <a:ext cx="525282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t>Amfizem morfolojik tipleri:</a:t>
            </a:r>
          </a:p>
        </p:txBody>
      </p:sp>
      <p:sp>
        <p:nvSpPr>
          <p:cNvPr id="214" name="Content Placeholder 3"/>
          <p:cNvSpPr/>
          <p:nvPr/>
        </p:nvSpPr>
        <p:spPr>
          <a:xfrm>
            <a:off x="804855" y="2111058"/>
            <a:ext cx="3690945" cy="367105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08609" lvl="1" indent="-308609" defTabSz="411479">
              <a:spcBef>
                <a:spcPts val="500"/>
              </a:spcBef>
              <a:buSzPct val="100000"/>
              <a:buFont typeface="Arial"/>
              <a:buChar char="•"/>
              <a:defRPr sz="2159"/>
            </a:pPr>
            <a:r>
              <a:t>Sentriasiner</a:t>
            </a:r>
          </a:p>
          <a:p>
            <a:pPr marL="668654" lvl="1" indent="-257175" defTabSz="411479">
              <a:spcBef>
                <a:spcPts val="500"/>
              </a:spcBef>
              <a:buSzPct val="100000"/>
              <a:buFont typeface="Arial"/>
              <a:buChar char="–"/>
              <a:defRPr sz="2159"/>
            </a:pPr>
            <a:r>
              <a:t>Asinüs merkezi bölgesi ve respiratuar bronşiollerle sınırlı fokal destrüksiyon</a:t>
            </a:r>
          </a:p>
          <a:p>
            <a:pPr marL="668654" lvl="1" indent="-257175" defTabSz="411479">
              <a:spcBef>
                <a:spcPts val="500"/>
              </a:spcBef>
              <a:buSzPct val="100000"/>
              <a:buFont typeface="Arial"/>
              <a:buChar char="–"/>
              <a:defRPr sz="2159"/>
            </a:pPr>
            <a:r>
              <a:t>Sigara içimi ile yakından ilişkili</a:t>
            </a:r>
          </a:p>
          <a:p>
            <a:pPr marL="668654" lvl="1" indent="-257175" defTabSz="411479">
              <a:spcBef>
                <a:spcPts val="500"/>
              </a:spcBef>
              <a:buSzPct val="100000"/>
              <a:buFont typeface="Arial"/>
              <a:buChar char="–"/>
              <a:defRPr sz="2159"/>
            </a:pPr>
            <a:r>
              <a:t>Üst va alt lobların üst bölgelerinde daha belirgin</a:t>
            </a:r>
          </a:p>
        </p:txBody>
      </p:sp>
      <p:sp>
        <p:nvSpPr>
          <p:cNvPr id="215" name="Title 1"/>
          <p:cNvSpPr txBox="1"/>
          <p:nvPr/>
        </p:nvSpPr>
        <p:spPr>
          <a:xfrm>
            <a:off x="457200" y="566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9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AKCİĞER PARANKİM DEĞİŞİKLİKLERİ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Content Placeholder 3"/>
          <p:cNvGrpSpPr/>
          <p:nvPr/>
        </p:nvGrpSpPr>
        <p:grpSpPr>
          <a:xfrm>
            <a:off x="474400" y="1233453"/>
            <a:ext cx="8215134" cy="3459003"/>
            <a:chOff x="0" y="0"/>
            <a:chExt cx="8215133" cy="3459002"/>
          </a:xfrm>
        </p:grpSpPr>
        <p:grpSp>
          <p:nvGrpSpPr>
            <p:cNvPr id="221" name="Grup"/>
            <p:cNvGrpSpPr/>
            <p:nvPr/>
          </p:nvGrpSpPr>
          <p:grpSpPr>
            <a:xfrm>
              <a:off x="0" y="0"/>
              <a:ext cx="2161877" cy="1297126"/>
              <a:chOff x="0" y="0"/>
              <a:chExt cx="2161876" cy="1297125"/>
            </a:xfrm>
          </p:grpSpPr>
          <p:sp>
            <p:nvSpPr>
              <p:cNvPr id="219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" name="Periferik havayollarında obstrüksiyon"/>
              <p:cNvSpPr txBox="1"/>
              <p:nvPr/>
            </p:nvSpPr>
            <p:spPr>
              <a:xfrm>
                <a:off x="37992" y="210413"/>
                <a:ext cx="2085894" cy="876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Periferik havayollarında obstrüksiyon</a:t>
                </a:r>
              </a:p>
            </p:txBody>
          </p:sp>
        </p:grpSp>
        <p:sp>
          <p:nvSpPr>
            <p:cNvPr id="222" name="Ok"/>
            <p:cNvSpPr/>
            <p:nvPr/>
          </p:nvSpPr>
          <p:spPr>
            <a:xfrm>
              <a:off x="2352121" y="380490"/>
              <a:ext cx="458318" cy="5361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25" name="Grup"/>
            <p:cNvGrpSpPr/>
            <p:nvPr/>
          </p:nvGrpSpPr>
          <p:grpSpPr>
            <a:xfrm>
              <a:off x="3026627" y="0"/>
              <a:ext cx="2161878" cy="1297126"/>
              <a:chOff x="0" y="0"/>
              <a:chExt cx="2161876" cy="1297125"/>
            </a:xfrm>
          </p:grpSpPr>
          <p:sp>
            <p:nvSpPr>
              <p:cNvPr id="223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Erken ekspiratuar kollaps"/>
              <p:cNvSpPr txBox="1"/>
              <p:nvPr/>
            </p:nvSpPr>
            <p:spPr>
              <a:xfrm>
                <a:off x="37992" y="330427"/>
                <a:ext cx="2085894" cy="636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Erken ekspiratuar kollaps</a:t>
                </a:r>
              </a:p>
            </p:txBody>
          </p:sp>
        </p:grpSp>
        <p:sp>
          <p:nvSpPr>
            <p:cNvPr id="226" name="Ok"/>
            <p:cNvSpPr/>
            <p:nvPr/>
          </p:nvSpPr>
          <p:spPr>
            <a:xfrm>
              <a:off x="5378749" y="380490"/>
              <a:ext cx="458318" cy="5361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29" name="Grup"/>
            <p:cNvGrpSpPr/>
            <p:nvPr/>
          </p:nvGrpSpPr>
          <p:grpSpPr>
            <a:xfrm>
              <a:off x="6053256" y="0"/>
              <a:ext cx="2161878" cy="1297126"/>
              <a:chOff x="0" y="0"/>
              <a:chExt cx="2161876" cy="1297125"/>
            </a:xfrm>
          </p:grpSpPr>
          <p:sp>
            <p:nvSpPr>
              <p:cNvPr id="227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" name="Ekspirasyonda havanın alveollerden boşalaması"/>
              <p:cNvSpPr txBox="1"/>
              <p:nvPr/>
            </p:nvSpPr>
            <p:spPr>
              <a:xfrm>
                <a:off x="37991" y="210413"/>
                <a:ext cx="2085894" cy="876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Ekspirasyonda havanın alveollerden boşalaması</a:t>
                </a:r>
              </a:p>
            </p:txBody>
          </p:sp>
        </p:grpSp>
        <p:sp>
          <p:nvSpPr>
            <p:cNvPr id="230" name="Ok"/>
            <p:cNvSpPr/>
            <p:nvPr/>
          </p:nvSpPr>
          <p:spPr>
            <a:xfrm rot="5400000">
              <a:off x="6905035" y="1448456"/>
              <a:ext cx="458318" cy="53614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3" name="Grup"/>
            <p:cNvGrpSpPr/>
            <p:nvPr/>
          </p:nvGrpSpPr>
          <p:grpSpPr>
            <a:xfrm>
              <a:off x="6053256" y="2161876"/>
              <a:ext cx="2161878" cy="1297127"/>
              <a:chOff x="0" y="0"/>
              <a:chExt cx="2161876" cy="1297125"/>
            </a:xfrm>
          </p:grpSpPr>
          <p:sp>
            <p:nvSpPr>
              <p:cNvPr id="231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HİPERİNFLASYON"/>
              <p:cNvSpPr txBox="1"/>
              <p:nvPr/>
            </p:nvSpPr>
            <p:spPr>
              <a:xfrm>
                <a:off x="37991" y="450443"/>
                <a:ext cx="2085894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HİPERİNFLASYON</a:t>
                </a:r>
              </a:p>
            </p:txBody>
          </p:sp>
        </p:grpSp>
        <p:sp>
          <p:nvSpPr>
            <p:cNvPr id="234" name="Ok"/>
            <p:cNvSpPr/>
            <p:nvPr/>
          </p:nvSpPr>
          <p:spPr>
            <a:xfrm rot="10800000">
              <a:off x="5404692" y="2542366"/>
              <a:ext cx="458318" cy="53614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7" name="Grup"/>
            <p:cNvGrpSpPr/>
            <p:nvPr/>
          </p:nvGrpSpPr>
          <p:grpSpPr>
            <a:xfrm>
              <a:off x="3026627" y="2161876"/>
              <a:ext cx="2161878" cy="1297127"/>
              <a:chOff x="0" y="0"/>
              <a:chExt cx="2161876" cy="1297125"/>
            </a:xfrm>
          </p:grpSpPr>
          <p:sp>
            <p:nvSpPr>
              <p:cNvPr id="235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" name="İnspiratuar kapasitede azalma, egzersizde fonksiyonel rezidüel kapasitede artma"/>
              <p:cNvSpPr txBox="1"/>
              <p:nvPr/>
            </p:nvSpPr>
            <p:spPr>
              <a:xfrm>
                <a:off x="37992" y="90398"/>
                <a:ext cx="2085894" cy="11163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İnspiratuar kapasitede azalma, egzersizde fonksiyonel rezidüel kapasitede artma</a:t>
                </a:r>
              </a:p>
            </p:txBody>
          </p:sp>
        </p:grpSp>
        <p:sp>
          <p:nvSpPr>
            <p:cNvPr id="238" name="Ok"/>
            <p:cNvSpPr/>
            <p:nvPr/>
          </p:nvSpPr>
          <p:spPr>
            <a:xfrm rot="10800000">
              <a:off x="2378064" y="2542366"/>
              <a:ext cx="458318" cy="53614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300"/>
                </a:spcBef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41" name="Grup"/>
            <p:cNvGrpSpPr/>
            <p:nvPr/>
          </p:nvGrpSpPr>
          <p:grpSpPr>
            <a:xfrm>
              <a:off x="0" y="2161876"/>
              <a:ext cx="2161877" cy="1297127"/>
              <a:chOff x="0" y="0"/>
              <a:chExt cx="2161876" cy="1297125"/>
            </a:xfrm>
          </p:grpSpPr>
          <p:sp>
            <p:nvSpPr>
              <p:cNvPr id="239" name="Yuvarlatılmış Dikdörtgen"/>
              <p:cNvSpPr/>
              <p:nvPr/>
            </p:nvSpPr>
            <p:spPr>
              <a:xfrm>
                <a:off x="0" y="0"/>
                <a:ext cx="2161877" cy="1297126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0" name="DİNAMİK HİPERİNFLASYON"/>
              <p:cNvSpPr txBox="1"/>
              <p:nvPr/>
            </p:nvSpPr>
            <p:spPr>
              <a:xfrm>
                <a:off x="37992" y="330428"/>
                <a:ext cx="2085894" cy="636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/>
                </a:lvl1pPr>
              </a:lstStyle>
              <a:p>
                <a:r>
                  <a:t>DİNAMİK HİPERİNFLASYON</a:t>
                </a:r>
              </a:p>
            </p:txBody>
          </p:sp>
        </p:grpSp>
      </p:grpSp>
      <p:sp>
        <p:nvSpPr>
          <p:cNvPr id="243" name="TextBox 4"/>
          <p:cNvSpPr txBox="1"/>
          <p:nvPr/>
        </p:nvSpPr>
        <p:spPr>
          <a:xfrm>
            <a:off x="467166" y="5428264"/>
            <a:ext cx="5379863" cy="100584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endParaRPr/>
          </a:p>
          <a:p>
            <a:r>
              <a:t>Egzersizde dispne artışı ve egzersiz kapasitesinde azalma</a:t>
            </a:r>
          </a:p>
        </p:txBody>
      </p:sp>
      <p:sp>
        <p:nvSpPr>
          <p:cNvPr id="244" name="Striped Right Arrow 5"/>
          <p:cNvSpPr/>
          <p:nvPr/>
        </p:nvSpPr>
        <p:spPr>
          <a:xfrm rot="5400000">
            <a:off x="1275889" y="4811693"/>
            <a:ext cx="589425" cy="48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34" y="5400"/>
                </a:lnTo>
                <a:lnTo>
                  <a:pt x="534" y="16200"/>
                </a:lnTo>
                <a:lnTo>
                  <a:pt x="0" y="16200"/>
                </a:lnTo>
                <a:close/>
                <a:moveTo>
                  <a:pt x="1068" y="5400"/>
                </a:moveTo>
                <a:lnTo>
                  <a:pt x="2135" y="5400"/>
                </a:lnTo>
                <a:lnTo>
                  <a:pt x="2135" y="16200"/>
                </a:lnTo>
                <a:lnTo>
                  <a:pt x="1068" y="16200"/>
                </a:lnTo>
                <a:close/>
                <a:moveTo>
                  <a:pt x="2669" y="5400"/>
                </a:moveTo>
                <a:lnTo>
                  <a:pt x="13059" y="5400"/>
                </a:lnTo>
                <a:lnTo>
                  <a:pt x="13059" y="0"/>
                </a:lnTo>
                <a:lnTo>
                  <a:pt x="21600" y="10800"/>
                </a:lnTo>
                <a:lnTo>
                  <a:pt x="13059" y="21600"/>
                </a:lnTo>
                <a:lnTo>
                  <a:pt x="13059" y="16200"/>
                </a:lnTo>
                <a:lnTo>
                  <a:pt x="2669" y="16200"/>
                </a:lnTo>
                <a:close/>
              </a:path>
            </a:pathLst>
          </a:custGeom>
          <a:solidFill>
            <a:schemeClr val="accent5">
              <a:satOff val="-6843"/>
              <a:lumOff val="-10705"/>
            </a:schemeClr>
          </a:solidFill>
          <a:ln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Title 1"/>
          <p:cNvSpPr txBox="1"/>
          <p:nvPr/>
        </p:nvSpPr>
        <p:spPr>
          <a:xfrm>
            <a:off x="457200" y="439737"/>
            <a:ext cx="82296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Dinamik hiperinflasyon gelişimi ve etkileri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Office PowerPoint</Application>
  <PresentationFormat>Ekran Gösterisi (4:3)</PresentationFormat>
  <Paragraphs>337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Helvetica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ALEVLENMEDE TEDAVİ YAKLAŞIMI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3</cp:revision>
  <dcterms:modified xsi:type="dcterms:W3CDTF">2020-03-22T11:22:22Z</dcterms:modified>
</cp:coreProperties>
</file>