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12" r:id="rId9"/>
    <p:sldId id="332" r:id="rId10"/>
    <p:sldId id="313" r:id="rId11"/>
    <p:sldId id="314" r:id="rId12"/>
    <p:sldId id="315" r:id="rId13"/>
    <p:sldId id="316" r:id="rId14"/>
    <p:sldId id="317" r:id="rId15"/>
    <p:sldId id="334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31" r:id="rId27"/>
    <p:sldId id="328" r:id="rId28"/>
    <p:sldId id="329" r:id="rId29"/>
    <p:sldId id="330" r:id="rId30"/>
    <p:sldId id="333" r:id="rId31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5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1pPr>
    <a:lvl2pPr indent="2286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2pPr>
    <a:lvl3pPr indent="4572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3pPr>
    <a:lvl4pPr indent="6858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4pPr>
    <a:lvl5pPr indent="9144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5pPr>
    <a:lvl6pPr indent="11430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6pPr>
    <a:lvl7pPr indent="13716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7pPr>
    <a:lvl8pPr indent="16002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8pPr>
    <a:lvl9pPr indent="18288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şlık Metni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12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3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Başlık Metn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93" name="Gövde Düzeyi Bi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9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Başlık Metni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102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03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Başlık Metni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111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aşlık Metni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119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20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</p:spPr>
        <p:txBody>
          <a:bodyPr/>
          <a:lstStyle>
            <a:lvl1pPr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Başlık Metn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128" name="Gövde Düzeyi Bi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29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</p:spPr>
        <p:txBody>
          <a:bodyPr/>
          <a:lstStyle>
            <a:lvl1pPr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aşlık Metn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21" name="Gövde Düzeyi Bi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22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aşlık Metni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Başlık Metni</a:t>
            </a:r>
          </a:p>
        </p:txBody>
      </p:sp>
      <p:sp>
        <p:nvSpPr>
          <p:cNvPr id="30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31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aşlık Metn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39" name="Gövde Düzeyi Bir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0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aşlık Metn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48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9" name="Metin Yer Tutucusu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Başlık Metn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58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Başlık Metni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Başlık Metni</a:t>
            </a:r>
          </a:p>
        </p:txBody>
      </p:sp>
      <p:sp>
        <p:nvSpPr>
          <p:cNvPr id="73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74" name="Metin Yer Tutucusu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Başlık Metni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Başlık Metni</a:t>
            </a:r>
          </a:p>
        </p:txBody>
      </p:sp>
      <p:sp>
        <p:nvSpPr>
          <p:cNvPr id="83" name="Resim Yer Tutucusu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8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Metni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Başlık Metni</a:t>
            </a:r>
          </a:p>
        </p:txBody>
      </p:sp>
      <p:sp>
        <p:nvSpPr>
          <p:cNvPr id="3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8413144" y="6406785"/>
            <a:ext cx="273657" cy="26425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" name="Alt Başlık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0" name="Resim 3" descr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-18582"/>
            <a:ext cx="9001001" cy="6750751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Metin kutusu 4"/>
          <p:cNvSpPr txBox="1"/>
          <p:nvPr/>
        </p:nvSpPr>
        <p:spPr>
          <a:xfrm>
            <a:off x="863587" y="5139720"/>
            <a:ext cx="7488834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4400">
              <a:defRPr sz="4800" b="1">
                <a:solidFill>
                  <a:srgbClr val="FFFFFF"/>
                </a:solidFill>
              </a:defRPr>
            </a:lvl1pPr>
          </a:lstStyle>
          <a:p>
            <a:r>
              <a:rPr lang="tr-TR" dirty="0" err="1"/>
              <a:t>Diffüz</a:t>
            </a:r>
            <a:r>
              <a:rPr lang="tr-TR" dirty="0"/>
              <a:t> </a:t>
            </a:r>
            <a:r>
              <a:rPr lang="tr-TR" dirty="0" err="1"/>
              <a:t>Parenkimal</a:t>
            </a:r>
            <a:r>
              <a:rPr lang="tr-TR" dirty="0"/>
              <a:t> Akciğer Hastalıkları(DPAH)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2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1" y="0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Dikdörtgen 1"/>
          <p:cNvSpPr txBox="1"/>
          <p:nvPr/>
        </p:nvSpPr>
        <p:spPr>
          <a:xfrm>
            <a:off x="2596486" y="677796"/>
            <a:ext cx="4306626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200" b="1">
                <a:solidFill>
                  <a:schemeClr val="accent1">
                    <a:satOff val="-4409"/>
                    <a:lumOff val="-10509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90000"/>
              </a:lnSpc>
              <a:defRPr sz="3200" b="1">
                <a:solidFill>
                  <a:schemeClr val="accent4"/>
                </a:solidFill>
              </a:defRPr>
            </a:pPr>
            <a:r>
              <a:rPr lang="tr-TR" dirty="0">
                <a:solidFill>
                  <a:srgbClr val="0070C0"/>
                </a:solidFill>
              </a:rPr>
              <a:t>En sık görülen DPAH </a:t>
            </a:r>
            <a:endParaRPr lang="tr-TR" sz="1800" dirty="0">
              <a:solidFill>
                <a:srgbClr val="0070C0"/>
              </a:solidFill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EBAD9BA2-FE39-4333-B82D-B4638366A7A8}"/>
              </a:ext>
            </a:extLst>
          </p:cNvPr>
          <p:cNvSpPr/>
          <p:nvPr/>
        </p:nvSpPr>
        <p:spPr>
          <a:xfrm>
            <a:off x="1117002" y="1616485"/>
            <a:ext cx="690999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İdiyopatik</a:t>
            </a:r>
            <a:r>
              <a:rPr lang="tr-TR" sz="2400" dirty="0"/>
              <a:t> </a:t>
            </a:r>
            <a:r>
              <a:rPr lang="tr-TR" sz="2400" dirty="0" err="1"/>
              <a:t>interstisyel</a:t>
            </a:r>
            <a:r>
              <a:rPr lang="tr-TR" sz="2400" dirty="0"/>
              <a:t> </a:t>
            </a:r>
            <a:r>
              <a:rPr lang="tr-TR" sz="2400" dirty="0" err="1"/>
              <a:t>pnömoniler</a:t>
            </a:r>
            <a:r>
              <a:rPr lang="tr-TR" sz="2400" dirty="0"/>
              <a:t> (IPF ve diğerleri)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İlaçlar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Kollajen</a:t>
            </a:r>
            <a:r>
              <a:rPr lang="tr-TR" sz="2400" dirty="0"/>
              <a:t> </a:t>
            </a:r>
            <a:r>
              <a:rPr lang="tr-TR" sz="2400" dirty="0" err="1"/>
              <a:t>vasküler</a:t>
            </a:r>
            <a:r>
              <a:rPr lang="tr-TR" sz="2400" dirty="0"/>
              <a:t> hastalıklar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Ödem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Sarkoidozis</a:t>
            </a:r>
            <a:endParaRPr lang="tr-T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Ekstrensek alerjik </a:t>
            </a:r>
            <a:r>
              <a:rPr lang="tr-TR" sz="2400" dirty="0" err="1"/>
              <a:t>alveolit</a:t>
            </a:r>
            <a:endParaRPr lang="tr-T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Lenfanitijik</a:t>
            </a:r>
            <a:r>
              <a:rPr lang="tr-TR" sz="2400" dirty="0"/>
              <a:t> tümör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Asbestozis</a:t>
            </a:r>
            <a:endParaRPr lang="tr-T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Silikozis</a:t>
            </a:r>
            <a:endParaRPr lang="tr-T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Eozinofilik</a:t>
            </a:r>
            <a:r>
              <a:rPr lang="tr-TR" sz="2400" dirty="0"/>
              <a:t> </a:t>
            </a:r>
            <a:r>
              <a:rPr lang="tr-TR" sz="2400" dirty="0" err="1"/>
              <a:t>granülom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60639648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2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1" y="0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HİSTOPATOLOJİK SINIFLANDIRMA (MEZENKİMAL TÜMÖRLER)">
            <a:extLst>
              <a:ext uri="{FF2B5EF4-FFF2-40B4-BE49-F238E27FC236}">
                <a16:creationId xmlns:a16="http://schemas.microsoft.com/office/drawing/2014/main" id="{0683C00D-A697-4BD6-AD98-FA303461D6DC}"/>
              </a:ext>
            </a:extLst>
          </p:cNvPr>
          <p:cNvSpPr txBox="1"/>
          <p:nvPr/>
        </p:nvSpPr>
        <p:spPr>
          <a:xfrm>
            <a:off x="2235007" y="429682"/>
            <a:ext cx="5029581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0000"/>
              </a:lnSpc>
              <a:defRPr sz="3200" b="1">
                <a:solidFill>
                  <a:schemeClr val="accent4"/>
                </a:solidFill>
              </a:defRPr>
            </a:pPr>
            <a:r>
              <a:rPr lang="tr-TR" dirty="0">
                <a:solidFill>
                  <a:srgbClr val="0070C0"/>
                </a:solidFill>
              </a:rPr>
              <a:t>Mesleki ve çevresel nedenler</a:t>
            </a:r>
            <a:endParaRPr sz="1800" dirty="0">
              <a:solidFill>
                <a:srgbClr val="0070C0"/>
              </a:solidFill>
            </a:endParaRPr>
          </a:p>
        </p:txBody>
      </p:sp>
      <p:sp>
        <p:nvSpPr>
          <p:cNvPr id="8" name="İçerik Yer Tutucusu 2">
            <a:extLst>
              <a:ext uri="{FF2B5EF4-FFF2-40B4-BE49-F238E27FC236}">
                <a16:creationId xmlns:a16="http://schemas.microsoft.com/office/drawing/2014/main" id="{975BEA63-B54B-4F3E-AA75-FB555B942F2F}"/>
              </a:ext>
            </a:extLst>
          </p:cNvPr>
          <p:cNvSpPr txBox="1">
            <a:spLocks/>
          </p:cNvSpPr>
          <p:nvPr/>
        </p:nvSpPr>
        <p:spPr>
          <a:xfrm>
            <a:off x="679253" y="1572683"/>
            <a:ext cx="4070544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tr-TR" sz="2000" dirty="0"/>
              <a:t>İnorganik tozlar (</a:t>
            </a:r>
            <a:r>
              <a:rPr lang="tr-TR" sz="2000" dirty="0" err="1"/>
              <a:t>Pnömokonyoz</a:t>
            </a:r>
            <a:r>
              <a:rPr lang="tr-TR" sz="2000" dirty="0"/>
              <a:t>)</a:t>
            </a:r>
          </a:p>
          <a:p>
            <a:pPr hangingPunct="1"/>
            <a:r>
              <a:rPr lang="tr-TR" sz="2000" dirty="0" err="1"/>
              <a:t>Fibrojenik</a:t>
            </a:r>
            <a:endParaRPr lang="tr-TR" sz="2000" dirty="0"/>
          </a:p>
          <a:p>
            <a:pPr hangingPunct="1"/>
            <a:r>
              <a:rPr lang="tr-TR" sz="2000" dirty="0"/>
              <a:t>Silika (</a:t>
            </a:r>
            <a:r>
              <a:rPr lang="tr-TR" sz="2000" dirty="0" err="1"/>
              <a:t>silikozis</a:t>
            </a:r>
            <a:r>
              <a:rPr lang="tr-TR" sz="2000" dirty="0"/>
              <a:t>), kömür (kömür işçileri </a:t>
            </a:r>
            <a:r>
              <a:rPr lang="tr-TR" sz="2000" dirty="0" err="1"/>
              <a:t>pnömokonyozu</a:t>
            </a:r>
            <a:r>
              <a:rPr lang="tr-TR" sz="2000" dirty="0"/>
              <a:t>), asbest (</a:t>
            </a:r>
            <a:r>
              <a:rPr lang="tr-TR" sz="2000" dirty="0" err="1"/>
              <a:t>asbestozis</a:t>
            </a:r>
            <a:r>
              <a:rPr lang="tr-TR" sz="2000" dirty="0"/>
              <a:t>), berilyum (</a:t>
            </a:r>
            <a:r>
              <a:rPr lang="tr-TR" sz="2000" dirty="0" err="1"/>
              <a:t>berilyozis</a:t>
            </a:r>
            <a:r>
              <a:rPr lang="tr-TR" sz="2000" dirty="0"/>
              <a:t>)</a:t>
            </a:r>
          </a:p>
          <a:p>
            <a:pPr hangingPunct="1"/>
            <a:r>
              <a:rPr lang="tr-TR" sz="2000" dirty="0"/>
              <a:t> </a:t>
            </a:r>
            <a:r>
              <a:rPr lang="tr-TR" sz="2000" dirty="0" err="1"/>
              <a:t>İnert</a:t>
            </a:r>
            <a:r>
              <a:rPr lang="tr-TR" sz="2000" dirty="0"/>
              <a:t> tozlar</a:t>
            </a:r>
          </a:p>
          <a:p>
            <a:pPr hangingPunct="1"/>
            <a:r>
              <a:rPr lang="tr-TR" sz="2000" dirty="0"/>
              <a:t>Demir oksit (</a:t>
            </a:r>
            <a:r>
              <a:rPr lang="tr-TR" sz="2000" dirty="0" err="1"/>
              <a:t>siderosis</a:t>
            </a:r>
            <a:r>
              <a:rPr lang="tr-TR" sz="2000" dirty="0"/>
              <a:t>), baryum (</a:t>
            </a:r>
            <a:r>
              <a:rPr lang="tr-TR" sz="2000" dirty="0" err="1"/>
              <a:t>baritosis</a:t>
            </a:r>
            <a:r>
              <a:rPr lang="tr-TR" sz="2000" dirty="0"/>
              <a:t>), kalay (</a:t>
            </a:r>
            <a:r>
              <a:rPr lang="tr-TR" sz="2000" dirty="0" err="1"/>
              <a:t>stannosis</a:t>
            </a:r>
            <a:r>
              <a:rPr lang="tr-TR" sz="2000" dirty="0"/>
              <a:t>)</a:t>
            </a:r>
          </a:p>
          <a:p>
            <a:pPr hangingPunct="1"/>
            <a:r>
              <a:rPr lang="tr-TR" sz="2000" dirty="0"/>
              <a:t>Organik tozlar</a:t>
            </a:r>
          </a:p>
          <a:p>
            <a:pPr hangingPunct="1"/>
            <a:r>
              <a:rPr lang="tr-TR" sz="2000" dirty="0" err="1"/>
              <a:t>İrritan</a:t>
            </a:r>
            <a:r>
              <a:rPr lang="tr-TR" sz="2000" dirty="0"/>
              <a:t> gazlar ve diğer kimyasallar</a:t>
            </a:r>
          </a:p>
          <a:p>
            <a:pPr hangingPunct="1"/>
            <a:r>
              <a:rPr lang="tr-TR" sz="2000" dirty="0"/>
              <a:t>Hasta bina sendromu “</a:t>
            </a:r>
            <a:r>
              <a:rPr lang="tr-TR" sz="2000" dirty="0" err="1"/>
              <a:t>Sick-building</a:t>
            </a:r>
            <a:r>
              <a:rPr lang="tr-TR" sz="2000" dirty="0"/>
              <a:t> </a:t>
            </a:r>
            <a:r>
              <a:rPr lang="tr-TR" sz="2000" dirty="0" err="1"/>
              <a:t>syndrome</a:t>
            </a:r>
            <a:r>
              <a:rPr lang="tr-TR" sz="2000" dirty="0"/>
              <a:t>”</a:t>
            </a:r>
          </a:p>
        </p:txBody>
      </p:sp>
      <p:sp>
        <p:nvSpPr>
          <p:cNvPr id="9" name="İçerik Yer Tutucusu 2">
            <a:extLst>
              <a:ext uri="{FF2B5EF4-FFF2-40B4-BE49-F238E27FC236}">
                <a16:creationId xmlns:a16="http://schemas.microsoft.com/office/drawing/2014/main" id="{DBA67991-D351-40D0-BB2A-FA3D0982873A}"/>
              </a:ext>
            </a:extLst>
          </p:cNvPr>
          <p:cNvSpPr txBox="1">
            <a:spLocks/>
          </p:cNvSpPr>
          <p:nvPr/>
        </p:nvSpPr>
        <p:spPr>
          <a:xfrm>
            <a:off x="4997647" y="1572683"/>
            <a:ext cx="34671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tr-TR" sz="2000" dirty="0"/>
              <a:t>(Ekstrensek alerjik </a:t>
            </a:r>
            <a:r>
              <a:rPr lang="tr-TR" sz="2000" dirty="0" err="1"/>
              <a:t>alveolit</a:t>
            </a:r>
            <a:r>
              <a:rPr lang="tr-TR" sz="2000" dirty="0"/>
              <a:t>, </a:t>
            </a:r>
            <a:r>
              <a:rPr lang="tr-TR" sz="2000" dirty="0" err="1"/>
              <a:t>Hipersensitivite</a:t>
            </a:r>
            <a:r>
              <a:rPr lang="tr-TR" sz="2000" dirty="0"/>
              <a:t> </a:t>
            </a:r>
            <a:r>
              <a:rPr lang="tr-TR" sz="2000" dirty="0" err="1"/>
              <a:t>pnömonisi</a:t>
            </a:r>
            <a:r>
              <a:rPr lang="tr-TR" sz="2000" dirty="0"/>
              <a:t>)</a:t>
            </a:r>
          </a:p>
          <a:p>
            <a:pPr hangingPunct="1"/>
            <a:r>
              <a:rPr lang="tr-TR" sz="2000" dirty="0" err="1"/>
              <a:t>Termofilik</a:t>
            </a:r>
            <a:r>
              <a:rPr lang="tr-TR" sz="2000" dirty="0"/>
              <a:t> bakteriler (M. </a:t>
            </a:r>
            <a:r>
              <a:rPr lang="tr-TR" sz="2000" dirty="0" err="1"/>
              <a:t>faeni</a:t>
            </a:r>
            <a:r>
              <a:rPr lang="tr-TR" sz="2000" dirty="0"/>
              <a:t>, T. </a:t>
            </a:r>
            <a:r>
              <a:rPr lang="tr-TR" sz="2000" dirty="0" err="1"/>
              <a:t>vulgaris</a:t>
            </a:r>
            <a:r>
              <a:rPr lang="tr-TR" sz="2000" dirty="0"/>
              <a:t>) </a:t>
            </a:r>
          </a:p>
          <a:p>
            <a:pPr hangingPunct="1"/>
            <a:r>
              <a:rPr lang="tr-TR" sz="2000" dirty="0"/>
              <a:t>Diğer bakteriler (B. </a:t>
            </a:r>
            <a:r>
              <a:rPr lang="tr-TR" sz="2000" dirty="0" err="1"/>
              <a:t>subtilis</a:t>
            </a:r>
            <a:r>
              <a:rPr lang="tr-TR" sz="2000" dirty="0"/>
              <a:t>, B. </a:t>
            </a:r>
            <a:r>
              <a:rPr lang="tr-TR" sz="2000" dirty="0" err="1"/>
              <a:t>cereus</a:t>
            </a:r>
            <a:r>
              <a:rPr lang="tr-TR" sz="2000" dirty="0"/>
              <a:t>)</a:t>
            </a:r>
          </a:p>
          <a:p>
            <a:pPr hangingPunct="1"/>
            <a:r>
              <a:rPr lang="tr-TR" sz="2000" dirty="0" err="1"/>
              <a:t>Funguslar</a:t>
            </a:r>
            <a:r>
              <a:rPr lang="tr-TR" sz="2000" dirty="0"/>
              <a:t> (</a:t>
            </a:r>
            <a:r>
              <a:rPr lang="tr-TR" sz="2000" dirty="0" err="1"/>
              <a:t>Aspergillus</a:t>
            </a:r>
            <a:r>
              <a:rPr lang="tr-TR" sz="2000" dirty="0"/>
              <a:t>)</a:t>
            </a:r>
          </a:p>
          <a:p>
            <a:pPr hangingPunct="1"/>
            <a:r>
              <a:rPr lang="tr-TR" sz="2000" dirty="0"/>
              <a:t>Hayvan proteinleri (kuş besleyicisi akciğeri)</a:t>
            </a:r>
          </a:p>
          <a:p>
            <a:pPr hangingPunct="1"/>
            <a:r>
              <a:rPr lang="tr-TR" sz="2000" dirty="0"/>
              <a:t>Bakteri ürünleri (</a:t>
            </a:r>
            <a:r>
              <a:rPr lang="tr-TR" sz="2000" dirty="0" err="1"/>
              <a:t>bisinozis</a:t>
            </a:r>
            <a:r>
              <a:rPr lang="tr-TR" sz="2000" dirty="0"/>
              <a:t>)</a:t>
            </a:r>
          </a:p>
          <a:p>
            <a:pPr hangingPunct="1"/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38955636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2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1" y="0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HİSTOPATOLOJİK SINIFLANDIRMA (MEZENKİMAL TÜMÖRLER)">
            <a:extLst>
              <a:ext uri="{FF2B5EF4-FFF2-40B4-BE49-F238E27FC236}">
                <a16:creationId xmlns:a16="http://schemas.microsoft.com/office/drawing/2014/main" id="{0683C00D-A697-4BD6-AD98-FA303461D6DC}"/>
              </a:ext>
            </a:extLst>
          </p:cNvPr>
          <p:cNvSpPr txBox="1"/>
          <p:nvPr/>
        </p:nvSpPr>
        <p:spPr>
          <a:xfrm>
            <a:off x="4187465" y="729486"/>
            <a:ext cx="1124666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0000"/>
              </a:lnSpc>
              <a:defRPr sz="3200" b="1">
                <a:solidFill>
                  <a:schemeClr val="accent4"/>
                </a:solidFill>
              </a:defRPr>
            </a:pPr>
            <a:r>
              <a:rPr lang="tr-TR" dirty="0">
                <a:solidFill>
                  <a:srgbClr val="0070C0"/>
                </a:solidFill>
              </a:rPr>
              <a:t>İlaçlar</a:t>
            </a:r>
            <a:endParaRPr sz="1800" dirty="0">
              <a:solidFill>
                <a:srgbClr val="0070C0"/>
              </a:solidFill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EFAADB9B-FBDD-48F3-970A-E969F03134D4}"/>
              </a:ext>
            </a:extLst>
          </p:cNvPr>
          <p:cNvSpPr/>
          <p:nvPr/>
        </p:nvSpPr>
        <p:spPr>
          <a:xfrm>
            <a:off x="1348687" y="1905506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Kemoterapi İlaçları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Busulfan</a:t>
            </a:r>
            <a:r>
              <a:rPr lang="tr-TR" sz="2400" dirty="0"/>
              <a:t>, </a:t>
            </a:r>
            <a:r>
              <a:rPr lang="tr-TR" sz="2400" dirty="0" err="1"/>
              <a:t>bleomisin</a:t>
            </a:r>
            <a:r>
              <a:rPr lang="tr-TR" sz="2400" dirty="0"/>
              <a:t>, </a:t>
            </a:r>
            <a:r>
              <a:rPr lang="tr-TR" sz="2400" dirty="0" err="1"/>
              <a:t>metotreksat</a:t>
            </a:r>
            <a:endParaRPr lang="tr-T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Antibiyotikler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Nitrofurantoin</a:t>
            </a:r>
            <a:r>
              <a:rPr lang="tr-TR" sz="2400" dirty="0"/>
              <a:t>, </a:t>
            </a:r>
            <a:r>
              <a:rPr lang="tr-TR" sz="2400" dirty="0" err="1"/>
              <a:t>sulfasalazin</a:t>
            </a:r>
            <a:endParaRPr lang="tr-T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Lupus</a:t>
            </a:r>
            <a:r>
              <a:rPr lang="tr-TR" sz="2400" dirty="0"/>
              <a:t> benzeri kliniğe yol açan ilaçlar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Difenilhidantoin</a:t>
            </a:r>
            <a:r>
              <a:rPr lang="tr-TR" sz="2400" dirty="0"/>
              <a:t>, </a:t>
            </a:r>
            <a:r>
              <a:rPr lang="tr-TR" sz="2400" dirty="0" err="1"/>
              <a:t>prokainamid</a:t>
            </a:r>
            <a:endParaRPr lang="tr-T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Altın tuzları, </a:t>
            </a:r>
            <a:r>
              <a:rPr lang="tr-TR" sz="2400" dirty="0" err="1"/>
              <a:t>Amiodarone</a:t>
            </a:r>
            <a:r>
              <a:rPr lang="tr-TR" sz="2400" dirty="0"/>
              <a:t>, Radyasyon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Her ilaç potansiyel risk taşır</a:t>
            </a:r>
          </a:p>
        </p:txBody>
      </p:sp>
    </p:spTree>
    <p:extLst>
      <p:ext uri="{BB962C8B-B14F-4D97-AF65-F5344CB8AC3E}">
        <p14:creationId xmlns:p14="http://schemas.microsoft.com/office/powerpoint/2010/main" val="319754018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2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1" y="0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HİSTOPATOLOJİK SINIFLANDIRMA (MEZENKİMAL TÜMÖRLER)">
            <a:extLst>
              <a:ext uri="{FF2B5EF4-FFF2-40B4-BE49-F238E27FC236}">
                <a16:creationId xmlns:a16="http://schemas.microsoft.com/office/drawing/2014/main" id="{0683C00D-A697-4BD6-AD98-FA303461D6DC}"/>
              </a:ext>
            </a:extLst>
          </p:cNvPr>
          <p:cNvSpPr txBox="1"/>
          <p:nvPr/>
        </p:nvSpPr>
        <p:spPr>
          <a:xfrm>
            <a:off x="2235810" y="729486"/>
            <a:ext cx="5027977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0000"/>
              </a:lnSpc>
              <a:defRPr sz="3200" b="1">
                <a:solidFill>
                  <a:schemeClr val="accent4"/>
                </a:solidFill>
              </a:defRPr>
            </a:pPr>
            <a:r>
              <a:rPr lang="tr-TR" dirty="0" err="1">
                <a:solidFill>
                  <a:srgbClr val="0070C0"/>
                </a:solidFill>
              </a:rPr>
              <a:t>Kollagen-vasküler</a:t>
            </a:r>
            <a:r>
              <a:rPr lang="tr-TR" dirty="0">
                <a:solidFill>
                  <a:srgbClr val="0070C0"/>
                </a:solidFill>
              </a:rPr>
              <a:t> Hastalıklar</a:t>
            </a:r>
          </a:p>
        </p:txBody>
      </p:sp>
      <p:sp>
        <p:nvSpPr>
          <p:cNvPr id="8" name="İçerik Yer Tutucusu 2">
            <a:extLst>
              <a:ext uri="{FF2B5EF4-FFF2-40B4-BE49-F238E27FC236}">
                <a16:creationId xmlns:a16="http://schemas.microsoft.com/office/drawing/2014/main" id="{FEE4A645-3B3A-41EE-8452-4AEE5A01ECF1}"/>
              </a:ext>
            </a:extLst>
          </p:cNvPr>
          <p:cNvSpPr txBox="1">
            <a:spLocks/>
          </p:cNvSpPr>
          <p:nvPr/>
        </p:nvSpPr>
        <p:spPr>
          <a:xfrm>
            <a:off x="1310153" y="1692277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SLE</a:t>
            </a:r>
          </a:p>
          <a:p>
            <a:pPr hangingPunct="1"/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</a:p>
          <a:p>
            <a:pPr hangingPunct="1"/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PSS</a:t>
            </a:r>
          </a:p>
          <a:p>
            <a:pPr hangingPunct="1"/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</a:p>
          <a:p>
            <a:pPr hangingPunct="1"/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PM, DM</a:t>
            </a:r>
          </a:p>
          <a:p>
            <a:pPr hangingPunct="1"/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Mikst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KVH</a:t>
            </a:r>
          </a:p>
          <a:p>
            <a:pPr hangingPunct="1"/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Ankilozan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spondilit</a:t>
            </a:r>
            <a:endParaRPr lang="tr-T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hangingPunct="1"/>
            <a:endParaRPr lang="tr-T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58006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2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1" y="0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HİSTOPATOLOJİK SINIFLANDIRMA (MEZENKİMAL TÜMÖRLER)">
            <a:extLst>
              <a:ext uri="{FF2B5EF4-FFF2-40B4-BE49-F238E27FC236}">
                <a16:creationId xmlns:a16="http://schemas.microsoft.com/office/drawing/2014/main" id="{0683C00D-A697-4BD6-AD98-FA303461D6DC}"/>
              </a:ext>
            </a:extLst>
          </p:cNvPr>
          <p:cNvSpPr txBox="1"/>
          <p:nvPr/>
        </p:nvSpPr>
        <p:spPr>
          <a:xfrm>
            <a:off x="2564425" y="729486"/>
            <a:ext cx="4370746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0000"/>
              </a:lnSpc>
              <a:defRPr sz="3200" b="1">
                <a:solidFill>
                  <a:schemeClr val="accent4"/>
                </a:solidFill>
              </a:defRPr>
            </a:pPr>
            <a:r>
              <a:rPr lang="tr-TR" dirty="0">
                <a:solidFill>
                  <a:srgbClr val="0070C0"/>
                </a:solidFill>
              </a:rPr>
              <a:t>Diğer sistemik hastalıklar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CCCD30AD-8B32-4E90-9ECD-67DAC530EE49}"/>
              </a:ext>
            </a:extLst>
          </p:cNvPr>
          <p:cNvSpPr/>
          <p:nvPr/>
        </p:nvSpPr>
        <p:spPr>
          <a:xfrm>
            <a:off x="839171" y="169227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Sarkoidoz</a:t>
            </a:r>
            <a:endParaRPr lang="tr-T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Vaskülitler</a:t>
            </a:r>
            <a:endParaRPr lang="tr-TR" sz="2400" dirty="0"/>
          </a:p>
          <a:p>
            <a:r>
              <a:rPr lang="tr-TR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32357187-3BB1-4B70-8742-6C27B00B4D73}"/>
              </a:ext>
            </a:extLst>
          </p:cNvPr>
          <p:cNvSpPr/>
          <p:nvPr/>
        </p:nvSpPr>
        <p:spPr>
          <a:xfrm>
            <a:off x="1380169" y="2430941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>
                <a:solidFill>
                  <a:schemeClr val="accent1">
                    <a:lumMod val="75000"/>
                  </a:schemeClr>
                </a:solidFill>
              </a:rPr>
              <a:t>Wegener</a:t>
            </a:r>
            <a:r>
              <a:rPr lang="tr-TR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sz="1600" dirty="0" err="1">
                <a:solidFill>
                  <a:schemeClr val="accent1">
                    <a:lumMod val="75000"/>
                  </a:schemeClr>
                </a:solidFill>
              </a:rPr>
              <a:t>Granülomatozisi</a:t>
            </a:r>
            <a:r>
              <a:rPr lang="tr-TR" sz="16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tr-TR" sz="1600" dirty="0" err="1">
                <a:solidFill>
                  <a:schemeClr val="accent1">
                    <a:lumMod val="75000"/>
                  </a:schemeClr>
                </a:solidFill>
              </a:rPr>
              <a:t>Churg</a:t>
            </a:r>
            <a:r>
              <a:rPr lang="tr-TR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sz="1600" dirty="0" err="1">
                <a:solidFill>
                  <a:schemeClr val="accent1">
                    <a:lumMod val="75000"/>
                  </a:schemeClr>
                </a:solidFill>
              </a:rPr>
              <a:t>Straus</a:t>
            </a:r>
            <a:r>
              <a:rPr lang="tr-TR" sz="1600" dirty="0">
                <a:solidFill>
                  <a:schemeClr val="accent1">
                    <a:lumMod val="75000"/>
                  </a:schemeClr>
                </a:solidFill>
              </a:rPr>
              <a:t> S.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0441CE19-E590-41F5-90A1-90A776B4D43C}"/>
              </a:ext>
            </a:extLst>
          </p:cNvPr>
          <p:cNvSpPr/>
          <p:nvPr/>
        </p:nvSpPr>
        <p:spPr>
          <a:xfrm>
            <a:off x="839171" y="295985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Alveoler</a:t>
            </a:r>
            <a:r>
              <a:rPr lang="tr-TR" sz="2400" dirty="0"/>
              <a:t> </a:t>
            </a:r>
            <a:r>
              <a:rPr lang="tr-TR" sz="2400" dirty="0" err="1"/>
              <a:t>hemoraji</a:t>
            </a:r>
            <a:r>
              <a:rPr lang="tr-TR" sz="2400" dirty="0"/>
              <a:t> sendromları</a:t>
            </a:r>
          </a:p>
          <a:p>
            <a:r>
              <a:rPr lang="tr-TR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E89B1D6B-C40A-413E-AE58-AE320122EFA3}"/>
              </a:ext>
            </a:extLst>
          </p:cNvPr>
          <p:cNvSpPr/>
          <p:nvPr/>
        </p:nvSpPr>
        <p:spPr>
          <a:xfrm>
            <a:off x="1380169" y="3444243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>
                <a:solidFill>
                  <a:schemeClr val="accent1">
                    <a:lumMod val="75000"/>
                  </a:schemeClr>
                </a:solidFill>
              </a:rPr>
              <a:t>Goodpasture</a:t>
            </a:r>
            <a:r>
              <a:rPr lang="tr-TR" sz="1600" dirty="0">
                <a:solidFill>
                  <a:schemeClr val="accent1">
                    <a:lumMod val="75000"/>
                  </a:schemeClr>
                </a:solidFill>
              </a:rPr>
              <a:t> Sendromu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D27BCBEF-3241-4B78-A2AF-62AFF0EA43C6}"/>
              </a:ext>
            </a:extLst>
          </p:cNvPr>
          <p:cNvSpPr/>
          <p:nvPr/>
        </p:nvSpPr>
        <p:spPr>
          <a:xfrm>
            <a:off x="839171" y="3918936"/>
            <a:ext cx="65931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Pulmoner</a:t>
            </a:r>
            <a:r>
              <a:rPr lang="tr-TR" sz="2400" dirty="0"/>
              <a:t> </a:t>
            </a:r>
            <a:r>
              <a:rPr lang="tr-TR" sz="2400" dirty="0" err="1"/>
              <a:t>histiyositozis</a:t>
            </a:r>
            <a:r>
              <a:rPr lang="tr-TR" sz="2400" dirty="0"/>
              <a:t> X (</a:t>
            </a:r>
            <a:r>
              <a:rPr lang="tr-TR" sz="2400" dirty="0" err="1"/>
              <a:t>eozinofilik</a:t>
            </a:r>
            <a:r>
              <a:rPr lang="tr-TR" sz="2400" dirty="0"/>
              <a:t> </a:t>
            </a:r>
            <a:r>
              <a:rPr lang="tr-TR" sz="2400" dirty="0" err="1"/>
              <a:t>granülom</a:t>
            </a:r>
            <a:r>
              <a:rPr lang="tr-TR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Alveoler</a:t>
            </a:r>
            <a:r>
              <a:rPr lang="tr-TR" sz="2400" dirty="0"/>
              <a:t> </a:t>
            </a:r>
            <a:r>
              <a:rPr lang="tr-TR" sz="2400" dirty="0" err="1"/>
              <a:t>proteinozis</a:t>
            </a:r>
            <a:endParaRPr lang="tr-TR" sz="2400" dirty="0"/>
          </a:p>
          <a:p>
            <a:r>
              <a:rPr lang="tr-TR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909183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172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75" y="0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HİSTOPATOLOJİK SINIFLANDIRMA (MEZENKİMAL TÜMÖRLER)">
            <a:extLst>
              <a:ext uri="{FF2B5EF4-FFF2-40B4-BE49-F238E27FC236}">
                <a16:creationId xmlns:a16="http://schemas.microsoft.com/office/drawing/2014/main" id="{0683C00D-A697-4BD6-AD98-FA303461D6DC}"/>
              </a:ext>
            </a:extLst>
          </p:cNvPr>
          <p:cNvSpPr txBox="1"/>
          <p:nvPr/>
        </p:nvSpPr>
        <p:spPr>
          <a:xfrm>
            <a:off x="4156716" y="837412"/>
            <a:ext cx="818492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0000"/>
              </a:lnSpc>
              <a:defRPr sz="3200" b="1">
                <a:solidFill>
                  <a:schemeClr val="accent4"/>
                </a:solidFill>
              </a:defRPr>
            </a:pPr>
            <a:r>
              <a:rPr lang="tr-TR" dirty="0">
                <a:solidFill>
                  <a:srgbClr val="0070C0"/>
                </a:solidFill>
              </a:rPr>
              <a:t>Tanı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02144D77-0DF2-4F15-81D1-DDD960F0C1C7}"/>
              </a:ext>
            </a:extLst>
          </p:cNvPr>
          <p:cNvSpPr/>
          <p:nvPr/>
        </p:nvSpPr>
        <p:spPr>
          <a:xfrm>
            <a:off x="670028" y="1455457"/>
            <a:ext cx="6096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Anamnez</a:t>
            </a:r>
            <a:endParaRPr lang="tr-T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Fizik Muayene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Laboratuvar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Pulmoner</a:t>
            </a:r>
            <a:r>
              <a:rPr lang="tr-TR" sz="2400" dirty="0"/>
              <a:t> fonksiyon testleri</a:t>
            </a:r>
          </a:p>
          <a:p>
            <a:endParaRPr lang="tr-TR" sz="2400" dirty="0"/>
          </a:p>
          <a:p>
            <a:r>
              <a:rPr lang="tr-TR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60558E4F-88A3-408C-834C-C16843644DEC}"/>
              </a:ext>
            </a:extLst>
          </p:cNvPr>
          <p:cNvSpPr/>
          <p:nvPr/>
        </p:nvSpPr>
        <p:spPr>
          <a:xfrm>
            <a:off x="1108716" y="30596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SFT, arter kan gazı</a:t>
            </a: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30E6AEA4-6982-4D47-B8D2-053EF1583526}"/>
              </a:ext>
            </a:extLst>
          </p:cNvPr>
          <p:cNvSpPr/>
          <p:nvPr/>
        </p:nvSpPr>
        <p:spPr>
          <a:xfrm>
            <a:off x="670028" y="342900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Radyolojik değerlendirme</a:t>
            </a:r>
          </a:p>
          <a:p>
            <a:endParaRPr lang="tr-TR" sz="2400" dirty="0"/>
          </a:p>
          <a:p>
            <a:r>
              <a:rPr lang="tr-TR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6C2182A7-4187-4372-9FFD-3FF503A7A370}"/>
              </a:ext>
            </a:extLst>
          </p:cNvPr>
          <p:cNvSpPr/>
          <p:nvPr/>
        </p:nvSpPr>
        <p:spPr>
          <a:xfrm>
            <a:off x="1108716" y="39032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PA Akciğer </a:t>
            </a: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grafisi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(eski filmler, dahil), HRCT</a:t>
            </a:r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B7CC7526-FA22-496C-9118-5748392B4BB7}"/>
              </a:ext>
            </a:extLst>
          </p:cNvPr>
          <p:cNvSpPr/>
          <p:nvPr/>
        </p:nvSpPr>
        <p:spPr>
          <a:xfrm>
            <a:off x="670028" y="433137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Bronkoskopi</a:t>
            </a:r>
            <a:endParaRPr lang="tr-TR" sz="2400" dirty="0"/>
          </a:p>
          <a:p>
            <a:endParaRPr lang="tr-TR" sz="2400" dirty="0"/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F4089FE9-1BB0-4802-9990-F5CCF56F9D36}"/>
              </a:ext>
            </a:extLst>
          </p:cNvPr>
          <p:cNvSpPr/>
          <p:nvPr/>
        </p:nvSpPr>
        <p:spPr>
          <a:xfrm>
            <a:off x="1108716" y="486032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BALL, TBB</a:t>
            </a:r>
          </a:p>
        </p:txBody>
      </p:sp>
      <p:sp>
        <p:nvSpPr>
          <p:cNvPr id="27" name="Dikdörtgen 26">
            <a:extLst>
              <a:ext uri="{FF2B5EF4-FFF2-40B4-BE49-F238E27FC236}">
                <a16:creationId xmlns:a16="http://schemas.microsoft.com/office/drawing/2014/main" id="{F03E5330-C1D8-4ACA-9088-689DD33C6E68}"/>
              </a:ext>
            </a:extLst>
          </p:cNvPr>
          <p:cNvSpPr/>
          <p:nvPr/>
        </p:nvSpPr>
        <p:spPr>
          <a:xfrm>
            <a:off x="670028" y="524488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Cerrahi işlemler</a:t>
            </a:r>
          </a:p>
          <a:p>
            <a:endParaRPr lang="tr-TR" sz="2400" dirty="0"/>
          </a:p>
        </p:txBody>
      </p:sp>
      <p:sp>
        <p:nvSpPr>
          <p:cNvPr id="28" name="Dikdörtgen 27">
            <a:extLst>
              <a:ext uri="{FF2B5EF4-FFF2-40B4-BE49-F238E27FC236}">
                <a16:creationId xmlns:a16="http://schemas.microsoft.com/office/drawing/2014/main" id="{AABD2BA2-CF9B-4440-8BB4-DF05F175BDE3}"/>
              </a:ext>
            </a:extLst>
          </p:cNvPr>
          <p:cNvSpPr/>
          <p:nvPr/>
        </p:nvSpPr>
        <p:spPr>
          <a:xfrm>
            <a:off x="1108716" y="56927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VATS, Açık akciğer biyopsisi</a:t>
            </a:r>
          </a:p>
        </p:txBody>
      </p:sp>
    </p:spTree>
    <p:extLst>
      <p:ext uri="{BB962C8B-B14F-4D97-AF65-F5344CB8AC3E}">
        <p14:creationId xmlns:p14="http://schemas.microsoft.com/office/powerpoint/2010/main" val="332062611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172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75" y="0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HİSTOPATOLOJİK SINIFLANDIRMA (MEZENKİMAL TÜMÖRLER)">
            <a:extLst>
              <a:ext uri="{FF2B5EF4-FFF2-40B4-BE49-F238E27FC236}">
                <a16:creationId xmlns:a16="http://schemas.microsoft.com/office/drawing/2014/main" id="{0683C00D-A697-4BD6-AD98-FA303461D6DC}"/>
              </a:ext>
            </a:extLst>
          </p:cNvPr>
          <p:cNvSpPr txBox="1"/>
          <p:nvPr/>
        </p:nvSpPr>
        <p:spPr>
          <a:xfrm>
            <a:off x="3723104" y="837412"/>
            <a:ext cx="1685716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0000"/>
              </a:lnSpc>
              <a:defRPr sz="3200" b="1">
                <a:solidFill>
                  <a:schemeClr val="accent4"/>
                </a:solidFill>
              </a:defRPr>
            </a:pPr>
            <a:r>
              <a:rPr lang="tr-TR" dirty="0" err="1">
                <a:solidFill>
                  <a:srgbClr val="0070C0"/>
                </a:solidFill>
              </a:rPr>
              <a:t>Anamnez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2DB5B42A-A970-4A23-8112-5E1E7D79EE30}"/>
              </a:ext>
            </a:extLst>
          </p:cNvPr>
          <p:cNvSpPr/>
          <p:nvPr/>
        </p:nvSpPr>
        <p:spPr>
          <a:xfrm>
            <a:off x="457200" y="141763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Semptomlar</a:t>
            </a:r>
          </a:p>
          <a:p>
            <a:r>
              <a:rPr lang="tr-TR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70C13E9B-E8DD-470A-90A2-40577925BF4B}"/>
              </a:ext>
            </a:extLst>
          </p:cNvPr>
          <p:cNvSpPr/>
          <p:nvPr/>
        </p:nvSpPr>
        <p:spPr>
          <a:xfrm>
            <a:off x="858944" y="182547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Kuru </a:t>
            </a: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öksürük,efor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dispnesi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4DAF1BCE-7D32-4F5C-ABC5-6F07B31AFC81}"/>
              </a:ext>
            </a:extLst>
          </p:cNvPr>
          <p:cNvSpPr/>
          <p:nvPr/>
        </p:nvSpPr>
        <p:spPr>
          <a:xfrm>
            <a:off x="457200" y="226007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Semptomların süresi</a:t>
            </a:r>
          </a:p>
          <a:p>
            <a:r>
              <a:rPr lang="tr-TR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83C57F7A-B825-45BA-9C39-962742B22364}"/>
              </a:ext>
            </a:extLst>
          </p:cNvPr>
          <p:cNvSpPr/>
          <p:nvPr/>
        </p:nvSpPr>
        <p:spPr>
          <a:xfrm>
            <a:off x="858944" y="267557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Akut- kronik</a:t>
            </a:r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6501F75C-B889-4778-8F85-DBA092C41180}"/>
              </a:ext>
            </a:extLst>
          </p:cNvPr>
          <p:cNvSpPr/>
          <p:nvPr/>
        </p:nvSpPr>
        <p:spPr>
          <a:xfrm>
            <a:off x="457200" y="305735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Uğraşılar ( </a:t>
            </a:r>
            <a:r>
              <a:rPr lang="tr-TR" sz="2400" dirty="0" err="1"/>
              <a:t>meslek+hobi</a:t>
            </a:r>
            <a:r>
              <a:rPr lang="tr-TR" sz="2400" dirty="0"/>
              <a:t>)</a:t>
            </a:r>
          </a:p>
          <a:p>
            <a:r>
              <a:rPr lang="tr-TR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196524AE-DC5B-4E0A-B21E-23447C58FB85}"/>
              </a:ext>
            </a:extLst>
          </p:cNvPr>
          <p:cNvSpPr/>
          <p:nvPr/>
        </p:nvSpPr>
        <p:spPr>
          <a:xfrm>
            <a:off x="858944" y="353756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Ayrıntılı olarak sorgulanmalı</a:t>
            </a:r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A84C2493-2404-4E0C-A0DC-8441933FA06F}"/>
              </a:ext>
            </a:extLst>
          </p:cNvPr>
          <p:cNvSpPr/>
          <p:nvPr/>
        </p:nvSpPr>
        <p:spPr>
          <a:xfrm>
            <a:off x="858944" y="390677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Yoğunluk ve süre belirlenmeli</a:t>
            </a:r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7193CF5D-260C-4E75-88A8-A7CFF45798E2}"/>
              </a:ext>
            </a:extLst>
          </p:cNvPr>
          <p:cNvSpPr/>
          <p:nvPr/>
        </p:nvSpPr>
        <p:spPr>
          <a:xfrm>
            <a:off x="457200" y="4310078"/>
            <a:ext cx="6096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İlaç kullanım öyküsü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Ek hastalık öyküsü</a:t>
            </a:r>
          </a:p>
          <a:p>
            <a:endParaRPr lang="tr-T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Sigara Öyküsü</a:t>
            </a:r>
          </a:p>
          <a:p>
            <a:r>
              <a:rPr lang="tr-TR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031560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2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1" y="0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HİSTOPATOLOJİK SINIFLANDIRMA (MEZENKİMAL TÜMÖRLER)">
            <a:extLst>
              <a:ext uri="{FF2B5EF4-FFF2-40B4-BE49-F238E27FC236}">
                <a16:creationId xmlns:a16="http://schemas.microsoft.com/office/drawing/2014/main" id="{0683C00D-A697-4BD6-AD98-FA303461D6DC}"/>
              </a:ext>
            </a:extLst>
          </p:cNvPr>
          <p:cNvSpPr txBox="1"/>
          <p:nvPr/>
        </p:nvSpPr>
        <p:spPr>
          <a:xfrm>
            <a:off x="1023138" y="729486"/>
            <a:ext cx="7453321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0000"/>
              </a:lnSpc>
              <a:defRPr sz="3200" b="1">
                <a:solidFill>
                  <a:schemeClr val="accent4"/>
                </a:solidFill>
              </a:defRPr>
            </a:pPr>
            <a:r>
              <a:rPr lang="tr-TR" dirty="0">
                <a:solidFill>
                  <a:srgbClr val="0070C0"/>
                </a:solidFill>
              </a:rPr>
              <a:t>Tanı listesini daraltmak için ayrım yapılmalı</a:t>
            </a:r>
          </a:p>
        </p:txBody>
      </p: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9E42F283-9F36-42CF-BAD2-9198C36F1280}"/>
              </a:ext>
            </a:extLst>
          </p:cNvPr>
          <p:cNvSpPr txBox="1">
            <a:spLocks/>
          </p:cNvSpPr>
          <p:nvPr/>
        </p:nvSpPr>
        <p:spPr>
          <a:xfrm>
            <a:off x="1023138" y="1872487"/>
            <a:ext cx="5647485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Akut-Kronik</a:t>
            </a:r>
          </a:p>
          <a:p>
            <a:pPr hangingPunct="1"/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Yaş</a:t>
            </a:r>
          </a:p>
          <a:p>
            <a:pPr hangingPunct="1"/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Cinsiyet</a:t>
            </a:r>
          </a:p>
          <a:p>
            <a:pPr hangingPunct="1"/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Sigara içimi</a:t>
            </a:r>
          </a:p>
        </p:txBody>
      </p:sp>
    </p:spTree>
    <p:extLst>
      <p:ext uri="{BB962C8B-B14F-4D97-AF65-F5344CB8AC3E}">
        <p14:creationId xmlns:p14="http://schemas.microsoft.com/office/powerpoint/2010/main" val="7858893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2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1" y="0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HİSTOPATOLOJİK SINIFLANDIRMA (MEZENKİMAL TÜMÖRLER)">
            <a:extLst>
              <a:ext uri="{FF2B5EF4-FFF2-40B4-BE49-F238E27FC236}">
                <a16:creationId xmlns:a16="http://schemas.microsoft.com/office/drawing/2014/main" id="{0683C00D-A697-4BD6-AD98-FA303461D6DC}"/>
              </a:ext>
            </a:extLst>
          </p:cNvPr>
          <p:cNvSpPr txBox="1"/>
          <p:nvPr/>
        </p:nvSpPr>
        <p:spPr>
          <a:xfrm>
            <a:off x="2357638" y="729486"/>
            <a:ext cx="4784321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0000"/>
              </a:lnSpc>
              <a:defRPr sz="3200" b="1">
                <a:solidFill>
                  <a:schemeClr val="accent4"/>
                </a:solidFill>
              </a:defRPr>
            </a:pPr>
            <a:r>
              <a:rPr lang="tr-TR" dirty="0">
                <a:solidFill>
                  <a:srgbClr val="0070C0"/>
                </a:solidFill>
              </a:rPr>
              <a:t>Solunum Fonksiyon Testleri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310D3607-628B-4724-8188-802A548D0702}"/>
              </a:ext>
            </a:extLst>
          </p:cNvPr>
          <p:cNvSpPr/>
          <p:nvPr/>
        </p:nvSpPr>
        <p:spPr>
          <a:xfrm>
            <a:off x="772521" y="169227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dirty="0" err="1"/>
              <a:t>Restriksiyon</a:t>
            </a:r>
            <a:r>
              <a:rPr lang="tr-TR" sz="2400" dirty="0"/>
              <a:t> bulguları</a:t>
            </a:r>
          </a:p>
          <a:p>
            <a:r>
              <a:rPr lang="tr-TR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7752C61D-FA58-42AC-ACF1-DC10CEF235FA}"/>
              </a:ext>
            </a:extLst>
          </p:cNvPr>
          <p:cNvSpPr/>
          <p:nvPr/>
        </p:nvSpPr>
        <p:spPr>
          <a:xfrm>
            <a:off x="1109320" y="221313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Akciğer volümlerinde azalma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FVC düşük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FEV1/FVC oranı normal veya yüksek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1CC0E93A-6261-498E-92A2-05DA5FA12502}"/>
              </a:ext>
            </a:extLst>
          </p:cNvPr>
          <p:cNvSpPr/>
          <p:nvPr/>
        </p:nvSpPr>
        <p:spPr>
          <a:xfrm>
            <a:off x="772521" y="3429000"/>
            <a:ext cx="73821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Obstrüksiyon veya </a:t>
            </a:r>
            <a:r>
              <a:rPr lang="tr-TR" sz="2400" dirty="0" err="1"/>
              <a:t>mikst</a:t>
            </a:r>
            <a:r>
              <a:rPr lang="tr-TR" sz="2400" dirty="0"/>
              <a:t> bozukluk</a:t>
            </a:r>
          </a:p>
          <a:p>
            <a:r>
              <a:rPr lang="tr-TR" sz="2400" dirty="0"/>
              <a:t>    (Obstrüksiyon+ </a:t>
            </a:r>
            <a:r>
              <a:rPr lang="tr-TR" sz="2400" dirty="0" err="1"/>
              <a:t>restriksiyon</a:t>
            </a:r>
            <a:r>
              <a:rPr lang="tr-TR" sz="2400" dirty="0"/>
              <a:t>)</a:t>
            </a:r>
          </a:p>
          <a:p>
            <a:r>
              <a:rPr lang="tr-TR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875939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2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1" y="0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HİSTOPATOLOJİK SINIFLANDIRMA (MEZENKİMAL TÜMÖRLER)">
            <a:extLst>
              <a:ext uri="{FF2B5EF4-FFF2-40B4-BE49-F238E27FC236}">
                <a16:creationId xmlns:a16="http://schemas.microsoft.com/office/drawing/2014/main" id="{0683C00D-A697-4BD6-AD98-FA303461D6DC}"/>
              </a:ext>
            </a:extLst>
          </p:cNvPr>
          <p:cNvSpPr txBox="1"/>
          <p:nvPr/>
        </p:nvSpPr>
        <p:spPr>
          <a:xfrm>
            <a:off x="3906139" y="729486"/>
            <a:ext cx="1687318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0000"/>
              </a:lnSpc>
              <a:defRPr sz="3200" b="1">
                <a:solidFill>
                  <a:schemeClr val="accent4"/>
                </a:solidFill>
              </a:defRPr>
            </a:pPr>
            <a:r>
              <a:rPr lang="tr-TR" dirty="0">
                <a:solidFill>
                  <a:srgbClr val="0070C0"/>
                </a:solidFill>
              </a:rPr>
              <a:t>Radyoloji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3387D683-EA5E-4B4C-9FD9-A7D121BA4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298" y="1719865"/>
            <a:ext cx="3552502" cy="359738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Dikdörtgen 8">
            <a:extLst>
              <a:ext uri="{FF2B5EF4-FFF2-40B4-BE49-F238E27FC236}">
                <a16:creationId xmlns:a16="http://schemas.microsoft.com/office/drawing/2014/main" id="{7A394080-2899-4137-9E55-843C19E81FC4}"/>
              </a:ext>
            </a:extLst>
          </p:cNvPr>
          <p:cNvSpPr/>
          <p:nvPr/>
        </p:nvSpPr>
        <p:spPr>
          <a:xfrm>
            <a:off x="652229" y="1719865"/>
            <a:ext cx="42505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Bilateral</a:t>
            </a:r>
            <a:r>
              <a:rPr lang="tr-TR" sz="2400" dirty="0"/>
              <a:t>, genellikle simetrik </a:t>
            </a:r>
            <a:r>
              <a:rPr lang="tr-TR" sz="2400" dirty="0" err="1"/>
              <a:t>interstisyel</a:t>
            </a:r>
            <a:r>
              <a:rPr lang="tr-TR" sz="2400" dirty="0"/>
              <a:t> değişiklikler</a:t>
            </a:r>
          </a:p>
          <a:p>
            <a:r>
              <a:rPr lang="tr-TR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FABB8A28-BC9A-42CE-A419-9E912C02DD5E}"/>
              </a:ext>
            </a:extLst>
          </p:cNvPr>
          <p:cNvSpPr/>
          <p:nvPr/>
        </p:nvSpPr>
        <p:spPr>
          <a:xfrm>
            <a:off x="652229" y="2587100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Görülen </a:t>
            </a:r>
            <a:r>
              <a:rPr lang="tr-TR" sz="2400" dirty="0" err="1"/>
              <a:t>paternler</a:t>
            </a:r>
            <a:endParaRPr lang="tr-TR" sz="2400" dirty="0"/>
          </a:p>
          <a:p>
            <a:r>
              <a:rPr lang="tr-TR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8D0F6F07-1712-4564-A46B-19361332F621}"/>
              </a:ext>
            </a:extLst>
          </p:cNvPr>
          <p:cNvSpPr/>
          <p:nvPr/>
        </p:nvSpPr>
        <p:spPr>
          <a:xfrm>
            <a:off x="858139" y="301955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Buzlu cam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Nodüler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Retiküler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Retikülonodüler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Bal peteği ( son dönem )</a:t>
            </a:r>
          </a:p>
          <a:p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133773E6-347C-402B-8D03-91177055343C}"/>
              </a:ext>
            </a:extLst>
          </p:cNvPr>
          <p:cNvSpPr/>
          <p:nvPr/>
        </p:nvSpPr>
        <p:spPr>
          <a:xfrm>
            <a:off x="645462" y="464287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Volüm Kaybı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Normal ( %10, ilk dönem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Ek bulgu olabilir.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r>
              <a:rPr lang="tr-TR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25219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4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75" y="32791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Rectangle 1"/>
          <p:cNvSpPr txBox="1"/>
          <p:nvPr/>
        </p:nvSpPr>
        <p:spPr>
          <a:xfrm>
            <a:off x="217358" y="990037"/>
            <a:ext cx="3305331" cy="1017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914400">
              <a:lnSpc>
                <a:spcPct val="67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400" b="1">
                <a:solidFill>
                  <a:schemeClr val="accent1">
                    <a:satOff val="-4409"/>
                    <a:lumOff val="-10509"/>
                  </a:schemeClr>
                </a:solidFill>
              </a:defRPr>
            </a:lvl1pPr>
          </a:lstStyle>
          <a:p>
            <a:pPr hangingPunct="1">
              <a:spcBef>
                <a:spcPct val="0"/>
              </a:spcBef>
            </a:pPr>
            <a:r>
              <a:rPr lang="tr-TR" altLang="tr-TR" dirty="0"/>
              <a:t>Amacımız</a:t>
            </a:r>
          </a:p>
          <a:p>
            <a:endParaRPr dirty="0"/>
          </a:p>
        </p:txBody>
      </p:sp>
      <p:sp>
        <p:nvSpPr>
          <p:cNvPr id="5" name="Epidemiyoloji…">
            <a:extLst>
              <a:ext uri="{FF2B5EF4-FFF2-40B4-BE49-F238E27FC236}">
                <a16:creationId xmlns:a16="http://schemas.microsoft.com/office/drawing/2014/main" id="{782B3756-D71B-4499-A47D-DABC0789A5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833" y="1783834"/>
            <a:ext cx="7161591" cy="4749819"/>
          </a:xfrm>
          <a:prstGeom prst="rect">
            <a:avLst/>
          </a:prstGeom>
        </p:spPr>
        <p:txBody>
          <a:bodyPr/>
          <a:lstStyle/>
          <a:p>
            <a:r>
              <a:rPr lang="tr-TR" dirty="0"/>
              <a:t>DPAH tanımı</a:t>
            </a:r>
          </a:p>
          <a:p>
            <a:r>
              <a:rPr lang="tr-TR" dirty="0" err="1"/>
              <a:t>Patofizyoloji</a:t>
            </a:r>
            <a:endParaRPr lang="tr-TR" dirty="0"/>
          </a:p>
          <a:p>
            <a:r>
              <a:rPr lang="tr-TR" dirty="0"/>
              <a:t>Hangi durumlarda DPAH düşünülmeli ?</a:t>
            </a:r>
          </a:p>
          <a:p>
            <a:r>
              <a:rPr lang="tr-TR" dirty="0"/>
              <a:t>Genel klinik özellikleri </a:t>
            </a:r>
          </a:p>
          <a:p>
            <a:r>
              <a:rPr lang="tr-TR" dirty="0"/>
              <a:t>Tanı yaklaşımı</a:t>
            </a:r>
          </a:p>
          <a:p>
            <a:r>
              <a:rPr lang="tr-TR" dirty="0"/>
              <a:t>Tedavi ve </a:t>
            </a:r>
            <a:r>
              <a:rPr lang="tr-TR" dirty="0" err="1"/>
              <a:t>prognoz</a:t>
            </a:r>
            <a:endParaRPr lang="tr-TR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2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1" y="0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HİSTOPATOLOJİK SINIFLANDIRMA (MEZENKİMAL TÜMÖRLER)">
            <a:extLst>
              <a:ext uri="{FF2B5EF4-FFF2-40B4-BE49-F238E27FC236}">
                <a16:creationId xmlns:a16="http://schemas.microsoft.com/office/drawing/2014/main" id="{0683C00D-A697-4BD6-AD98-FA303461D6DC}"/>
              </a:ext>
            </a:extLst>
          </p:cNvPr>
          <p:cNvSpPr txBox="1"/>
          <p:nvPr/>
        </p:nvSpPr>
        <p:spPr>
          <a:xfrm>
            <a:off x="1023138" y="729486"/>
            <a:ext cx="7562325" cy="978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0000"/>
              </a:lnSpc>
              <a:defRPr sz="3200" b="1">
                <a:solidFill>
                  <a:schemeClr val="accent4"/>
                </a:solidFill>
              </a:defRPr>
            </a:pPr>
            <a:r>
              <a:rPr lang="en-US" dirty="0">
                <a:solidFill>
                  <a:srgbClr val="0070C0"/>
                </a:solidFill>
              </a:rPr>
              <a:t>HRCT </a:t>
            </a:r>
          </a:p>
          <a:p>
            <a:pPr algn="ctr">
              <a:lnSpc>
                <a:spcPct val="90000"/>
              </a:lnSpc>
              <a:defRPr sz="3200" b="1">
                <a:solidFill>
                  <a:schemeClr val="accent4"/>
                </a:solidFill>
              </a:defRPr>
            </a:pPr>
            <a:r>
              <a:rPr lang="en-US" dirty="0">
                <a:solidFill>
                  <a:srgbClr val="0070C0"/>
                </a:solidFill>
              </a:rPr>
              <a:t>(High Resolution Computerize Tomography)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FE97180B-E9FF-4D7C-BBBB-54D3CD689851}"/>
              </a:ext>
            </a:extLst>
          </p:cNvPr>
          <p:cNvSpPr/>
          <p:nvPr/>
        </p:nvSpPr>
        <p:spPr>
          <a:xfrm>
            <a:off x="1023138" y="2336393"/>
            <a:ext cx="717187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dirty="0" err="1"/>
              <a:t>Patern</a:t>
            </a:r>
            <a:r>
              <a:rPr lang="tr-TR" sz="2400" dirty="0"/>
              <a:t>, dağılım ve yaygınlık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dirty="0" err="1"/>
              <a:t>Bronşektazi</a:t>
            </a:r>
            <a:endParaRPr lang="tr-TR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dirty="0" err="1"/>
              <a:t>Parankimin</a:t>
            </a:r>
            <a:r>
              <a:rPr lang="tr-TR" sz="2400" dirty="0"/>
              <a:t> daha doğru ve detaylı değerlendirilmesi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dirty="0"/>
              <a:t>Spesifik tanı konulabilir.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C00000"/>
                </a:solidFill>
              </a:rPr>
              <a:t>Alınacak biyopsinin tipi ve lokalizasyonu</a:t>
            </a:r>
          </a:p>
          <a:p>
            <a:r>
              <a:rPr lang="tr-TR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007493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2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1" y="0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HİSTOPATOLOJİK SINIFLANDIRMA (MEZENKİMAL TÜMÖRLER)">
            <a:extLst>
              <a:ext uri="{FF2B5EF4-FFF2-40B4-BE49-F238E27FC236}">
                <a16:creationId xmlns:a16="http://schemas.microsoft.com/office/drawing/2014/main" id="{0683C00D-A697-4BD6-AD98-FA303461D6DC}"/>
              </a:ext>
            </a:extLst>
          </p:cNvPr>
          <p:cNvSpPr txBox="1"/>
          <p:nvPr/>
        </p:nvSpPr>
        <p:spPr>
          <a:xfrm>
            <a:off x="2603699" y="729486"/>
            <a:ext cx="4292199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0000"/>
              </a:lnSpc>
              <a:defRPr sz="3200" b="1">
                <a:solidFill>
                  <a:schemeClr val="accent4"/>
                </a:solidFill>
              </a:defRPr>
            </a:pPr>
            <a:r>
              <a:rPr lang="tr-TR" dirty="0">
                <a:solidFill>
                  <a:srgbClr val="0070C0"/>
                </a:solidFill>
              </a:rPr>
              <a:t>HRCT-Radyolojik </a:t>
            </a:r>
            <a:r>
              <a:rPr lang="tr-TR" dirty="0" err="1">
                <a:solidFill>
                  <a:srgbClr val="0070C0"/>
                </a:solidFill>
              </a:rPr>
              <a:t>Pattern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8" name="İçerik Yer Tutucusu 2">
            <a:extLst>
              <a:ext uri="{FF2B5EF4-FFF2-40B4-BE49-F238E27FC236}">
                <a16:creationId xmlns:a16="http://schemas.microsoft.com/office/drawing/2014/main" id="{9B522F0A-9EF3-4CC4-BB26-C73C15D1A727}"/>
              </a:ext>
            </a:extLst>
          </p:cNvPr>
          <p:cNvSpPr txBox="1">
            <a:spLocks/>
          </p:cNvSpPr>
          <p:nvPr/>
        </p:nvSpPr>
        <p:spPr>
          <a:xfrm>
            <a:off x="930199" y="1692277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Konsolidasyon</a:t>
            </a:r>
          </a:p>
          <a:p>
            <a:pPr hangingPunct="1"/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Lineer veya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retiküler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hangingPunct="1"/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Nodüler</a:t>
            </a:r>
            <a:endParaRPr lang="tr-T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hangingPunct="1"/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Kistik</a:t>
            </a:r>
            <a:endParaRPr lang="tr-T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hangingPunct="1"/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Buzlu cam görünümü</a:t>
            </a:r>
          </a:p>
          <a:p>
            <a:pPr hangingPunct="1"/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İnterlobüler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septal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kalınlaşma</a:t>
            </a:r>
          </a:p>
          <a:p>
            <a:pPr hangingPunct="1"/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Balpeteği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akciğer (son dönem)</a:t>
            </a:r>
          </a:p>
          <a:p>
            <a:pPr hangingPunct="1"/>
            <a:endParaRPr lang="tr-T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73882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2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1" y="0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HİSTOPATOLOJİK SINIFLANDIRMA (MEZENKİMAL TÜMÖRLER)">
            <a:extLst>
              <a:ext uri="{FF2B5EF4-FFF2-40B4-BE49-F238E27FC236}">
                <a16:creationId xmlns:a16="http://schemas.microsoft.com/office/drawing/2014/main" id="{0683C00D-A697-4BD6-AD98-FA303461D6DC}"/>
              </a:ext>
            </a:extLst>
          </p:cNvPr>
          <p:cNvSpPr txBox="1"/>
          <p:nvPr/>
        </p:nvSpPr>
        <p:spPr>
          <a:xfrm>
            <a:off x="3527032" y="729486"/>
            <a:ext cx="2445539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0000"/>
              </a:lnSpc>
              <a:defRPr sz="3200" b="1">
                <a:solidFill>
                  <a:schemeClr val="accent4"/>
                </a:solidFill>
              </a:defRPr>
            </a:pPr>
            <a:r>
              <a:rPr lang="tr-TR" dirty="0">
                <a:solidFill>
                  <a:srgbClr val="0070C0"/>
                </a:solidFill>
              </a:rPr>
              <a:t>Dağılıma göre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60E9EB6A-326D-43F5-BB1B-58915DD957B8}"/>
              </a:ext>
            </a:extLst>
          </p:cNvPr>
          <p:cNvSpPr/>
          <p:nvPr/>
        </p:nvSpPr>
        <p:spPr>
          <a:xfrm>
            <a:off x="762034" y="1692277"/>
            <a:ext cx="1921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/>
              <a:t>Üst lob</a:t>
            </a:r>
          </a:p>
          <a:p>
            <a:r>
              <a:rPr lang="tr-TR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2AE9581C-F820-4BB9-9E51-741EF2518042}"/>
              </a:ext>
            </a:extLst>
          </p:cNvPr>
          <p:cNvSpPr/>
          <p:nvPr/>
        </p:nvSpPr>
        <p:spPr>
          <a:xfrm>
            <a:off x="5798749" y="1692277"/>
            <a:ext cx="28880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/>
              <a:t>Santral (</a:t>
            </a:r>
            <a:r>
              <a:rPr lang="tr-TR" sz="2400" b="1" dirty="0" err="1"/>
              <a:t>perihiler</a:t>
            </a:r>
            <a:r>
              <a:rPr lang="tr-TR" sz="2400" b="1" dirty="0"/>
              <a:t>)</a:t>
            </a:r>
          </a:p>
          <a:p>
            <a:r>
              <a:rPr lang="tr-TR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1FCCF2B8-21A3-4FAD-95CD-308E354498C2}"/>
              </a:ext>
            </a:extLst>
          </p:cNvPr>
          <p:cNvSpPr/>
          <p:nvPr/>
        </p:nvSpPr>
        <p:spPr>
          <a:xfrm>
            <a:off x="976808" y="2213136"/>
            <a:ext cx="27301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Eozinofilik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granülom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Pnömokonyozlar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Silikozis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6809F0C8-DC77-43D1-9389-7B38949E5212}"/>
              </a:ext>
            </a:extLst>
          </p:cNvPr>
          <p:cNvSpPr/>
          <p:nvPr/>
        </p:nvSpPr>
        <p:spPr>
          <a:xfrm>
            <a:off x="6042297" y="22131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Sarkoidoz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Berilyozis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8363C810-B693-4A11-8AE2-0236DD84F449}"/>
              </a:ext>
            </a:extLst>
          </p:cNvPr>
          <p:cNvSpPr/>
          <p:nvPr/>
        </p:nvSpPr>
        <p:spPr>
          <a:xfrm>
            <a:off x="732054" y="3657974"/>
            <a:ext cx="27301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/>
              <a:t>Alt loblar</a:t>
            </a:r>
          </a:p>
          <a:p>
            <a:r>
              <a:rPr lang="tr-TR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BB099ED5-BE48-4412-AD72-69189D691F04}"/>
              </a:ext>
            </a:extLst>
          </p:cNvPr>
          <p:cNvSpPr/>
          <p:nvPr/>
        </p:nvSpPr>
        <p:spPr>
          <a:xfrm>
            <a:off x="974453" y="417883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IPF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KVH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Asbestozis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D78EF334-34B8-4E6B-A28D-29F946DBA209}"/>
              </a:ext>
            </a:extLst>
          </p:cNvPr>
          <p:cNvSpPr/>
          <p:nvPr/>
        </p:nvSpPr>
        <p:spPr>
          <a:xfrm>
            <a:off x="5798749" y="3696072"/>
            <a:ext cx="7171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 err="1"/>
              <a:t>Periferik</a:t>
            </a:r>
            <a:endParaRPr lang="tr-TR" sz="2400" b="1" dirty="0"/>
          </a:p>
          <a:p>
            <a:r>
              <a:rPr lang="tr-TR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A87977AE-1934-4928-BB02-52207539C2EF}"/>
              </a:ext>
            </a:extLst>
          </p:cNvPr>
          <p:cNvSpPr/>
          <p:nvPr/>
        </p:nvSpPr>
        <p:spPr>
          <a:xfrm>
            <a:off x="5972571" y="417883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Kronik </a:t>
            </a: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eozinofilik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pnömoni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COPD (</a:t>
            </a: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idiopatik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BOOP)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IPF</a:t>
            </a:r>
          </a:p>
        </p:txBody>
      </p:sp>
    </p:spTree>
    <p:extLst>
      <p:ext uri="{BB962C8B-B14F-4D97-AF65-F5344CB8AC3E}">
        <p14:creationId xmlns:p14="http://schemas.microsoft.com/office/powerpoint/2010/main" val="400829788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2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1" y="0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HİSTOPATOLOJİK SINIFLANDIRMA (MEZENKİMAL TÜMÖRLER)">
            <a:extLst>
              <a:ext uri="{FF2B5EF4-FFF2-40B4-BE49-F238E27FC236}">
                <a16:creationId xmlns:a16="http://schemas.microsoft.com/office/drawing/2014/main" id="{0683C00D-A697-4BD6-AD98-FA303461D6DC}"/>
              </a:ext>
            </a:extLst>
          </p:cNvPr>
          <p:cNvSpPr txBox="1"/>
          <p:nvPr/>
        </p:nvSpPr>
        <p:spPr>
          <a:xfrm>
            <a:off x="2570036" y="729486"/>
            <a:ext cx="4359525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0000"/>
              </a:lnSpc>
              <a:defRPr sz="3200" b="1">
                <a:solidFill>
                  <a:schemeClr val="accent4"/>
                </a:solidFill>
              </a:defRPr>
            </a:pPr>
            <a:r>
              <a:rPr lang="tr-TR" dirty="0">
                <a:solidFill>
                  <a:srgbClr val="0070C0"/>
                </a:solidFill>
              </a:rPr>
              <a:t>Eşlik eden bulgulara göre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ABBA204C-369E-4BB6-9A77-2BDDAF237470}"/>
              </a:ext>
            </a:extLst>
          </p:cNvPr>
          <p:cNvSpPr/>
          <p:nvPr/>
        </p:nvSpPr>
        <p:spPr>
          <a:xfrm>
            <a:off x="986064" y="1365922"/>
            <a:ext cx="7171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 err="1"/>
              <a:t>Plevral</a:t>
            </a:r>
            <a:r>
              <a:rPr lang="tr-TR" sz="2400" b="1" dirty="0"/>
              <a:t> </a:t>
            </a:r>
            <a:r>
              <a:rPr lang="tr-TR" sz="2400" b="1" dirty="0" err="1"/>
              <a:t>effüzyon</a:t>
            </a:r>
            <a:r>
              <a:rPr lang="tr-TR" sz="2400" b="1" dirty="0"/>
              <a:t> veya kalınlaşma</a:t>
            </a:r>
          </a:p>
          <a:p>
            <a:r>
              <a:rPr lang="tr-TR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310DD6D4-8F2E-48B2-A744-42CC419BCBA8}"/>
              </a:ext>
            </a:extLst>
          </p:cNvPr>
          <p:cNvSpPr/>
          <p:nvPr/>
        </p:nvSpPr>
        <p:spPr>
          <a:xfrm>
            <a:off x="1202314" y="187248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Ödem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KVH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Lenfanjitis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karsinomatozis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Lenfoma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İlaç akciğer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B89A4008-5C20-41BE-9FF9-092A787DDCCD}"/>
              </a:ext>
            </a:extLst>
          </p:cNvPr>
          <p:cNvSpPr/>
          <p:nvPr/>
        </p:nvSpPr>
        <p:spPr>
          <a:xfrm>
            <a:off x="986064" y="3508186"/>
            <a:ext cx="7171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 err="1"/>
              <a:t>Lenfadenopati</a:t>
            </a:r>
            <a:endParaRPr lang="tr-TR" sz="2400" b="1" dirty="0"/>
          </a:p>
          <a:p>
            <a:r>
              <a:rPr lang="tr-TR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4C09DD8E-D8A5-4CCA-AA3B-FE4CC60FD05B}"/>
              </a:ext>
            </a:extLst>
          </p:cNvPr>
          <p:cNvSpPr/>
          <p:nvPr/>
        </p:nvSpPr>
        <p:spPr>
          <a:xfrm>
            <a:off x="1202314" y="402483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Enfeksiyon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Sarkoidoz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Silikozis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Lenfoma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66D618A1-5A4F-45D2-9888-ACA67DCECA40}"/>
              </a:ext>
            </a:extLst>
          </p:cNvPr>
          <p:cNvSpPr/>
          <p:nvPr/>
        </p:nvSpPr>
        <p:spPr>
          <a:xfrm>
            <a:off x="986063" y="5286154"/>
            <a:ext cx="7171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/>
              <a:t>Yumurta kabuğu kalsifikasyonu</a:t>
            </a:r>
          </a:p>
          <a:p>
            <a:r>
              <a:rPr lang="tr-TR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783BA8B1-DB13-4320-8BC6-6056E7275B71}"/>
              </a:ext>
            </a:extLst>
          </p:cNvPr>
          <p:cNvSpPr/>
          <p:nvPr/>
        </p:nvSpPr>
        <p:spPr>
          <a:xfrm>
            <a:off x="1202314" y="578738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Sarkoidoz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Silikozis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5130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2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0" y="0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HİSTOPATOLOJİK SINIFLANDIRMA (MEZENKİMAL TÜMÖRLER)">
            <a:extLst>
              <a:ext uri="{FF2B5EF4-FFF2-40B4-BE49-F238E27FC236}">
                <a16:creationId xmlns:a16="http://schemas.microsoft.com/office/drawing/2014/main" id="{0683C00D-A697-4BD6-AD98-FA303461D6DC}"/>
              </a:ext>
            </a:extLst>
          </p:cNvPr>
          <p:cNvSpPr txBox="1"/>
          <p:nvPr/>
        </p:nvSpPr>
        <p:spPr>
          <a:xfrm>
            <a:off x="3634430" y="729486"/>
            <a:ext cx="2230737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0000"/>
              </a:lnSpc>
              <a:defRPr sz="3200" b="1">
                <a:solidFill>
                  <a:schemeClr val="accent4"/>
                </a:solidFill>
              </a:defRPr>
            </a:pPr>
            <a:r>
              <a:rPr lang="tr-TR" dirty="0" err="1">
                <a:solidFill>
                  <a:srgbClr val="0070C0"/>
                </a:solidFill>
              </a:rPr>
              <a:t>Bronkoskopi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9ABE1DC0-B041-4FF8-AF37-764A5E5047FD}"/>
              </a:ext>
            </a:extLst>
          </p:cNvPr>
          <p:cNvSpPr/>
          <p:nvPr/>
        </p:nvSpPr>
        <p:spPr>
          <a:xfrm>
            <a:off x="986064" y="1518544"/>
            <a:ext cx="7171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/>
              <a:t>BAL</a:t>
            </a:r>
          </a:p>
          <a:p>
            <a:r>
              <a:rPr lang="tr-TR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695A5488-32A5-420C-B73E-5E705074B938}"/>
              </a:ext>
            </a:extLst>
          </p:cNvPr>
          <p:cNvSpPr/>
          <p:nvPr/>
        </p:nvSpPr>
        <p:spPr>
          <a:xfrm>
            <a:off x="1217304" y="199065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Tanı aralığını daraltır.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Prognozu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ve tedaviye yanıt hakkında bilgi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Tanı koydurucu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84BA1FC5-B1EB-4F1B-B398-8C7C4C2F0B79}"/>
              </a:ext>
            </a:extLst>
          </p:cNvPr>
          <p:cNvSpPr/>
          <p:nvPr/>
        </p:nvSpPr>
        <p:spPr>
          <a:xfrm>
            <a:off x="1830696" y="2883765"/>
            <a:ext cx="6856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1600" dirty="0" err="1">
                <a:solidFill>
                  <a:schemeClr val="tx1"/>
                </a:solidFill>
              </a:rPr>
              <a:t>Malignite,enfeksiyon,alveoler</a:t>
            </a:r>
            <a:r>
              <a:rPr lang="tr-TR" sz="1600" dirty="0">
                <a:solidFill>
                  <a:schemeClr val="tx1"/>
                </a:solidFill>
              </a:rPr>
              <a:t> </a:t>
            </a:r>
            <a:r>
              <a:rPr lang="tr-TR" sz="1600" dirty="0" err="1">
                <a:solidFill>
                  <a:schemeClr val="tx1"/>
                </a:solidFill>
              </a:rPr>
              <a:t>hemoraji,alveoler</a:t>
            </a:r>
            <a:r>
              <a:rPr lang="tr-TR" sz="1600" dirty="0">
                <a:solidFill>
                  <a:schemeClr val="tx1"/>
                </a:solidFill>
              </a:rPr>
              <a:t> </a:t>
            </a:r>
            <a:r>
              <a:rPr lang="tr-TR" sz="1600" dirty="0" err="1">
                <a:solidFill>
                  <a:schemeClr val="tx1"/>
                </a:solidFill>
              </a:rPr>
              <a:t>proteinozis,asbestozis,EG</a:t>
            </a:r>
            <a:r>
              <a:rPr lang="tr-TR" sz="1600" dirty="0">
                <a:solidFill>
                  <a:schemeClr val="tx1"/>
                </a:solidFill>
              </a:rPr>
              <a:t>, </a:t>
            </a:r>
            <a:r>
              <a:rPr lang="tr-TR" sz="1600" dirty="0" err="1">
                <a:solidFill>
                  <a:schemeClr val="tx1"/>
                </a:solidFill>
              </a:rPr>
              <a:t>berilyozis,silikozis</a:t>
            </a:r>
            <a:r>
              <a:rPr lang="tr-TR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E64B7AD0-D99B-4BF3-8280-77FB0A327204}"/>
              </a:ext>
            </a:extLst>
          </p:cNvPr>
          <p:cNvSpPr/>
          <p:nvPr/>
        </p:nvSpPr>
        <p:spPr>
          <a:xfrm>
            <a:off x="986063" y="3849022"/>
            <a:ext cx="7171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/>
              <a:t>TBB</a:t>
            </a:r>
          </a:p>
          <a:p>
            <a:r>
              <a:rPr lang="tr-TR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057476E1-118C-4230-A69C-F9421CF052B9}"/>
              </a:ext>
            </a:extLst>
          </p:cNvPr>
          <p:cNvSpPr/>
          <p:nvPr/>
        </p:nvSpPr>
        <p:spPr>
          <a:xfrm>
            <a:off x="1245388" y="43343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Özellikle bronşla ilişkisi olan hastalıklarda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A63069E1-81D6-4F5C-83BC-92AB5FE2CD2A}"/>
              </a:ext>
            </a:extLst>
          </p:cNvPr>
          <p:cNvSpPr/>
          <p:nvPr/>
        </p:nvSpPr>
        <p:spPr>
          <a:xfrm>
            <a:off x="1830696" y="4829245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1600" dirty="0" err="1">
                <a:solidFill>
                  <a:schemeClr val="tx1"/>
                </a:solidFill>
              </a:rPr>
              <a:t>Sarkoidoz</a:t>
            </a:r>
            <a:r>
              <a:rPr lang="tr-TR" sz="1600" dirty="0">
                <a:solidFill>
                  <a:schemeClr val="tx1"/>
                </a:solidFill>
              </a:rPr>
              <a:t>, </a:t>
            </a:r>
            <a:r>
              <a:rPr lang="tr-TR" sz="1600" dirty="0" err="1">
                <a:solidFill>
                  <a:schemeClr val="tx1"/>
                </a:solidFill>
              </a:rPr>
              <a:t>lenfanjitik</a:t>
            </a:r>
            <a:r>
              <a:rPr lang="tr-TR" sz="1600" dirty="0">
                <a:solidFill>
                  <a:schemeClr val="tx1"/>
                </a:solidFill>
              </a:rPr>
              <a:t> </a:t>
            </a:r>
            <a:r>
              <a:rPr lang="tr-TR" sz="1600" dirty="0" err="1">
                <a:solidFill>
                  <a:schemeClr val="tx1"/>
                </a:solidFill>
              </a:rPr>
              <a:t>karsinomatozis,EG</a:t>
            </a:r>
            <a:r>
              <a:rPr lang="tr-TR" sz="1600" dirty="0">
                <a:solidFill>
                  <a:schemeClr val="tx1"/>
                </a:solidFill>
              </a:rPr>
              <a:t>, </a:t>
            </a:r>
            <a:r>
              <a:rPr lang="tr-TR" sz="1600" dirty="0" err="1">
                <a:solidFill>
                  <a:schemeClr val="tx1"/>
                </a:solidFill>
              </a:rPr>
              <a:t>Goodpasture</a:t>
            </a:r>
            <a:r>
              <a:rPr lang="tr-TR" sz="1600" dirty="0">
                <a:solidFill>
                  <a:schemeClr val="tx1"/>
                </a:solidFill>
              </a:rPr>
              <a:t> ,enfeksiyon</a:t>
            </a:r>
          </a:p>
        </p:txBody>
      </p:sp>
    </p:spTree>
    <p:extLst>
      <p:ext uri="{BB962C8B-B14F-4D97-AF65-F5344CB8AC3E}">
        <p14:creationId xmlns:p14="http://schemas.microsoft.com/office/powerpoint/2010/main" val="123358944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2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1" y="0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HİSTOPATOLOJİK SINIFLANDIRMA (MEZENKİMAL TÜMÖRLER)">
            <a:extLst>
              <a:ext uri="{FF2B5EF4-FFF2-40B4-BE49-F238E27FC236}">
                <a16:creationId xmlns:a16="http://schemas.microsoft.com/office/drawing/2014/main" id="{0683C00D-A697-4BD6-AD98-FA303461D6DC}"/>
              </a:ext>
            </a:extLst>
          </p:cNvPr>
          <p:cNvSpPr txBox="1"/>
          <p:nvPr/>
        </p:nvSpPr>
        <p:spPr>
          <a:xfrm>
            <a:off x="2888232" y="729486"/>
            <a:ext cx="3723133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0000"/>
              </a:lnSpc>
              <a:defRPr sz="3200" b="1">
                <a:solidFill>
                  <a:schemeClr val="accent4"/>
                </a:solidFill>
              </a:defRPr>
            </a:pPr>
            <a:r>
              <a:rPr lang="tr-TR" dirty="0" err="1">
                <a:solidFill>
                  <a:srgbClr val="0070C0"/>
                </a:solidFill>
              </a:rPr>
              <a:t>Bronko-alveolar</a:t>
            </a:r>
            <a:r>
              <a:rPr lang="tr-TR" dirty="0">
                <a:solidFill>
                  <a:srgbClr val="0070C0"/>
                </a:solidFill>
              </a:rPr>
              <a:t> lavaj</a:t>
            </a:r>
          </a:p>
        </p:txBody>
      </p:sp>
      <p:pic>
        <p:nvPicPr>
          <p:cNvPr id="5" name="İçerik Yer Tutucusu 3">
            <a:extLst>
              <a:ext uri="{FF2B5EF4-FFF2-40B4-BE49-F238E27FC236}">
                <a16:creationId xmlns:a16="http://schemas.microsoft.com/office/drawing/2014/main" id="{E9D62FC2-9276-4E30-83C5-9F470EDAF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610" y="1560414"/>
            <a:ext cx="5480779" cy="3737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1623336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2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1" y="-4529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HİSTOPATOLOJİK SINIFLANDIRMA (MEZENKİMAL TÜMÖRLER)">
            <a:extLst>
              <a:ext uri="{FF2B5EF4-FFF2-40B4-BE49-F238E27FC236}">
                <a16:creationId xmlns:a16="http://schemas.microsoft.com/office/drawing/2014/main" id="{0683C00D-A697-4BD6-AD98-FA303461D6DC}"/>
              </a:ext>
            </a:extLst>
          </p:cNvPr>
          <p:cNvSpPr txBox="1"/>
          <p:nvPr/>
        </p:nvSpPr>
        <p:spPr>
          <a:xfrm>
            <a:off x="2581000" y="519680"/>
            <a:ext cx="4306626" cy="978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0000"/>
              </a:lnSpc>
              <a:defRPr sz="3200" b="1">
                <a:solidFill>
                  <a:schemeClr val="accent4"/>
                </a:solidFill>
              </a:defRPr>
            </a:pPr>
            <a:r>
              <a:rPr lang="tr-TR" dirty="0" err="1">
                <a:solidFill>
                  <a:srgbClr val="0070C0"/>
                </a:solidFill>
              </a:rPr>
              <a:t>Ekstrapulmoner</a:t>
            </a:r>
            <a:r>
              <a:rPr lang="tr-TR" dirty="0">
                <a:solidFill>
                  <a:srgbClr val="0070C0"/>
                </a:solidFill>
              </a:rPr>
              <a:t> bulgular</a:t>
            </a:r>
          </a:p>
          <a:p>
            <a:pPr algn="ctr">
              <a:lnSpc>
                <a:spcPct val="90000"/>
              </a:lnSpc>
              <a:defRPr sz="3200" b="1">
                <a:solidFill>
                  <a:schemeClr val="accent4"/>
                </a:solidFill>
              </a:defRPr>
            </a:pP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E7680863-2EF9-4042-926B-35434FC442A0}"/>
              </a:ext>
            </a:extLst>
          </p:cNvPr>
          <p:cNvSpPr/>
          <p:nvPr/>
        </p:nvSpPr>
        <p:spPr>
          <a:xfrm>
            <a:off x="647532" y="1164601"/>
            <a:ext cx="7171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/>
              <a:t>Hipertansiyon</a:t>
            </a:r>
          </a:p>
          <a:p>
            <a:r>
              <a:rPr lang="tr-TR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B8775BD1-6D6D-451A-8066-9512665909F7}"/>
              </a:ext>
            </a:extLst>
          </p:cNvPr>
          <p:cNvSpPr/>
          <p:nvPr/>
        </p:nvSpPr>
        <p:spPr>
          <a:xfrm>
            <a:off x="807111" y="153152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KVH, </a:t>
            </a: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alveoler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hemoraji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sendromları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5D59C44C-F80F-4961-9724-D2702A99A6BF}"/>
              </a:ext>
            </a:extLst>
          </p:cNvPr>
          <p:cNvSpPr/>
          <p:nvPr/>
        </p:nvSpPr>
        <p:spPr>
          <a:xfrm>
            <a:off x="647531" y="1900856"/>
            <a:ext cx="7171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/>
              <a:t>Cilt değişiklikleri</a:t>
            </a:r>
          </a:p>
          <a:p>
            <a:r>
              <a:rPr lang="tr-TR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A7A639FC-3D8A-4E7A-8A33-04DE6FB3DF7C}"/>
              </a:ext>
            </a:extLst>
          </p:cNvPr>
          <p:cNvSpPr/>
          <p:nvPr/>
        </p:nvSpPr>
        <p:spPr>
          <a:xfrm>
            <a:off x="807111" y="225479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Eritema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noduzum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E559FEFB-E50C-4258-8994-885E418B4BC2}"/>
              </a:ext>
            </a:extLst>
          </p:cNvPr>
          <p:cNvSpPr/>
          <p:nvPr/>
        </p:nvSpPr>
        <p:spPr>
          <a:xfrm>
            <a:off x="1098712" y="2580026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1400" dirty="0" err="1">
                <a:solidFill>
                  <a:schemeClr val="tx1"/>
                </a:solidFill>
              </a:rPr>
              <a:t>Sarkoidoz,KVH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93B674A9-3480-4941-A037-50BBAD1D69E7}"/>
              </a:ext>
            </a:extLst>
          </p:cNvPr>
          <p:cNvSpPr/>
          <p:nvPr/>
        </p:nvSpPr>
        <p:spPr>
          <a:xfrm>
            <a:off x="807111" y="282198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Makülopapüler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raş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7410F191-7807-4A7D-B8DE-961ACDDB22BA}"/>
              </a:ext>
            </a:extLst>
          </p:cNvPr>
          <p:cNvSpPr/>
          <p:nvPr/>
        </p:nvSpPr>
        <p:spPr>
          <a:xfrm>
            <a:off x="1098712" y="3151416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1400" dirty="0" err="1">
                <a:solidFill>
                  <a:schemeClr val="tx1"/>
                </a:solidFill>
              </a:rPr>
              <a:t>İlaç,KVH,amiloidoz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8EE64C10-E3C2-4D54-81EA-7E3475D02095}"/>
              </a:ext>
            </a:extLst>
          </p:cNvPr>
          <p:cNvSpPr/>
          <p:nvPr/>
        </p:nvSpPr>
        <p:spPr>
          <a:xfrm>
            <a:off x="807111" y="33863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Heliotrop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raş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E3A3784A-EA6F-456A-90DA-167B1E083343}"/>
              </a:ext>
            </a:extLst>
          </p:cNvPr>
          <p:cNvSpPr/>
          <p:nvPr/>
        </p:nvSpPr>
        <p:spPr>
          <a:xfrm>
            <a:off x="1098712" y="3727161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1400" dirty="0" err="1">
                <a:solidFill>
                  <a:schemeClr val="tx1"/>
                </a:solidFill>
              </a:rPr>
              <a:t>Dermatomiyozit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14DDE8F6-F958-44DE-A7A2-5615B39A5D72}"/>
              </a:ext>
            </a:extLst>
          </p:cNvPr>
          <p:cNvSpPr/>
          <p:nvPr/>
        </p:nvSpPr>
        <p:spPr>
          <a:xfrm>
            <a:off x="807111" y="398991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Telenjiektazi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6961BC15-0F00-4996-A908-5BAD8DF0DFD9}"/>
              </a:ext>
            </a:extLst>
          </p:cNvPr>
          <p:cNvSpPr/>
          <p:nvPr/>
        </p:nvSpPr>
        <p:spPr>
          <a:xfrm>
            <a:off x="1098712" y="435924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1400" dirty="0" err="1">
                <a:solidFill>
                  <a:schemeClr val="tx1"/>
                </a:solidFill>
              </a:rPr>
              <a:t>Skleroderma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C858D616-B4F3-4492-95C6-041D5BC01D73}"/>
              </a:ext>
            </a:extLst>
          </p:cNvPr>
          <p:cNvSpPr/>
          <p:nvPr/>
        </p:nvSpPr>
        <p:spPr>
          <a:xfrm>
            <a:off x="807111" y="46377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Raynaud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fenomeni</a:t>
            </a:r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2D4BB143-4907-42AD-AFB4-E3B8BC460885}"/>
              </a:ext>
            </a:extLst>
          </p:cNvPr>
          <p:cNvSpPr/>
          <p:nvPr/>
        </p:nvSpPr>
        <p:spPr>
          <a:xfrm>
            <a:off x="1098712" y="501869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1400" dirty="0">
                <a:solidFill>
                  <a:schemeClr val="tx1"/>
                </a:solidFill>
              </a:rPr>
              <a:t>IPF,KVH</a:t>
            </a: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8F5989E7-9CF4-4DFE-AFAB-F25FA38AB0DD}"/>
              </a:ext>
            </a:extLst>
          </p:cNvPr>
          <p:cNvSpPr/>
          <p:nvPr/>
        </p:nvSpPr>
        <p:spPr>
          <a:xfrm>
            <a:off x="807111" y="524979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Kutanöz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vaskülitler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2F9AEF6D-B105-4AC7-9075-B6EF6BD621F8}"/>
              </a:ext>
            </a:extLst>
          </p:cNvPr>
          <p:cNvSpPr/>
          <p:nvPr/>
        </p:nvSpPr>
        <p:spPr>
          <a:xfrm>
            <a:off x="1098712" y="5632837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1400" dirty="0">
                <a:solidFill>
                  <a:schemeClr val="tx1"/>
                </a:solidFill>
              </a:rPr>
              <a:t>KVH, sistematik </a:t>
            </a:r>
            <a:r>
              <a:rPr lang="tr-TR" sz="1400" dirty="0" err="1">
                <a:solidFill>
                  <a:schemeClr val="tx1"/>
                </a:solidFill>
              </a:rPr>
              <a:t>vaskülit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2BB45C9B-C49C-419C-A4AF-64D51EE87786}"/>
              </a:ext>
            </a:extLst>
          </p:cNvPr>
          <p:cNvSpPr/>
          <p:nvPr/>
        </p:nvSpPr>
        <p:spPr>
          <a:xfrm>
            <a:off x="807111" y="589542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Subkutan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nodüller</a:t>
            </a:r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4709D977-8CF4-4CDE-9B34-AFC7B2D4D0CE}"/>
              </a:ext>
            </a:extLst>
          </p:cNvPr>
          <p:cNvSpPr/>
          <p:nvPr/>
        </p:nvSpPr>
        <p:spPr>
          <a:xfrm>
            <a:off x="1098712" y="6258608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1400" dirty="0" err="1">
                <a:solidFill>
                  <a:schemeClr val="tx1"/>
                </a:solidFill>
              </a:rPr>
              <a:t>RA,Von</a:t>
            </a:r>
            <a:r>
              <a:rPr lang="tr-TR" sz="1400" dirty="0">
                <a:solidFill>
                  <a:schemeClr val="tx1"/>
                </a:solidFill>
              </a:rPr>
              <a:t> </a:t>
            </a:r>
            <a:r>
              <a:rPr lang="tr-TR" sz="1400" dirty="0" err="1">
                <a:solidFill>
                  <a:schemeClr val="tx1"/>
                </a:solidFill>
              </a:rPr>
              <a:t>Recklinghausen</a:t>
            </a:r>
            <a:r>
              <a:rPr lang="tr-TR" sz="1400" dirty="0">
                <a:solidFill>
                  <a:schemeClr val="tx1"/>
                </a:solidFill>
              </a:rPr>
              <a:t> hastalığı</a:t>
            </a:r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AE3764EA-0B7C-4A56-96FE-AEEC0ED08141}"/>
              </a:ext>
            </a:extLst>
          </p:cNvPr>
          <p:cNvSpPr/>
          <p:nvPr/>
        </p:nvSpPr>
        <p:spPr>
          <a:xfrm>
            <a:off x="5260443" y="1192398"/>
            <a:ext cx="7171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 err="1"/>
              <a:t>Kalsinozis</a:t>
            </a:r>
            <a:endParaRPr lang="tr-TR" sz="2400" b="1" dirty="0"/>
          </a:p>
          <a:p>
            <a:r>
              <a:rPr lang="tr-TR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E81D8B51-588A-4148-AD51-9B0AEC94033C}"/>
              </a:ext>
            </a:extLst>
          </p:cNvPr>
          <p:cNvSpPr/>
          <p:nvPr/>
        </p:nvSpPr>
        <p:spPr>
          <a:xfrm>
            <a:off x="5406753" y="153864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Dermatomiyozit,skleroderma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F9977B3F-FD27-4E5C-A732-F2D68D76158C}"/>
              </a:ext>
            </a:extLst>
          </p:cNvPr>
          <p:cNvSpPr/>
          <p:nvPr/>
        </p:nvSpPr>
        <p:spPr>
          <a:xfrm>
            <a:off x="5260442" y="1867857"/>
            <a:ext cx="7171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/>
              <a:t>Göz Bulguları</a:t>
            </a:r>
          </a:p>
          <a:p>
            <a:r>
              <a:rPr lang="tr-TR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7" name="Dikdörtgen 26">
            <a:extLst>
              <a:ext uri="{FF2B5EF4-FFF2-40B4-BE49-F238E27FC236}">
                <a16:creationId xmlns:a16="http://schemas.microsoft.com/office/drawing/2014/main" id="{91484FBE-D9B5-42FE-870B-DDBE08A7808B}"/>
              </a:ext>
            </a:extLst>
          </p:cNvPr>
          <p:cNvSpPr/>
          <p:nvPr/>
        </p:nvSpPr>
        <p:spPr>
          <a:xfrm>
            <a:off x="5518849" y="218646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Üveit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Dikdörtgen 27">
            <a:extLst>
              <a:ext uri="{FF2B5EF4-FFF2-40B4-BE49-F238E27FC236}">
                <a16:creationId xmlns:a16="http://schemas.microsoft.com/office/drawing/2014/main" id="{44FB8B75-26A8-476A-AC66-AAB65FDD0F50}"/>
              </a:ext>
            </a:extLst>
          </p:cNvPr>
          <p:cNvSpPr/>
          <p:nvPr/>
        </p:nvSpPr>
        <p:spPr>
          <a:xfrm>
            <a:off x="5760902" y="253411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1400" dirty="0" err="1">
                <a:solidFill>
                  <a:schemeClr val="tx1"/>
                </a:solidFill>
              </a:rPr>
              <a:t>Sarkoidoz</a:t>
            </a:r>
            <a:r>
              <a:rPr lang="tr-TR" sz="1400" dirty="0">
                <a:solidFill>
                  <a:schemeClr val="tx1"/>
                </a:solidFill>
              </a:rPr>
              <a:t>, </a:t>
            </a:r>
            <a:r>
              <a:rPr lang="tr-TR" sz="1400" dirty="0" err="1">
                <a:solidFill>
                  <a:schemeClr val="tx1"/>
                </a:solidFill>
              </a:rPr>
              <a:t>Ankilozan</a:t>
            </a:r>
            <a:r>
              <a:rPr lang="tr-TR" sz="1400" dirty="0">
                <a:solidFill>
                  <a:schemeClr val="tx1"/>
                </a:solidFill>
              </a:rPr>
              <a:t> </a:t>
            </a:r>
            <a:r>
              <a:rPr lang="tr-TR" sz="1400" dirty="0" err="1">
                <a:solidFill>
                  <a:schemeClr val="tx1"/>
                </a:solidFill>
              </a:rPr>
              <a:t>spondilit,Behçet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29" name="Dikdörtgen 28">
            <a:extLst>
              <a:ext uri="{FF2B5EF4-FFF2-40B4-BE49-F238E27FC236}">
                <a16:creationId xmlns:a16="http://schemas.microsoft.com/office/drawing/2014/main" id="{61B8CD89-889F-48B3-8CA2-E48A7BDE25C4}"/>
              </a:ext>
            </a:extLst>
          </p:cNvPr>
          <p:cNvSpPr/>
          <p:nvPr/>
        </p:nvSpPr>
        <p:spPr>
          <a:xfrm>
            <a:off x="5556769" y="2741749"/>
            <a:ext cx="2117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Sklerit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Dikdörtgen 29">
            <a:extLst>
              <a:ext uri="{FF2B5EF4-FFF2-40B4-BE49-F238E27FC236}">
                <a16:creationId xmlns:a16="http://schemas.microsoft.com/office/drawing/2014/main" id="{6A30E0B8-9C14-459B-88E5-828D9BDA3E6E}"/>
              </a:ext>
            </a:extLst>
          </p:cNvPr>
          <p:cNvSpPr/>
          <p:nvPr/>
        </p:nvSpPr>
        <p:spPr>
          <a:xfrm>
            <a:off x="5778172" y="3108501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1400" dirty="0">
                <a:solidFill>
                  <a:schemeClr val="tx1"/>
                </a:solidFill>
              </a:rPr>
              <a:t>SLE, </a:t>
            </a:r>
            <a:r>
              <a:rPr lang="tr-TR" sz="1400" dirty="0" err="1">
                <a:solidFill>
                  <a:schemeClr val="tx1"/>
                </a:solidFill>
              </a:rPr>
              <a:t>skleroderma</a:t>
            </a:r>
            <a:r>
              <a:rPr lang="tr-TR" sz="1400" dirty="0">
                <a:solidFill>
                  <a:schemeClr val="tx1"/>
                </a:solidFill>
              </a:rPr>
              <a:t>, </a:t>
            </a:r>
            <a:r>
              <a:rPr lang="tr-TR" sz="1400" dirty="0" err="1">
                <a:solidFill>
                  <a:schemeClr val="tx1"/>
                </a:solidFill>
              </a:rPr>
              <a:t>sarkoidoz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31" name="Dikdörtgen 30">
            <a:extLst>
              <a:ext uri="{FF2B5EF4-FFF2-40B4-BE49-F238E27FC236}">
                <a16:creationId xmlns:a16="http://schemas.microsoft.com/office/drawing/2014/main" id="{78790237-B973-4D47-A26C-9A680560FDDD}"/>
              </a:ext>
            </a:extLst>
          </p:cNvPr>
          <p:cNvSpPr/>
          <p:nvPr/>
        </p:nvSpPr>
        <p:spPr>
          <a:xfrm>
            <a:off x="5556769" y="33270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Keratokonjuktivitis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sikka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Dikdörtgen 31">
            <a:extLst>
              <a:ext uri="{FF2B5EF4-FFF2-40B4-BE49-F238E27FC236}">
                <a16:creationId xmlns:a16="http://schemas.microsoft.com/office/drawing/2014/main" id="{094885F3-E851-4514-B2FB-7C5FD84F5061}"/>
              </a:ext>
            </a:extLst>
          </p:cNvPr>
          <p:cNvSpPr/>
          <p:nvPr/>
        </p:nvSpPr>
        <p:spPr>
          <a:xfrm>
            <a:off x="5778172" y="364635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1400" dirty="0">
                <a:solidFill>
                  <a:schemeClr val="tx1"/>
                </a:solidFill>
              </a:rPr>
              <a:t>LIP, </a:t>
            </a:r>
            <a:r>
              <a:rPr lang="tr-TR" sz="1400" dirty="0" err="1">
                <a:solidFill>
                  <a:schemeClr val="tx1"/>
                </a:solidFill>
              </a:rPr>
              <a:t>sjögren</a:t>
            </a:r>
            <a:r>
              <a:rPr lang="tr-TR" sz="1400" dirty="0">
                <a:solidFill>
                  <a:schemeClr val="tx1"/>
                </a:solidFill>
              </a:rPr>
              <a:t> S.</a:t>
            </a:r>
          </a:p>
        </p:txBody>
      </p:sp>
      <p:sp>
        <p:nvSpPr>
          <p:cNvPr id="33" name="Dikdörtgen 32">
            <a:extLst>
              <a:ext uri="{FF2B5EF4-FFF2-40B4-BE49-F238E27FC236}">
                <a16:creationId xmlns:a16="http://schemas.microsoft.com/office/drawing/2014/main" id="{CA91EE96-3B52-46C2-9F54-0E80E66AC987}"/>
              </a:ext>
            </a:extLst>
          </p:cNvPr>
          <p:cNvSpPr/>
          <p:nvPr/>
        </p:nvSpPr>
        <p:spPr>
          <a:xfrm>
            <a:off x="5357359" y="3830078"/>
            <a:ext cx="7171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 err="1"/>
              <a:t>Tükrük</a:t>
            </a:r>
            <a:r>
              <a:rPr lang="tr-TR" sz="2400" b="1" dirty="0"/>
              <a:t> bezinde büyüme</a:t>
            </a:r>
          </a:p>
          <a:p>
            <a:r>
              <a:rPr lang="tr-TR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4" name="Dikdörtgen 33">
            <a:extLst>
              <a:ext uri="{FF2B5EF4-FFF2-40B4-BE49-F238E27FC236}">
                <a16:creationId xmlns:a16="http://schemas.microsoft.com/office/drawing/2014/main" id="{E6F680E3-07ED-4AB9-84EE-0BB2B361CE94}"/>
              </a:ext>
            </a:extLst>
          </p:cNvPr>
          <p:cNvSpPr/>
          <p:nvPr/>
        </p:nvSpPr>
        <p:spPr>
          <a:xfrm>
            <a:off x="5569579" y="414975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Sarkoidoz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Sjögren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S.</a:t>
            </a:r>
          </a:p>
        </p:txBody>
      </p:sp>
      <p:sp>
        <p:nvSpPr>
          <p:cNvPr id="35" name="Dikdörtgen 34">
            <a:extLst>
              <a:ext uri="{FF2B5EF4-FFF2-40B4-BE49-F238E27FC236}">
                <a16:creationId xmlns:a16="http://schemas.microsoft.com/office/drawing/2014/main" id="{68EE9C1C-6BC1-4FE2-B5FD-24986563BABE}"/>
              </a:ext>
            </a:extLst>
          </p:cNvPr>
          <p:cNvSpPr/>
          <p:nvPr/>
        </p:nvSpPr>
        <p:spPr>
          <a:xfrm>
            <a:off x="5326339" y="4391188"/>
            <a:ext cx="7171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 err="1"/>
              <a:t>Periferik</a:t>
            </a:r>
            <a:r>
              <a:rPr lang="tr-TR" sz="2400" b="1" dirty="0"/>
              <a:t> </a:t>
            </a:r>
            <a:r>
              <a:rPr lang="tr-TR" sz="2400" b="1" dirty="0" err="1"/>
              <a:t>lenfadenopati</a:t>
            </a:r>
            <a:endParaRPr lang="tr-TR" sz="2400" b="1" dirty="0"/>
          </a:p>
          <a:p>
            <a:r>
              <a:rPr lang="tr-TR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6" name="Dikdörtgen 35">
            <a:extLst>
              <a:ext uri="{FF2B5EF4-FFF2-40B4-BE49-F238E27FC236}">
                <a16:creationId xmlns:a16="http://schemas.microsoft.com/office/drawing/2014/main" id="{F2A70BEB-F232-4727-BAC9-B75A73B56BE1}"/>
              </a:ext>
            </a:extLst>
          </p:cNvPr>
          <p:cNvSpPr/>
          <p:nvPr/>
        </p:nvSpPr>
        <p:spPr>
          <a:xfrm>
            <a:off x="5569579" y="473750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Sarkoidoz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tr-TR" sz="1600" dirty="0" err="1">
                <a:solidFill>
                  <a:schemeClr val="accent1">
                    <a:lumMod val="75000"/>
                  </a:schemeClr>
                </a:solidFill>
              </a:rPr>
              <a:t>lenfoma</a:t>
            </a:r>
            <a:endParaRPr lang="tr-T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Dikdörtgen 36">
            <a:extLst>
              <a:ext uri="{FF2B5EF4-FFF2-40B4-BE49-F238E27FC236}">
                <a16:creationId xmlns:a16="http://schemas.microsoft.com/office/drawing/2014/main" id="{8EF7B1BA-E60F-493E-B01B-569237D02C22}"/>
              </a:ext>
            </a:extLst>
          </p:cNvPr>
          <p:cNvSpPr/>
          <p:nvPr/>
        </p:nvSpPr>
        <p:spPr>
          <a:xfrm>
            <a:off x="5357352" y="5004196"/>
            <a:ext cx="7171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 err="1"/>
              <a:t>Hepatoslenomegali</a:t>
            </a:r>
            <a:endParaRPr lang="tr-TR" sz="2400" b="1" dirty="0"/>
          </a:p>
          <a:p>
            <a:r>
              <a:rPr lang="tr-TR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8" name="Dikdörtgen 37">
            <a:extLst>
              <a:ext uri="{FF2B5EF4-FFF2-40B4-BE49-F238E27FC236}">
                <a16:creationId xmlns:a16="http://schemas.microsoft.com/office/drawing/2014/main" id="{AE73E6B9-A25E-44EC-8A48-4FC8E4111D68}"/>
              </a:ext>
            </a:extLst>
          </p:cNvPr>
          <p:cNvSpPr/>
          <p:nvPr/>
        </p:nvSpPr>
        <p:spPr>
          <a:xfrm>
            <a:off x="5569579" y="5338840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>
                <a:solidFill>
                  <a:schemeClr val="accent1">
                    <a:lumMod val="75000"/>
                  </a:schemeClr>
                </a:solidFill>
              </a:rPr>
              <a:t>Sarkoidoz</a:t>
            </a:r>
            <a:r>
              <a:rPr lang="tr-TR" sz="1600" dirty="0">
                <a:solidFill>
                  <a:schemeClr val="accent1">
                    <a:lumMod val="75000"/>
                  </a:schemeClr>
                </a:solidFill>
              </a:rPr>
              <a:t>, KVH</a:t>
            </a:r>
          </a:p>
        </p:txBody>
      </p:sp>
      <p:sp>
        <p:nvSpPr>
          <p:cNvPr id="39" name="Dikdörtgen 38">
            <a:extLst>
              <a:ext uri="{FF2B5EF4-FFF2-40B4-BE49-F238E27FC236}">
                <a16:creationId xmlns:a16="http://schemas.microsoft.com/office/drawing/2014/main" id="{A4E7E514-5735-4839-A4E9-9328D0493017}"/>
              </a:ext>
            </a:extLst>
          </p:cNvPr>
          <p:cNvSpPr/>
          <p:nvPr/>
        </p:nvSpPr>
        <p:spPr>
          <a:xfrm>
            <a:off x="5269459" y="5599373"/>
            <a:ext cx="717187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300" b="1" dirty="0" err="1"/>
              <a:t>Perikardit,Miyozit</a:t>
            </a:r>
            <a:r>
              <a:rPr lang="tr-TR" sz="2300" b="1" dirty="0"/>
              <a:t>, </a:t>
            </a:r>
          </a:p>
          <a:p>
            <a:r>
              <a:rPr lang="tr-TR" sz="2300" b="1" dirty="0"/>
              <a:t>Kas güçsüzlüğü</a:t>
            </a:r>
          </a:p>
          <a:p>
            <a:r>
              <a:rPr lang="tr-TR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55883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2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1" y="0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HİSTOPATOLOJİK SINIFLANDIRMA (MEZENKİMAL TÜMÖRLER)">
            <a:extLst>
              <a:ext uri="{FF2B5EF4-FFF2-40B4-BE49-F238E27FC236}">
                <a16:creationId xmlns:a16="http://schemas.microsoft.com/office/drawing/2014/main" id="{0683C00D-A697-4BD6-AD98-FA303461D6DC}"/>
              </a:ext>
            </a:extLst>
          </p:cNvPr>
          <p:cNvSpPr txBox="1"/>
          <p:nvPr/>
        </p:nvSpPr>
        <p:spPr>
          <a:xfrm>
            <a:off x="3427646" y="729486"/>
            <a:ext cx="2644312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0000"/>
              </a:lnSpc>
              <a:defRPr sz="3200" b="1">
                <a:solidFill>
                  <a:schemeClr val="accent4"/>
                </a:solidFill>
              </a:defRPr>
            </a:pPr>
            <a:r>
              <a:rPr lang="tr-TR" dirty="0">
                <a:solidFill>
                  <a:srgbClr val="0070C0"/>
                </a:solidFill>
              </a:rPr>
              <a:t>Cerrahi biyopsi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7BC49077-9074-42C9-959D-E1DBF134AB39}"/>
              </a:ext>
            </a:extLst>
          </p:cNvPr>
          <p:cNvSpPr/>
          <p:nvPr/>
        </p:nvSpPr>
        <p:spPr>
          <a:xfrm>
            <a:off x="872384" y="1872487"/>
            <a:ext cx="71718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/>
              <a:t>VATS</a:t>
            </a:r>
          </a:p>
          <a:p>
            <a:endParaRPr lang="tr-TR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/>
              <a:t>Açık akciğer Biyopsisi</a:t>
            </a:r>
          </a:p>
          <a:p>
            <a:r>
              <a:rPr lang="tr-TR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523140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2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" y="-12806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9BD42E34-0868-40B0-821D-46900110EC4B}"/>
              </a:ext>
            </a:extLst>
          </p:cNvPr>
          <p:cNvSpPr/>
          <p:nvPr/>
        </p:nvSpPr>
        <p:spPr>
          <a:xfrm>
            <a:off x="3131840" y="342082"/>
            <a:ext cx="2880320" cy="504056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/>
              <a:t>DPAH</a:t>
            </a:r>
            <a:endParaRPr lang="en-US" sz="2400" b="1" dirty="0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56D9E7A8-D0B8-4422-AEA3-BE48F1340758}"/>
              </a:ext>
            </a:extLst>
          </p:cNvPr>
          <p:cNvSpPr/>
          <p:nvPr/>
        </p:nvSpPr>
        <p:spPr>
          <a:xfrm>
            <a:off x="951612" y="1136135"/>
            <a:ext cx="1433519" cy="1001118"/>
          </a:xfrm>
          <a:prstGeom prst="rect">
            <a:avLst/>
          </a:prstGeom>
          <a:solidFill>
            <a:srgbClr val="00B0F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Sebebi bilinen</a:t>
            </a:r>
          </a:p>
          <a:p>
            <a:pPr algn="ctr"/>
            <a:r>
              <a:rPr lang="en-US" sz="1400" dirty="0"/>
              <a:t>(ilaçlar, KVH, maruziyet, , genetik)</a:t>
            </a:r>
          </a:p>
        </p:txBody>
      </p:sp>
      <p:cxnSp>
        <p:nvCxnSpPr>
          <p:cNvPr id="9" name="Düz Bağlayıcı 8">
            <a:extLst>
              <a:ext uri="{FF2B5EF4-FFF2-40B4-BE49-F238E27FC236}">
                <a16:creationId xmlns:a16="http://schemas.microsoft.com/office/drawing/2014/main" id="{15E156FD-2834-4E59-99A9-062F68C0B76F}"/>
              </a:ext>
            </a:extLst>
          </p:cNvPr>
          <p:cNvCxnSpPr>
            <a:cxnSpLocks/>
          </p:cNvCxnSpPr>
          <p:nvPr/>
        </p:nvCxnSpPr>
        <p:spPr>
          <a:xfrm flipV="1">
            <a:off x="1668372" y="955886"/>
            <a:ext cx="5857617" cy="23642"/>
          </a:xfrm>
          <a:prstGeom prst="line">
            <a:avLst/>
          </a:prstGeom>
          <a:ln w="222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ikdörtgen 9">
            <a:extLst>
              <a:ext uri="{FF2B5EF4-FFF2-40B4-BE49-F238E27FC236}">
                <a16:creationId xmlns:a16="http://schemas.microsoft.com/office/drawing/2014/main" id="{FF099C49-3A97-4E2C-9E3C-58460A13467C}"/>
              </a:ext>
            </a:extLst>
          </p:cNvPr>
          <p:cNvSpPr/>
          <p:nvPr/>
        </p:nvSpPr>
        <p:spPr>
          <a:xfrm>
            <a:off x="2890264" y="1151301"/>
            <a:ext cx="1218953" cy="101676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İdiyopatik İnterstisyel Pnömoniler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FE72A01D-8ED8-4764-B75B-0D3CEB5BE58A}"/>
              </a:ext>
            </a:extLst>
          </p:cNvPr>
          <p:cNvSpPr/>
          <p:nvPr/>
        </p:nvSpPr>
        <p:spPr>
          <a:xfrm>
            <a:off x="4614350" y="1132324"/>
            <a:ext cx="1462229" cy="1004929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Granülomatöz</a:t>
            </a:r>
          </a:p>
          <a:p>
            <a:pPr algn="ctr"/>
            <a:r>
              <a:rPr lang="en-US" sz="1400" dirty="0"/>
              <a:t>(sarcoidozis, fungal, mikobakteriyal)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3315A092-9039-44B0-9810-B341AFB9FB6A}"/>
              </a:ext>
            </a:extLst>
          </p:cNvPr>
          <p:cNvSpPr/>
          <p:nvPr/>
        </p:nvSpPr>
        <p:spPr>
          <a:xfrm>
            <a:off x="6794874" y="1147970"/>
            <a:ext cx="1462230" cy="1004929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Granülomatöz</a:t>
            </a:r>
          </a:p>
          <a:p>
            <a:pPr algn="ctr"/>
            <a:r>
              <a:rPr lang="en-US" sz="1400" dirty="0"/>
              <a:t>(sarcoidozis, fungal, mikobakteriyal)</a:t>
            </a:r>
          </a:p>
        </p:txBody>
      </p:sp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14FB4D93-80BB-4A5F-8725-884683419AC4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1668371" y="971245"/>
            <a:ext cx="1" cy="16489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üz Bağlayıcı 14">
            <a:extLst>
              <a:ext uri="{FF2B5EF4-FFF2-40B4-BE49-F238E27FC236}">
                <a16:creationId xmlns:a16="http://schemas.microsoft.com/office/drawing/2014/main" id="{B9D6600F-9C49-4594-9B23-F873CDBACF15}"/>
              </a:ext>
            </a:extLst>
          </p:cNvPr>
          <p:cNvCxnSpPr>
            <a:cxnSpLocks/>
          </p:cNvCxnSpPr>
          <p:nvPr/>
        </p:nvCxnSpPr>
        <p:spPr>
          <a:xfrm>
            <a:off x="3489018" y="955886"/>
            <a:ext cx="1" cy="16489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308655EB-8D33-46F9-9592-3988F32B1696}"/>
              </a:ext>
            </a:extLst>
          </p:cNvPr>
          <p:cNvCxnSpPr>
            <a:cxnSpLocks/>
          </p:cNvCxnSpPr>
          <p:nvPr/>
        </p:nvCxnSpPr>
        <p:spPr>
          <a:xfrm>
            <a:off x="5304185" y="971245"/>
            <a:ext cx="0" cy="187583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Düz Bağlayıcı 19">
            <a:extLst>
              <a:ext uri="{FF2B5EF4-FFF2-40B4-BE49-F238E27FC236}">
                <a16:creationId xmlns:a16="http://schemas.microsoft.com/office/drawing/2014/main" id="{B64FB0A8-BAC5-40BD-B231-8301FC1949F9}"/>
              </a:ext>
            </a:extLst>
          </p:cNvPr>
          <p:cNvCxnSpPr>
            <a:cxnSpLocks/>
          </p:cNvCxnSpPr>
          <p:nvPr/>
        </p:nvCxnSpPr>
        <p:spPr>
          <a:xfrm>
            <a:off x="7525989" y="959898"/>
            <a:ext cx="0" cy="187583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Resim 20">
            <a:extLst>
              <a:ext uri="{FF2B5EF4-FFF2-40B4-BE49-F238E27FC236}">
                <a16:creationId xmlns:a16="http://schemas.microsoft.com/office/drawing/2014/main" id="{5E6725E1-4B80-4652-99A6-0C2802336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9" y="139595"/>
            <a:ext cx="8826902" cy="68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218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2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1" y="0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HİSTOPATOLOJİK SINIFLANDIRMA (MEZENKİMAL TÜMÖRLER)">
            <a:extLst>
              <a:ext uri="{FF2B5EF4-FFF2-40B4-BE49-F238E27FC236}">
                <a16:creationId xmlns:a16="http://schemas.microsoft.com/office/drawing/2014/main" id="{0683C00D-A697-4BD6-AD98-FA303461D6DC}"/>
              </a:ext>
            </a:extLst>
          </p:cNvPr>
          <p:cNvSpPr txBox="1"/>
          <p:nvPr/>
        </p:nvSpPr>
        <p:spPr>
          <a:xfrm>
            <a:off x="4703600" y="729486"/>
            <a:ext cx="92396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0000"/>
              </a:lnSpc>
              <a:defRPr sz="3200" b="1">
                <a:solidFill>
                  <a:schemeClr val="accent4"/>
                </a:solidFill>
              </a:defRPr>
            </a:pP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7" name="HİSTOPATOLOJİK SINIFLANDIRMA (MEZENKİMAL TÜMÖRLER)">
            <a:extLst>
              <a:ext uri="{FF2B5EF4-FFF2-40B4-BE49-F238E27FC236}">
                <a16:creationId xmlns:a16="http://schemas.microsoft.com/office/drawing/2014/main" id="{022DC945-BD6D-4953-BA2E-2E745429B7AE}"/>
              </a:ext>
            </a:extLst>
          </p:cNvPr>
          <p:cNvSpPr txBox="1"/>
          <p:nvPr/>
        </p:nvSpPr>
        <p:spPr>
          <a:xfrm>
            <a:off x="2265466" y="702970"/>
            <a:ext cx="3830534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0000"/>
              </a:lnSpc>
              <a:defRPr sz="3200" b="1">
                <a:solidFill>
                  <a:schemeClr val="accent4"/>
                </a:solidFill>
              </a:defRPr>
            </a:pPr>
            <a:r>
              <a:rPr lang="tr-TR" dirty="0">
                <a:solidFill>
                  <a:srgbClr val="0070C0"/>
                </a:solidFill>
              </a:rPr>
              <a:t>Klinik olarak IPF tanısı</a:t>
            </a:r>
            <a:endParaRPr sz="1800" dirty="0">
              <a:solidFill>
                <a:srgbClr val="0070C0"/>
              </a:solidFill>
            </a:endParaRP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039D116B-5D7D-42BF-AD69-66611581CE37}"/>
              </a:ext>
            </a:extLst>
          </p:cNvPr>
          <p:cNvSpPr/>
          <p:nvPr/>
        </p:nvSpPr>
        <p:spPr>
          <a:xfrm>
            <a:off x="842404" y="1444155"/>
            <a:ext cx="7171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 err="1"/>
              <a:t>Major</a:t>
            </a:r>
            <a:r>
              <a:rPr lang="tr-TR" sz="2400" b="1" dirty="0"/>
              <a:t> kriterler</a:t>
            </a:r>
          </a:p>
          <a:p>
            <a:r>
              <a:rPr lang="tr-TR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7FE6B9F9-3F51-479E-9EC6-C14F77865DE4}"/>
              </a:ext>
            </a:extLst>
          </p:cNvPr>
          <p:cNvSpPr/>
          <p:nvPr/>
        </p:nvSpPr>
        <p:spPr>
          <a:xfrm>
            <a:off x="991150" y="1974654"/>
            <a:ext cx="63791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IAH’na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yol açan diğer nedenlerin ekarte edilmesi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SFT ve kan gazında bozukluk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HRCT </a:t>
            </a: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bibaziller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retiküler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değişiklikler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BAL veya TBB ile diğer hastalıkları destekleyen bulgu olmaması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A8D0FBA1-01D0-4AFA-B36C-AAAF681AFC4C}"/>
              </a:ext>
            </a:extLst>
          </p:cNvPr>
          <p:cNvSpPr/>
          <p:nvPr/>
        </p:nvSpPr>
        <p:spPr>
          <a:xfrm>
            <a:off x="842403" y="3583325"/>
            <a:ext cx="7171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/>
              <a:t>Minör kriterler</a:t>
            </a:r>
          </a:p>
          <a:p>
            <a:r>
              <a:rPr lang="tr-TR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F9115D7B-D5C4-46D1-B63C-34F44EFEAD89}"/>
              </a:ext>
            </a:extLst>
          </p:cNvPr>
          <p:cNvSpPr/>
          <p:nvPr/>
        </p:nvSpPr>
        <p:spPr>
          <a:xfrm>
            <a:off x="991150" y="4155606"/>
            <a:ext cx="69171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Yaş &gt; 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Sinsi başlayan ve başka bir şekilde açıklanamayan egzersiz </a:t>
            </a: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dispnesi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Semptomların süresi &gt;3 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Bibaziller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, kuru (‘’</a:t>
            </a: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Velcro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’’) </a:t>
            </a: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inspiratuar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1">
                    <a:lumMod val="75000"/>
                  </a:schemeClr>
                </a:solidFill>
              </a:rPr>
              <a:t>raller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Düz Bağlayıcı 11">
            <a:extLst>
              <a:ext uri="{FF2B5EF4-FFF2-40B4-BE49-F238E27FC236}">
                <a16:creationId xmlns:a16="http://schemas.microsoft.com/office/drawing/2014/main" id="{294646DC-3CB0-487B-A1BB-400F317EA5E3}"/>
              </a:ext>
            </a:extLst>
          </p:cNvPr>
          <p:cNvCxnSpPr/>
          <p:nvPr/>
        </p:nvCxnSpPr>
        <p:spPr>
          <a:xfrm>
            <a:off x="3278474" y="4942798"/>
            <a:ext cx="139700" cy="0"/>
          </a:xfrm>
          <a:prstGeom prst="line">
            <a:avLst/>
          </a:prstGeom>
          <a:noFill/>
          <a:ln w="12700" cap="flat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66246874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9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75" y="32791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Dikdörtgen 2"/>
          <p:cNvSpPr txBox="1"/>
          <p:nvPr/>
        </p:nvSpPr>
        <p:spPr>
          <a:xfrm>
            <a:off x="804862" y="2598738"/>
            <a:ext cx="457200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BF989898-C050-4B64-9AD5-C503BEC2B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3" y="653580"/>
            <a:ext cx="3073217" cy="2502258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7485AA2-73A4-4A77-A8F7-75560087B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037" y="664148"/>
            <a:ext cx="3832491" cy="2502258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527670D-BDA8-48DC-8A80-9DE7E8476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208" y="3967551"/>
            <a:ext cx="5493897" cy="21311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2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1" y="0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HİSTOPATOLOJİK SINIFLANDIRMA (MEZENKİMAL TÜMÖRLER)">
            <a:extLst>
              <a:ext uri="{FF2B5EF4-FFF2-40B4-BE49-F238E27FC236}">
                <a16:creationId xmlns:a16="http://schemas.microsoft.com/office/drawing/2014/main" id="{0683C00D-A697-4BD6-AD98-FA303461D6DC}"/>
              </a:ext>
            </a:extLst>
          </p:cNvPr>
          <p:cNvSpPr txBox="1"/>
          <p:nvPr/>
        </p:nvSpPr>
        <p:spPr>
          <a:xfrm>
            <a:off x="3808362" y="729486"/>
            <a:ext cx="1882885" cy="978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0000"/>
              </a:lnSpc>
              <a:defRPr sz="3200" b="1">
                <a:solidFill>
                  <a:schemeClr val="accent4"/>
                </a:solidFill>
              </a:defRPr>
            </a:pPr>
            <a:r>
              <a:rPr lang="tr-TR" dirty="0">
                <a:solidFill>
                  <a:srgbClr val="0070C0"/>
                </a:solidFill>
              </a:rPr>
              <a:t>Hazırlayan</a:t>
            </a:r>
          </a:p>
          <a:p>
            <a:pPr algn="ctr">
              <a:lnSpc>
                <a:spcPct val="90000"/>
              </a:lnSpc>
              <a:defRPr sz="3200" b="1">
                <a:solidFill>
                  <a:schemeClr val="accent4"/>
                </a:solidFill>
              </a:defRPr>
            </a:pP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7" name="Metin kutusu 5">
            <a:extLst>
              <a:ext uri="{FF2B5EF4-FFF2-40B4-BE49-F238E27FC236}">
                <a16:creationId xmlns:a16="http://schemas.microsoft.com/office/drawing/2014/main" id="{89A7B387-95A3-45C3-83F8-58693825D25A}"/>
              </a:ext>
            </a:extLst>
          </p:cNvPr>
          <p:cNvSpPr txBox="1"/>
          <p:nvPr/>
        </p:nvSpPr>
        <p:spPr>
          <a:xfrm>
            <a:off x="2711448" y="1562898"/>
            <a:ext cx="4076700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tr-TR" dirty="0"/>
              <a:t>TÜSAD-GEAK üyesi</a:t>
            </a:r>
          </a:p>
          <a:p>
            <a:r>
              <a:rPr dirty="0"/>
              <a:t>DR. </a:t>
            </a:r>
            <a:r>
              <a:rPr lang="tr-TR" dirty="0"/>
              <a:t>Arzu MİRİCİ</a:t>
            </a:r>
          </a:p>
          <a:p>
            <a:r>
              <a:rPr lang="tr-TR" dirty="0"/>
              <a:t>Çanakkale </a:t>
            </a:r>
            <a:r>
              <a:rPr lang="tr-TR" dirty="0" err="1"/>
              <a:t>Onsekiz</a:t>
            </a:r>
            <a:r>
              <a:rPr lang="tr-TR" dirty="0"/>
              <a:t> Mart Üniversitesi</a:t>
            </a:r>
          </a:p>
          <a:p>
            <a:r>
              <a:rPr lang="tr-TR" dirty="0"/>
              <a:t>Tıp Fakültesi</a:t>
            </a:r>
          </a:p>
        </p:txBody>
      </p:sp>
    </p:spTree>
    <p:extLst>
      <p:ext uri="{BB962C8B-B14F-4D97-AF65-F5344CB8AC3E}">
        <p14:creationId xmlns:p14="http://schemas.microsoft.com/office/powerpoint/2010/main" val="48099851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6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75" y="32791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Dikdörtgen 1"/>
          <p:cNvSpPr txBox="1"/>
          <p:nvPr/>
        </p:nvSpPr>
        <p:spPr>
          <a:xfrm>
            <a:off x="827087" y="3702050"/>
            <a:ext cx="545465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159" name="Dikdörtgen 1"/>
          <p:cNvSpPr txBox="1"/>
          <p:nvPr/>
        </p:nvSpPr>
        <p:spPr>
          <a:xfrm>
            <a:off x="457200" y="481212"/>
            <a:ext cx="8128185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chemeClr val="accent1">
                    <a:satOff val="-4409"/>
                    <a:lumOff val="-10509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tr-TR" dirty="0"/>
              <a:t>İNTERSİSYEL AKCİĞER HASTALIKLARI</a:t>
            </a:r>
            <a:br>
              <a:rPr lang="tr-TR" dirty="0"/>
            </a:br>
            <a:r>
              <a:rPr lang="tr-TR" dirty="0"/>
              <a:t>DİFFÜZ PARENKİMAL AKCİĞER HASTALIKLARI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AA56E2E4-DC00-4874-BAA6-4FE194505CD9}"/>
              </a:ext>
            </a:extLst>
          </p:cNvPr>
          <p:cNvSpPr/>
          <p:nvPr/>
        </p:nvSpPr>
        <p:spPr>
          <a:xfrm>
            <a:off x="827087" y="2538534"/>
            <a:ext cx="28055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İnterstisyum</a:t>
            </a:r>
            <a:endParaRPr lang="tr-T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Alveoller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Vasküler</a:t>
            </a:r>
            <a:r>
              <a:rPr lang="tr-TR" sz="2400" dirty="0"/>
              <a:t> yapılar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Lenfatikler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Küçük hava yolları</a:t>
            </a:r>
          </a:p>
        </p:txBody>
      </p:sp>
      <p:pic>
        <p:nvPicPr>
          <p:cNvPr id="10" name="İçerik Yer Tutucusu 5">
            <a:extLst>
              <a:ext uri="{FF2B5EF4-FFF2-40B4-BE49-F238E27FC236}">
                <a16:creationId xmlns:a16="http://schemas.microsoft.com/office/drawing/2014/main" id="{88725506-37E4-4D03-A5B7-4F339E30330E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859" y="2344514"/>
            <a:ext cx="2294082" cy="232703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2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75" y="32791"/>
            <a:ext cx="9156075" cy="6867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7D811EDD-7BA1-4700-949A-3BAF97227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78" y="597585"/>
            <a:ext cx="3796090" cy="2483544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E6373022-4911-4DD2-8A23-1BFEFED93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502" y="3026509"/>
            <a:ext cx="4039653" cy="26463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8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75" y="32791"/>
            <a:ext cx="9156075" cy="6867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A2AED7-F60A-426B-84EC-7E0EEC4FF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56" y="2489492"/>
            <a:ext cx="1855897" cy="244893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2EB6818-2208-4846-A3FE-9C4D898FB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962" y="2489492"/>
            <a:ext cx="1821766" cy="2448931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54C3D501-23C5-4680-8BA9-3E70147B3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148" y="2489492"/>
            <a:ext cx="1840950" cy="2448931"/>
          </a:xfrm>
          <a:prstGeom prst="rect">
            <a:avLst/>
          </a:prstGeom>
        </p:spPr>
      </p:pic>
      <p:sp>
        <p:nvSpPr>
          <p:cNvPr id="13" name="Metin kutusu 9">
            <a:extLst>
              <a:ext uri="{FF2B5EF4-FFF2-40B4-BE49-F238E27FC236}">
                <a16:creationId xmlns:a16="http://schemas.microsoft.com/office/drawing/2014/main" id="{A9B08122-9724-4967-B4F9-C4CD7AB5A02A}"/>
              </a:ext>
            </a:extLst>
          </p:cNvPr>
          <p:cNvSpPr txBox="1"/>
          <p:nvPr/>
        </p:nvSpPr>
        <p:spPr>
          <a:xfrm>
            <a:off x="1072988" y="1584233"/>
            <a:ext cx="1789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Normal</a:t>
            </a:r>
          </a:p>
        </p:txBody>
      </p:sp>
      <p:sp>
        <p:nvSpPr>
          <p:cNvPr id="14" name="Metin kutusu 8">
            <a:extLst>
              <a:ext uri="{FF2B5EF4-FFF2-40B4-BE49-F238E27FC236}">
                <a16:creationId xmlns:a16="http://schemas.microsoft.com/office/drawing/2014/main" id="{E0B592B0-E748-4E15-B6C6-5CED03C4A9AD}"/>
              </a:ext>
            </a:extLst>
          </p:cNvPr>
          <p:cNvSpPr txBox="1"/>
          <p:nvPr/>
        </p:nvSpPr>
        <p:spPr>
          <a:xfrm>
            <a:off x="3893560" y="1584233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inflamasyon</a:t>
            </a:r>
            <a:endParaRPr lang="tr-TR" dirty="0"/>
          </a:p>
        </p:txBody>
      </p:sp>
      <p:sp>
        <p:nvSpPr>
          <p:cNvPr id="15" name="Metin kutusu 7">
            <a:extLst>
              <a:ext uri="{FF2B5EF4-FFF2-40B4-BE49-F238E27FC236}">
                <a16:creationId xmlns:a16="http://schemas.microsoft.com/office/drawing/2014/main" id="{BD153184-4951-4B77-8B56-D4B77B4E6800}"/>
              </a:ext>
            </a:extLst>
          </p:cNvPr>
          <p:cNvSpPr txBox="1"/>
          <p:nvPr/>
        </p:nvSpPr>
        <p:spPr>
          <a:xfrm>
            <a:off x="7086600" y="1360593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dirty="0"/>
          </a:p>
          <a:p>
            <a:r>
              <a:rPr lang="tr-TR" dirty="0" err="1"/>
              <a:t>Fibrozis</a:t>
            </a:r>
            <a:endParaRPr lang="tr-TR" dirty="0"/>
          </a:p>
        </p:txBody>
      </p:sp>
      <p:sp>
        <p:nvSpPr>
          <p:cNvPr id="16" name="Metin kutusu 10">
            <a:extLst>
              <a:ext uri="{FF2B5EF4-FFF2-40B4-BE49-F238E27FC236}">
                <a16:creationId xmlns:a16="http://schemas.microsoft.com/office/drawing/2014/main" id="{C17A5B47-DAA3-4EEF-8C75-BF70E6DFEB2B}"/>
              </a:ext>
            </a:extLst>
          </p:cNvPr>
          <p:cNvSpPr txBox="1"/>
          <p:nvPr/>
        </p:nvSpPr>
        <p:spPr>
          <a:xfrm>
            <a:off x="625917" y="5420991"/>
            <a:ext cx="8518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İnfalamasyondan</a:t>
            </a:r>
            <a:r>
              <a:rPr lang="tr-TR" dirty="0"/>
              <a:t> normale dönebilir </a:t>
            </a:r>
          </a:p>
          <a:p>
            <a:r>
              <a:rPr lang="tr-TR" dirty="0" err="1"/>
              <a:t>Fibrozisten</a:t>
            </a:r>
            <a:r>
              <a:rPr lang="tr-TR" dirty="0"/>
              <a:t> geri dönemez</a:t>
            </a:r>
          </a:p>
          <a:p>
            <a:r>
              <a:rPr lang="tr-TR" dirty="0" err="1"/>
              <a:t>Sonuç;Hipoksi</a:t>
            </a:r>
            <a:endParaRPr lang="tr-TR"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2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1" y="0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Dikdörtgen 1"/>
          <p:cNvSpPr txBox="1"/>
          <p:nvPr/>
        </p:nvSpPr>
        <p:spPr>
          <a:xfrm>
            <a:off x="3166352" y="677796"/>
            <a:ext cx="3166892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200" b="1">
                <a:solidFill>
                  <a:schemeClr val="accent1">
                    <a:satOff val="-4409"/>
                    <a:lumOff val="-10509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tr-TR" dirty="0"/>
              <a:t>Genel Özellikler</a:t>
            </a:r>
            <a:endParaRPr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914AE852-DF7D-4467-B662-EC6FD3EA3CC0}"/>
              </a:ext>
            </a:extLst>
          </p:cNvPr>
          <p:cNvSpPr/>
          <p:nvPr/>
        </p:nvSpPr>
        <p:spPr>
          <a:xfrm>
            <a:off x="1359107" y="1720840"/>
            <a:ext cx="71628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Efor </a:t>
            </a:r>
            <a:r>
              <a:rPr lang="tr-TR" sz="2400" dirty="0" err="1"/>
              <a:t>dispnesi</a:t>
            </a:r>
            <a:r>
              <a:rPr lang="tr-TR" sz="2400" dirty="0"/>
              <a:t>, </a:t>
            </a:r>
            <a:r>
              <a:rPr lang="tr-TR" sz="2400" dirty="0" err="1"/>
              <a:t>nonprodüktif</a:t>
            </a:r>
            <a:r>
              <a:rPr lang="tr-TR" sz="2400" dirty="0"/>
              <a:t> öksürük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Akciğer filminde </a:t>
            </a:r>
            <a:r>
              <a:rPr lang="tr-TR" sz="2400" dirty="0" err="1"/>
              <a:t>bilateral</a:t>
            </a:r>
            <a:r>
              <a:rPr lang="tr-TR" sz="2400" dirty="0"/>
              <a:t> </a:t>
            </a:r>
            <a:r>
              <a:rPr lang="tr-TR" sz="2400" dirty="0" err="1"/>
              <a:t>diffüz</a:t>
            </a:r>
            <a:r>
              <a:rPr lang="tr-TR" sz="2400" dirty="0"/>
              <a:t> </a:t>
            </a:r>
            <a:r>
              <a:rPr lang="tr-TR" sz="2400" dirty="0" err="1"/>
              <a:t>infiltrasyonlar</a:t>
            </a:r>
            <a:endParaRPr lang="tr-T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Fizyolojik anormallikler (</a:t>
            </a:r>
            <a:r>
              <a:rPr lang="tr-TR" sz="2400" dirty="0" err="1"/>
              <a:t>SFT+Arter</a:t>
            </a:r>
            <a:r>
              <a:rPr lang="tr-TR" sz="2400" dirty="0"/>
              <a:t> kan gazı)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Restriktif</a:t>
            </a:r>
            <a:r>
              <a:rPr lang="tr-TR" sz="2400" dirty="0"/>
              <a:t> bozukluk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CO </a:t>
            </a:r>
            <a:r>
              <a:rPr lang="tr-TR" sz="2400" dirty="0" err="1"/>
              <a:t>diffüzyon</a:t>
            </a:r>
            <a:r>
              <a:rPr lang="tr-TR" sz="2400" dirty="0"/>
              <a:t> kapasitesinde azalma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Alveoloarteriyal</a:t>
            </a:r>
            <a:r>
              <a:rPr lang="tr-TR" sz="2400" dirty="0"/>
              <a:t> oksijen </a:t>
            </a:r>
            <a:r>
              <a:rPr lang="tr-TR" sz="2400" dirty="0" err="1"/>
              <a:t>gradiyentinde</a:t>
            </a:r>
            <a:r>
              <a:rPr lang="tr-TR" sz="2400" dirty="0"/>
              <a:t> artma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Sistemik hastalık, meslek, hobi, ilaç öyküsü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Histopatolojik</a:t>
            </a:r>
            <a:r>
              <a:rPr lang="tr-TR" sz="2400" dirty="0"/>
              <a:t> olarak değişik derecelerde </a:t>
            </a:r>
            <a:r>
              <a:rPr lang="tr-TR" sz="2400" dirty="0" err="1"/>
              <a:t>inflamasyon</a:t>
            </a:r>
            <a:r>
              <a:rPr lang="tr-TR" sz="2400" dirty="0"/>
              <a:t> ve </a:t>
            </a:r>
            <a:r>
              <a:rPr lang="tr-TR" sz="2400" dirty="0" err="1"/>
              <a:t>fibrozis</a:t>
            </a:r>
            <a:r>
              <a:rPr lang="tr-TR" sz="2400" dirty="0"/>
              <a:t> ± </a:t>
            </a:r>
            <a:r>
              <a:rPr lang="tr-TR" sz="2400" dirty="0" err="1"/>
              <a:t>granülomatöz</a:t>
            </a:r>
            <a:r>
              <a:rPr lang="tr-TR" sz="2400" dirty="0"/>
              <a:t> ve </a:t>
            </a:r>
            <a:r>
              <a:rPr lang="tr-TR" sz="2400" dirty="0" err="1"/>
              <a:t>vasküler</a:t>
            </a:r>
            <a:r>
              <a:rPr lang="tr-TR" sz="2400" dirty="0"/>
              <a:t> değişiklikler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2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1" y="0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Dikdörtgen 1"/>
          <p:cNvSpPr txBox="1"/>
          <p:nvPr/>
        </p:nvSpPr>
        <p:spPr>
          <a:xfrm>
            <a:off x="3975068" y="677796"/>
            <a:ext cx="154946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200" b="1">
                <a:solidFill>
                  <a:schemeClr val="accent1">
                    <a:satOff val="-4409"/>
                    <a:lumOff val="-10509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tr-TR" dirty="0"/>
              <a:t>Tarihçe</a:t>
            </a:r>
            <a:endParaRPr dirty="0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74B0460A-8D32-4625-8A1D-C90E19B2D6E6}"/>
              </a:ext>
            </a:extLst>
          </p:cNvPr>
          <p:cNvSpPr/>
          <p:nvPr/>
        </p:nvSpPr>
        <p:spPr>
          <a:xfrm>
            <a:off x="990599" y="2455709"/>
            <a:ext cx="71628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1933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Hamman</a:t>
            </a:r>
            <a:r>
              <a:rPr lang="tr-TR" sz="2400" dirty="0"/>
              <a:t> ve </a:t>
            </a:r>
            <a:r>
              <a:rPr lang="tr-TR" sz="2400" dirty="0" err="1"/>
              <a:t>Rich</a:t>
            </a:r>
            <a:endParaRPr lang="tr-T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Hızlı ilerleyen ve ölümle sonuçlanan bir </a:t>
            </a:r>
            <a:r>
              <a:rPr lang="tr-TR" sz="2400" dirty="0" err="1"/>
              <a:t>pulmoner</a:t>
            </a:r>
            <a:r>
              <a:rPr lang="tr-TR" sz="2400" dirty="0"/>
              <a:t> </a:t>
            </a:r>
            <a:r>
              <a:rPr lang="tr-TR" sz="2400" dirty="0" err="1"/>
              <a:t>fibrozis</a:t>
            </a:r>
            <a:r>
              <a:rPr lang="tr-TR" sz="2400" dirty="0"/>
              <a:t> olgusu</a:t>
            </a:r>
          </a:p>
        </p:txBody>
      </p:sp>
    </p:spTree>
    <p:extLst>
      <p:ext uri="{BB962C8B-B14F-4D97-AF65-F5344CB8AC3E}">
        <p14:creationId xmlns:p14="http://schemas.microsoft.com/office/powerpoint/2010/main" val="421646788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2" name="İçerik Yer Tutucusu 3" descr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" y="-12806"/>
            <a:ext cx="9156075" cy="686705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9BD42E34-0868-40B0-821D-46900110EC4B}"/>
              </a:ext>
            </a:extLst>
          </p:cNvPr>
          <p:cNvSpPr/>
          <p:nvPr/>
        </p:nvSpPr>
        <p:spPr>
          <a:xfrm>
            <a:off x="3131840" y="342082"/>
            <a:ext cx="2880320" cy="504056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/>
              <a:t>DPAH</a:t>
            </a:r>
            <a:endParaRPr lang="en-US" sz="2400" b="1" dirty="0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56D9E7A8-D0B8-4422-AEA3-BE48F1340758}"/>
              </a:ext>
            </a:extLst>
          </p:cNvPr>
          <p:cNvSpPr/>
          <p:nvPr/>
        </p:nvSpPr>
        <p:spPr>
          <a:xfrm>
            <a:off x="951612" y="1136135"/>
            <a:ext cx="1433519" cy="1001118"/>
          </a:xfrm>
          <a:prstGeom prst="rect">
            <a:avLst/>
          </a:prstGeom>
          <a:solidFill>
            <a:srgbClr val="00B0F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Sebebi bilinen</a:t>
            </a:r>
          </a:p>
          <a:p>
            <a:pPr algn="ctr"/>
            <a:r>
              <a:rPr lang="en-US" sz="1400" dirty="0"/>
              <a:t>(ilaçlar, KVH, maruziyet, , genetik)</a:t>
            </a:r>
          </a:p>
        </p:txBody>
      </p:sp>
      <p:cxnSp>
        <p:nvCxnSpPr>
          <p:cNvPr id="9" name="Düz Bağlayıcı 8">
            <a:extLst>
              <a:ext uri="{FF2B5EF4-FFF2-40B4-BE49-F238E27FC236}">
                <a16:creationId xmlns:a16="http://schemas.microsoft.com/office/drawing/2014/main" id="{15E156FD-2834-4E59-99A9-062F68C0B76F}"/>
              </a:ext>
            </a:extLst>
          </p:cNvPr>
          <p:cNvCxnSpPr>
            <a:cxnSpLocks/>
          </p:cNvCxnSpPr>
          <p:nvPr/>
        </p:nvCxnSpPr>
        <p:spPr>
          <a:xfrm flipV="1">
            <a:off x="1668372" y="955886"/>
            <a:ext cx="5857617" cy="23642"/>
          </a:xfrm>
          <a:prstGeom prst="line">
            <a:avLst/>
          </a:prstGeom>
          <a:ln w="222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ikdörtgen 9">
            <a:extLst>
              <a:ext uri="{FF2B5EF4-FFF2-40B4-BE49-F238E27FC236}">
                <a16:creationId xmlns:a16="http://schemas.microsoft.com/office/drawing/2014/main" id="{FF099C49-3A97-4E2C-9E3C-58460A13467C}"/>
              </a:ext>
            </a:extLst>
          </p:cNvPr>
          <p:cNvSpPr/>
          <p:nvPr/>
        </p:nvSpPr>
        <p:spPr>
          <a:xfrm>
            <a:off x="2890264" y="1151301"/>
            <a:ext cx="1218953" cy="101676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İdiyopatik İnterstisyel Pnömoniler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FE72A01D-8ED8-4764-B75B-0D3CEB5BE58A}"/>
              </a:ext>
            </a:extLst>
          </p:cNvPr>
          <p:cNvSpPr/>
          <p:nvPr/>
        </p:nvSpPr>
        <p:spPr>
          <a:xfrm>
            <a:off x="4614350" y="1132324"/>
            <a:ext cx="1462229" cy="1004929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Granülomatöz</a:t>
            </a:r>
          </a:p>
          <a:p>
            <a:pPr algn="ctr"/>
            <a:r>
              <a:rPr lang="en-US" sz="1400" dirty="0"/>
              <a:t>(sarcoidozis, fungal, mikobakteriyal)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3315A092-9039-44B0-9810-B341AFB9FB6A}"/>
              </a:ext>
            </a:extLst>
          </p:cNvPr>
          <p:cNvSpPr/>
          <p:nvPr/>
        </p:nvSpPr>
        <p:spPr>
          <a:xfrm>
            <a:off x="6794874" y="1147970"/>
            <a:ext cx="1462230" cy="1004929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Granülomatöz</a:t>
            </a:r>
          </a:p>
          <a:p>
            <a:pPr algn="ctr"/>
            <a:r>
              <a:rPr lang="en-US" sz="1400" dirty="0"/>
              <a:t>(sarcoidozis, fungal, mikobakteriyal)</a:t>
            </a:r>
          </a:p>
        </p:txBody>
      </p:sp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14FB4D93-80BB-4A5F-8725-884683419AC4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1668371" y="971245"/>
            <a:ext cx="1" cy="16489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üz Bağlayıcı 14">
            <a:extLst>
              <a:ext uri="{FF2B5EF4-FFF2-40B4-BE49-F238E27FC236}">
                <a16:creationId xmlns:a16="http://schemas.microsoft.com/office/drawing/2014/main" id="{B9D6600F-9C49-4594-9B23-F873CDBACF15}"/>
              </a:ext>
            </a:extLst>
          </p:cNvPr>
          <p:cNvCxnSpPr>
            <a:cxnSpLocks/>
          </p:cNvCxnSpPr>
          <p:nvPr/>
        </p:nvCxnSpPr>
        <p:spPr>
          <a:xfrm>
            <a:off x="3489018" y="955886"/>
            <a:ext cx="1" cy="16489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308655EB-8D33-46F9-9592-3988F32B1696}"/>
              </a:ext>
            </a:extLst>
          </p:cNvPr>
          <p:cNvCxnSpPr>
            <a:cxnSpLocks/>
          </p:cNvCxnSpPr>
          <p:nvPr/>
        </p:nvCxnSpPr>
        <p:spPr>
          <a:xfrm>
            <a:off x="5304185" y="971245"/>
            <a:ext cx="0" cy="187583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Düz Bağlayıcı 19">
            <a:extLst>
              <a:ext uri="{FF2B5EF4-FFF2-40B4-BE49-F238E27FC236}">
                <a16:creationId xmlns:a16="http://schemas.microsoft.com/office/drawing/2014/main" id="{B64FB0A8-BAC5-40BD-B231-8301FC1949F9}"/>
              </a:ext>
            </a:extLst>
          </p:cNvPr>
          <p:cNvCxnSpPr>
            <a:cxnSpLocks/>
          </p:cNvCxnSpPr>
          <p:nvPr/>
        </p:nvCxnSpPr>
        <p:spPr>
          <a:xfrm>
            <a:off x="7525989" y="959898"/>
            <a:ext cx="0" cy="187583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Resim 20">
            <a:extLst>
              <a:ext uri="{FF2B5EF4-FFF2-40B4-BE49-F238E27FC236}">
                <a16:creationId xmlns:a16="http://schemas.microsoft.com/office/drawing/2014/main" id="{5E6725E1-4B80-4652-99A6-0C2802336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9" y="139595"/>
            <a:ext cx="8826902" cy="68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376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is Teması">
  <a:themeElements>
    <a:clrScheme name="Ofis Teması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is Teması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Ofis Teması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is Teması">
  <a:themeElements>
    <a:clrScheme name="Ofis Teması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is Teması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Ofis Teması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883</Words>
  <Application>Microsoft Office PowerPoint</Application>
  <PresentationFormat>Ekran Gösterisi (4:3)</PresentationFormat>
  <Paragraphs>299</Paragraphs>
  <Slides>30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36" baseType="lpstr">
      <vt:lpstr>Arial</vt:lpstr>
      <vt:lpstr>Calibri</vt:lpstr>
      <vt:lpstr>Helvetica</vt:lpstr>
      <vt:lpstr>Times New Roman</vt:lpstr>
      <vt:lpstr>Wingdings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pc</dc:creator>
  <cp:lastModifiedBy>tusad</cp:lastModifiedBy>
  <cp:revision>33</cp:revision>
  <dcterms:modified xsi:type="dcterms:W3CDTF">2020-03-23T12:50:54Z</dcterms:modified>
</cp:coreProperties>
</file>