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DD5"/>
          </a:solidFill>
        </a:fill>
      </a:tcStyle>
    </a:wholeTbl>
    <a:band2H>
      <a:tcTxStyle/>
      <a:tcStyle>
        <a:tcBdr/>
        <a:fill>
          <a:solidFill>
            <a:srgbClr val="E7EF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3ED"/>
          </a:solidFill>
        </a:fill>
      </a:tcStyle>
    </a:wholeTbl>
    <a:band2H>
      <a:tcTxStyle/>
      <a:tcStyle>
        <a:tcBdr/>
        <a:fill>
          <a:solidFill>
            <a:srgbClr val="E7F2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ECB"/>
          </a:solidFill>
        </a:fill>
      </a:tcStyle>
    </a:wholeTbl>
    <a:band2H>
      <a:tcTxStyle/>
      <a:tcStyle>
        <a:tcBdr/>
        <a:fill>
          <a:solidFill>
            <a:srgbClr val="FC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aşlık Metni"/>
          <p:cNvSpPr txBox="1">
            <a:spLocks noGrp="1"/>
          </p:cNvSpPr>
          <p:nvPr>
            <p:ph type="title"/>
          </p:nvPr>
        </p:nvSpPr>
        <p:spPr>
          <a:xfrm>
            <a:off x="2209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</a:lvl1pPr>
          </a:lstStyle>
          <a:p>
            <a:r>
              <a:t>Başlık Metni</a:t>
            </a:r>
          </a:p>
        </p:txBody>
      </p:sp>
      <p:sp>
        <p:nvSpPr>
          <p:cNvPr id="111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4572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9144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3716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18288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1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9952176" y="6404292"/>
            <a:ext cx="25862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aşlık Metni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</a:lvl1pPr>
          </a:lstStyle>
          <a:p>
            <a:r>
              <a:t>Başlık Metni</a:t>
            </a:r>
          </a:p>
        </p:txBody>
      </p:sp>
      <p:sp>
        <p:nvSpPr>
          <p:cNvPr id="120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2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9952176" y="6404292"/>
            <a:ext cx="25862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1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Metn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Başlık Metni</a:t>
            </a:r>
          </a:p>
        </p:txBody>
      </p:sp>
      <p:sp>
        <p:nvSpPr>
          <p:cNvPr id="3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9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şlık Metn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8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aşlık Metn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Başlık Metni</a:t>
            </a:r>
          </a:p>
        </p:txBody>
      </p:sp>
      <p:sp>
        <p:nvSpPr>
          <p:cNvPr id="73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aşlık Metn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Başlık Metni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Alt Başlık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2" name="Resim 3" descr="Resi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503" y="-18582"/>
            <a:ext cx="9001002" cy="67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AKCİĞER KANSERİ"/>
          <p:cNvSpPr txBox="1"/>
          <p:nvPr/>
        </p:nvSpPr>
        <p:spPr>
          <a:xfrm>
            <a:off x="3757043" y="5427979"/>
            <a:ext cx="728979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t>AKCİĞER KANSERİ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Öksürük"/>
          <p:cNvSpPr txBox="1">
            <a:spLocks noGrp="1"/>
          </p:cNvSpPr>
          <p:nvPr>
            <p:ph type="body" sz="quarter" idx="1"/>
          </p:nvPr>
        </p:nvSpPr>
        <p:spPr>
          <a:xfrm>
            <a:off x="2419219" y="1281349"/>
            <a:ext cx="3605990" cy="576027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r>
              <a:t> Öksürük</a:t>
            </a:r>
          </a:p>
        </p:txBody>
      </p:sp>
      <p:sp>
        <p:nvSpPr>
          <p:cNvPr id="188" name="İçerik Yer Tutucusu 3"/>
          <p:cNvSpPr/>
          <p:nvPr/>
        </p:nvSpPr>
        <p:spPr>
          <a:xfrm>
            <a:off x="1966454" y="1856690"/>
            <a:ext cx="4056521" cy="3219260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08026" indent="-208026" defTabSz="832104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275"/>
            </a:pPr>
            <a:endParaRPr/>
          </a:p>
          <a:p>
            <a:pPr marL="208026" indent="-208026" defTabSz="832104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275"/>
            </a:pPr>
            <a:endParaRPr/>
          </a:p>
          <a:p>
            <a:pPr marL="208026" indent="-208026" defTabSz="832104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275"/>
            </a:pPr>
            <a:endParaRPr/>
          </a:p>
          <a:p>
            <a:pPr marL="208026" indent="-208026" defTabSz="832104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275"/>
            </a:pPr>
            <a:r>
              <a:t>%65-75 oranında</a:t>
            </a:r>
          </a:p>
          <a:p>
            <a:pPr marL="208026" indent="-208026" defTabSz="832104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275"/>
            </a:pPr>
            <a:r>
              <a:t>Akut ya da kronik olabilir</a:t>
            </a:r>
          </a:p>
          <a:p>
            <a:pPr marL="208026" indent="-208026" defTabSz="832104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275"/>
            </a:pPr>
            <a:r>
              <a:t>Kronik öksürüğün şiddeti ve niteliğinde değişme uyarıcı olmalıdır</a:t>
            </a:r>
          </a:p>
          <a:p>
            <a:pPr marL="208026" indent="-208026" defTabSz="832104">
              <a:lnSpc>
                <a:spcPct val="72000"/>
              </a:lnSpc>
              <a:spcBef>
                <a:spcPts val="900"/>
              </a:spcBef>
              <a:buSzPct val="100000"/>
              <a:buFont typeface="Arial"/>
              <a:buChar char="•"/>
              <a:defRPr sz="2275"/>
            </a:pPr>
            <a:r>
              <a:t>%25 oranında prodüktif</a:t>
            </a:r>
          </a:p>
        </p:txBody>
      </p:sp>
      <p:sp>
        <p:nvSpPr>
          <p:cNvPr id="189" name="Metin Yer Tutucusu 4"/>
          <p:cNvSpPr/>
          <p:nvPr/>
        </p:nvSpPr>
        <p:spPr>
          <a:xfrm>
            <a:off x="6250633" y="1268649"/>
            <a:ext cx="3502999" cy="576027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 b="1"/>
            </a:lvl1pPr>
          </a:lstStyle>
          <a:p>
            <a:r>
              <a:t>Hemoptizi</a:t>
            </a:r>
          </a:p>
        </p:txBody>
      </p:sp>
      <p:sp>
        <p:nvSpPr>
          <p:cNvPr id="190" name="İçerik Yer Tutucusu 5"/>
          <p:cNvSpPr/>
          <p:nvPr/>
        </p:nvSpPr>
        <p:spPr>
          <a:xfrm>
            <a:off x="6248400" y="1844675"/>
            <a:ext cx="3940431" cy="3219259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%6-35 oranında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Santral yerleşimli tümörlerde sık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%3 oranında ölümcül</a:t>
            </a:r>
          </a:p>
        </p:txBody>
      </p:sp>
      <p:pic>
        <p:nvPicPr>
          <p:cNvPr id="191" name="Resim 8" descr="Resim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107238" y="1879267"/>
            <a:ext cx="1740136" cy="99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Resim 9" descr="Resim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93956" y="2023219"/>
            <a:ext cx="1935886" cy="998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Dispne"/>
          <p:cNvSpPr txBox="1">
            <a:spLocks noGrp="1"/>
          </p:cNvSpPr>
          <p:nvPr>
            <p:ph type="body" sz="quarter" idx="1"/>
          </p:nvPr>
        </p:nvSpPr>
        <p:spPr>
          <a:xfrm>
            <a:off x="2579687" y="1014367"/>
            <a:ext cx="3375760" cy="5392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r>
              <a:t>Dispne </a:t>
            </a:r>
          </a:p>
        </p:txBody>
      </p:sp>
      <p:sp>
        <p:nvSpPr>
          <p:cNvPr id="197" name="İçerik Yer Tutucusu 3"/>
          <p:cNvSpPr/>
          <p:nvPr/>
        </p:nvSpPr>
        <p:spPr>
          <a:xfrm>
            <a:off x="1941475" y="1552575"/>
            <a:ext cx="4005052" cy="3142946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10311" indent="-210311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576"/>
            </a:pPr>
            <a:r>
              <a:t>%50-60 oranında görülür</a:t>
            </a:r>
          </a:p>
          <a:p>
            <a:pPr marL="210311" indent="-210311" defTabSz="841247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576"/>
            </a:pPr>
            <a:r>
              <a:t>Nedenleri arasında</a:t>
            </a:r>
          </a:p>
          <a:p>
            <a:pPr marL="630936" lvl="1" indent="-210311" defTabSz="841247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208"/>
            </a:pPr>
            <a:r>
              <a:t>Büyük hava yollarında daralma</a:t>
            </a:r>
          </a:p>
          <a:p>
            <a:pPr marL="630936" lvl="1" indent="-210311" defTabSz="841247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208"/>
            </a:pPr>
            <a:r>
              <a:t>Obstrüktif pnömoni</a:t>
            </a:r>
          </a:p>
          <a:p>
            <a:pPr marL="630936" lvl="1" indent="-210311" defTabSz="841247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208"/>
            </a:pPr>
            <a:r>
              <a:t>Lenfanjitik yayılım</a:t>
            </a:r>
          </a:p>
          <a:p>
            <a:pPr marL="630936" lvl="1" indent="-210311" defTabSz="841247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208"/>
            </a:pPr>
            <a:r>
              <a:t>Plevral efüzyon</a:t>
            </a:r>
          </a:p>
          <a:p>
            <a:pPr marL="630936" lvl="1" indent="-210311" defTabSz="841247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208"/>
            </a:pPr>
            <a:r>
              <a:t>Atelektazi </a:t>
            </a:r>
          </a:p>
        </p:txBody>
      </p:sp>
      <p:sp>
        <p:nvSpPr>
          <p:cNvPr id="198" name="Metin Yer Tutucusu 4"/>
          <p:cNvSpPr/>
          <p:nvPr/>
        </p:nvSpPr>
        <p:spPr>
          <a:xfrm>
            <a:off x="6235700" y="1040807"/>
            <a:ext cx="3219502" cy="51176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 b="1"/>
            </a:lvl1pPr>
          </a:lstStyle>
          <a:p>
            <a:r>
              <a:t>Ağrı </a:t>
            </a:r>
          </a:p>
        </p:txBody>
      </p:sp>
      <p:sp>
        <p:nvSpPr>
          <p:cNvPr id="199" name="İçerik Yer Tutucusu 5"/>
          <p:cNvSpPr/>
          <p:nvPr/>
        </p:nvSpPr>
        <p:spPr>
          <a:xfrm>
            <a:off x="6233517" y="1547346"/>
            <a:ext cx="3917441" cy="3153404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749808">
              <a:lnSpc>
                <a:spcPct val="81000"/>
              </a:lnSpc>
              <a:spcBef>
                <a:spcPts val="800"/>
              </a:spcBef>
              <a:defRPr sz="2296"/>
            </a:pPr>
            <a:endParaRPr/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buSzPct val="100000"/>
              <a:buFont typeface="Arial"/>
              <a:buChar char="•"/>
              <a:defRPr sz="2296"/>
            </a:pPr>
            <a:r>
              <a:t>%28-51 arasında</a:t>
            </a:r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buSzPct val="100000"/>
              <a:buFont typeface="Arial"/>
              <a:buChar char="•"/>
              <a:defRPr sz="2296"/>
            </a:pPr>
            <a:r>
              <a:t>Aralıklarla olur</a:t>
            </a:r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buSzPct val="100000"/>
              <a:buFont typeface="Arial"/>
              <a:buChar char="•"/>
              <a:defRPr sz="2296"/>
            </a:pPr>
            <a:endParaRPr/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buSzPct val="100000"/>
              <a:buFont typeface="Arial"/>
              <a:buChar char="•"/>
              <a:defRPr sz="2296"/>
            </a:pPr>
            <a:r>
              <a:t>İyi sınırlandırılamayan rahatsızlık hissi </a:t>
            </a:r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buSzPct val="100000"/>
              <a:buFont typeface="Arial"/>
              <a:buChar char="•"/>
              <a:defRPr sz="2296"/>
            </a:pPr>
            <a:r>
              <a:t>Toraks duvarına yayılımla daha şiddetli, lokalize ve sürekli</a:t>
            </a:r>
          </a:p>
        </p:txBody>
      </p:sp>
      <p:pic>
        <p:nvPicPr>
          <p:cNvPr id="200" name="Resim 6" descr="Resim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6844" y="4698229"/>
            <a:ext cx="2812632" cy="1375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Resim 7" descr="Resim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7402" y="4705350"/>
            <a:ext cx="1901421" cy="1375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Bölgesel semptomlar"/>
          <p:cNvSpPr txBox="1">
            <a:spLocks noGrp="1"/>
          </p:cNvSpPr>
          <p:nvPr>
            <p:ph type="body" sz="quarter" idx="1"/>
          </p:nvPr>
        </p:nvSpPr>
        <p:spPr>
          <a:xfrm>
            <a:off x="2154826" y="1506159"/>
            <a:ext cx="3842749" cy="6138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r>
              <a:t>Bölgesel semptomlar</a:t>
            </a:r>
          </a:p>
        </p:txBody>
      </p:sp>
      <p:sp>
        <p:nvSpPr>
          <p:cNvPr id="206" name="İçerik Yer Tutucusu 3"/>
          <p:cNvSpPr/>
          <p:nvPr/>
        </p:nvSpPr>
        <p:spPr>
          <a:xfrm>
            <a:off x="1947681" y="2118789"/>
            <a:ext cx="4049894" cy="2865367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185165" indent="-185165" defTabSz="740663">
              <a:lnSpc>
                <a:spcPct val="72000"/>
              </a:lnSpc>
              <a:spcBef>
                <a:spcPts val="800"/>
              </a:spcBef>
              <a:buSzPct val="100000"/>
              <a:buFont typeface="Arial"/>
              <a:buChar char="•"/>
              <a:defRPr sz="2025"/>
            </a:pPr>
            <a:r>
              <a:t>Plevral ve perikardiyal efüzyon</a:t>
            </a:r>
          </a:p>
          <a:p>
            <a:pPr marL="185165" indent="-185165" defTabSz="740663">
              <a:lnSpc>
                <a:spcPct val="72000"/>
              </a:lnSpc>
              <a:spcBef>
                <a:spcPts val="800"/>
              </a:spcBef>
              <a:buSzPct val="100000"/>
              <a:buFont typeface="Arial"/>
              <a:buChar char="•"/>
              <a:defRPr sz="2025"/>
            </a:pPr>
            <a:r>
              <a:t>Ses kısıklığı (rekürren sinir inv) </a:t>
            </a:r>
          </a:p>
          <a:p>
            <a:pPr marL="185165" indent="-185165" defTabSz="740663">
              <a:lnSpc>
                <a:spcPct val="72000"/>
              </a:lnSpc>
              <a:spcBef>
                <a:spcPts val="800"/>
              </a:spcBef>
              <a:buSzPct val="100000"/>
              <a:buFont typeface="Arial"/>
              <a:buChar char="•"/>
              <a:defRPr sz="2025"/>
            </a:pPr>
            <a:r>
              <a:t>Yutma güçlüğü (özefagus inv)</a:t>
            </a:r>
          </a:p>
          <a:p>
            <a:pPr marL="185165" indent="-185165" defTabSz="740663">
              <a:lnSpc>
                <a:spcPct val="72000"/>
              </a:lnSpc>
              <a:spcBef>
                <a:spcPts val="800"/>
              </a:spcBef>
              <a:buSzPct val="100000"/>
              <a:buFont typeface="Arial"/>
              <a:buChar char="•"/>
              <a:defRPr sz="2025"/>
            </a:pPr>
            <a:r>
              <a:t>Göğüs ağrısı (göğüs duvarı inv)</a:t>
            </a:r>
          </a:p>
          <a:p>
            <a:pPr marL="185165" indent="-185165" defTabSz="740663">
              <a:lnSpc>
                <a:spcPct val="72000"/>
              </a:lnSpc>
              <a:spcBef>
                <a:spcPts val="800"/>
              </a:spcBef>
              <a:buSzPct val="100000"/>
              <a:buFont typeface="Arial"/>
              <a:buChar char="•"/>
              <a:defRPr sz="2025"/>
            </a:pPr>
            <a:r>
              <a:t>Diyafragma paralizisi (frenik sinir inv)</a:t>
            </a:r>
          </a:p>
          <a:p>
            <a:pPr marL="185165" indent="-185165" defTabSz="740663">
              <a:lnSpc>
                <a:spcPct val="72000"/>
              </a:lnSpc>
              <a:spcBef>
                <a:spcPts val="800"/>
              </a:spcBef>
              <a:buSzPct val="100000"/>
              <a:buFont typeface="Arial"/>
              <a:buChar char="•"/>
              <a:defRPr sz="2025"/>
            </a:pPr>
            <a:r>
              <a:t>Kalbe komşu tümörlerde aritmi</a:t>
            </a:r>
          </a:p>
          <a:p>
            <a:pPr marL="185165" indent="-185165" defTabSz="740663">
              <a:lnSpc>
                <a:spcPct val="72000"/>
              </a:lnSpc>
              <a:spcBef>
                <a:spcPts val="800"/>
              </a:spcBef>
              <a:buSzPct val="100000"/>
              <a:buFont typeface="Arial"/>
              <a:buChar char="•"/>
              <a:defRPr sz="2025"/>
            </a:pPr>
            <a:r>
              <a:t>Supraklaviküler lenf bezlerinde büyüme</a:t>
            </a:r>
          </a:p>
        </p:txBody>
      </p:sp>
      <p:sp>
        <p:nvSpPr>
          <p:cNvPr id="207" name="Metin Yer Tutucusu 4"/>
          <p:cNvSpPr/>
          <p:nvPr/>
        </p:nvSpPr>
        <p:spPr>
          <a:xfrm>
            <a:off x="6172200" y="1497529"/>
            <a:ext cx="3861674" cy="613847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 b="1"/>
            </a:lvl1pPr>
          </a:lstStyle>
          <a:p>
            <a:r>
              <a:t>Uzak metastazlar</a:t>
            </a:r>
          </a:p>
        </p:txBody>
      </p:sp>
      <p:sp>
        <p:nvSpPr>
          <p:cNvPr id="208" name="İçerik Yer Tutucusu 5"/>
          <p:cNvSpPr/>
          <p:nvPr/>
        </p:nvSpPr>
        <p:spPr>
          <a:xfrm>
            <a:off x="6172200" y="2111992"/>
            <a:ext cx="4049894" cy="2906794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176021" indent="-176021" defTabSz="704087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617"/>
            </a:pPr>
            <a:r>
              <a:t>Sarılık</a:t>
            </a:r>
          </a:p>
          <a:p>
            <a:pPr marL="176021" indent="-176021" defTabSz="704087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617"/>
            </a:pPr>
            <a:r>
              <a:t>Karın ağrısı </a:t>
            </a:r>
          </a:p>
          <a:p>
            <a:pPr marL="176021" indent="-176021" defTabSz="704087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617"/>
            </a:pPr>
            <a:r>
              <a:t>Bulantı kusma</a:t>
            </a:r>
          </a:p>
          <a:p>
            <a:pPr marL="176021" indent="-176021" defTabSz="704087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617"/>
            </a:pPr>
            <a:r>
              <a:t>Baş ağrısı</a:t>
            </a:r>
          </a:p>
          <a:p>
            <a:pPr marL="176021" indent="-176021" defTabSz="704087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617"/>
            </a:pPr>
            <a:r>
              <a:t>Baş dönmesi</a:t>
            </a:r>
          </a:p>
          <a:p>
            <a:pPr marL="176021" indent="-176021" defTabSz="704087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617"/>
            </a:pPr>
            <a:r>
              <a:t>Denge bozukluğu</a:t>
            </a:r>
          </a:p>
          <a:p>
            <a:pPr marL="176021" indent="-176021" defTabSz="704087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617"/>
            </a:pPr>
            <a:r>
              <a:t>Epileptik nöbet</a:t>
            </a:r>
          </a:p>
          <a:p>
            <a:pPr marL="176021" indent="-176021" defTabSz="704087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617"/>
            </a:pPr>
            <a:r>
              <a:t>Görme alanı kaybı</a:t>
            </a:r>
          </a:p>
          <a:p>
            <a:pPr marL="176021" indent="-176021" defTabSz="704087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617"/>
            </a:pPr>
            <a:r>
              <a:t>Kişilik değişiklikleri</a:t>
            </a:r>
          </a:p>
          <a:p>
            <a:pPr marL="176021" indent="-176021" defTabSz="704087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617"/>
            </a:pPr>
            <a:r>
              <a:t>Kemik ağrıları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Paraneoplastik sendromlar"/>
          <p:cNvSpPr txBox="1"/>
          <p:nvPr/>
        </p:nvSpPr>
        <p:spPr>
          <a:xfrm>
            <a:off x="3031611" y="142558"/>
            <a:ext cx="6128778" cy="115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3600" cap="all">
                <a:solidFill>
                  <a:schemeClr val="accent4"/>
                </a:solidFill>
              </a:defRPr>
            </a:pPr>
            <a:r>
              <a:t/>
            </a:r>
            <a:br/>
            <a:r>
              <a:t>Paraneoplastik sendromlar</a:t>
            </a:r>
          </a:p>
        </p:txBody>
      </p:sp>
      <p:sp>
        <p:nvSpPr>
          <p:cNvPr id="213" name="Hematolojik…"/>
          <p:cNvSpPr txBox="1">
            <a:spLocks noGrp="1"/>
          </p:cNvSpPr>
          <p:nvPr>
            <p:ph type="body" sz="half" idx="1"/>
          </p:nvPr>
        </p:nvSpPr>
        <p:spPr>
          <a:xfrm>
            <a:off x="1949729" y="1508125"/>
            <a:ext cx="4082771" cy="4112618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 b="1"/>
            </a:pPr>
            <a:r>
              <a:t>Hematolojik </a:t>
            </a:r>
          </a:p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24"/>
            </a:pPr>
            <a:r>
              <a:t>   Trombositoz, trombositopenik  purpura, polistemi, anemi, disproteinemi, lökomoid reaksiyon, eozinofili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 b="1"/>
            </a:pPr>
            <a:r>
              <a:t>Vasküler </a:t>
            </a:r>
          </a:p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24"/>
            </a:pPr>
            <a:r>
              <a:t>   Tromboflebit, arteriyel tromboz, nonbakteriyel trombotik endokardit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 b="1"/>
            </a:pPr>
            <a:r>
              <a:t>Deri </a:t>
            </a:r>
          </a:p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24"/>
            </a:pPr>
            <a:r>
              <a:t>   Dermatomyozit, akantozis nigrigans, kaşıntı, eriteme multiforme, hiperpigmentasyon, ürtiker, skleroderma, çomak parmak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 b="1"/>
            </a:pPr>
            <a:r>
              <a:t>Kas-iskelet sistemi</a:t>
            </a:r>
          </a:p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24"/>
            </a:pPr>
            <a:r>
              <a:t>    Polimiyozit-dermatomiyozit, hipertrofik osteoartropati, osteomalazi, myopati</a:t>
            </a:r>
          </a:p>
        </p:txBody>
      </p:sp>
      <p:sp>
        <p:nvSpPr>
          <p:cNvPr id="214" name="İçerik Yer Tutucusu 3"/>
          <p:cNvSpPr/>
          <p:nvPr/>
        </p:nvSpPr>
        <p:spPr>
          <a:xfrm>
            <a:off x="6172200" y="1508300"/>
            <a:ext cx="4082771" cy="4112268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1900" b="1"/>
            </a:pPr>
            <a:r>
              <a:t>Nörolojik</a:t>
            </a:r>
          </a:p>
          <a:p>
            <a:pPr>
              <a:lnSpc>
                <a:spcPct val="72000"/>
              </a:lnSpc>
              <a:spcBef>
                <a:spcPts val="1000"/>
              </a:spcBef>
              <a:defRPr sz="1900"/>
            </a:pPr>
            <a:r>
              <a:t>    Serebellar dejenerasyon, Lambert-Eaton myasteni sendromu, periferik nöropati, ensefalopati, miyelopati, psikoz, demans, retinopati</a:t>
            </a:r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1900" b="1"/>
            </a:pPr>
            <a:r>
              <a:t>Hormonal</a:t>
            </a:r>
          </a:p>
          <a:p>
            <a:pPr>
              <a:lnSpc>
                <a:spcPct val="72000"/>
              </a:lnSpc>
              <a:spcBef>
                <a:spcPts val="1000"/>
              </a:spcBef>
              <a:defRPr sz="1900"/>
            </a:pPr>
            <a:r>
              <a:t>    Uygunsuz antidiüretik hormon salınımı, Cushing Sendromu, karsinoid sendrom, hiper/hipoglisemi, jinekomasti, galaktore, hipertroidizm</a:t>
            </a:r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1900" b="1"/>
            </a:pPr>
            <a:r>
              <a:t>Diğer sendromlar</a:t>
            </a:r>
          </a:p>
          <a:p>
            <a:pPr>
              <a:lnSpc>
                <a:spcPct val="72000"/>
              </a:lnSpc>
              <a:spcBef>
                <a:spcPts val="1000"/>
              </a:spcBef>
              <a:defRPr sz="1900"/>
            </a:pPr>
            <a:r>
              <a:t>    Hiperürisemi, nefrotik sendrom, kilo kaybı, kaşeksi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Fizik muayene bulguları"/>
          <p:cNvSpPr txBox="1"/>
          <p:nvPr/>
        </p:nvSpPr>
        <p:spPr>
          <a:xfrm>
            <a:off x="3496848" y="147320"/>
            <a:ext cx="5198304" cy="115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3600" cap="all">
                <a:solidFill>
                  <a:schemeClr val="accent4"/>
                </a:solidFill>
              </a:defRPr>
            </a:pPr>
            <a:r>
              <a:t/>
            </a:r>
            <a:br/>
            <a:r>
              <a:t>Fizik muayene bulguları</a:t>
            </a:r>
          </a:p>
        </p:txBody>
      </p:sp>
      <p:sp>
        <p:nvSpPr>
          <p:cNvPr id="219" name="İnspeksiyon…"/>
          <p:cNvSpPr txBox="1">
            <a:spLocks noGrp="1"/>
          </p:cNvSpPr>
          <p:nvPr>
            <p:ph type="body" idx="1"/>
          </p:nvPr>
        </p:nvSpPr>
        <p:spPr>
          <a:xfrm>
            <a:off x="1987550" y="1381125"/>
            <a:ext cx="8216900" cy="4351338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24" b="1"/>
            </a:pPr>
            <a:r>
              <a:t>    İnspeksiyon 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/>
            </a:pPr>
            <a:r>
              <a:t>Hemitorakslardan birinde ekspansiyon azalması (Frenik sinir felci, atelektazi, masif plevral sıvı)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/>
            </a:pPr>
            <a:r>
              <a:t>Göğüs duvarında şişlik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/>
            </a:pPr>
            <a:r>
              <a:t>Göğüs duvarına invaze tümör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/>
            </a:pPr>
            <a:r>
              <a:t>Vena Cava Superior Sendromu (dilate boyun venleri, yüzde ve kolda ödem, yüzeyel göğüs venlerinde belirginleşme, siyanoz)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/>
            </a:pPr>
            <a:r>
              <a:t>Pancoast Sendromu (düşük omuz, düşük kol, brakial pleksus tutulumu)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/>
            </a:pPr>
            <a:r>
              <a:t>Horner sendromu (miyozis, pitozis, enoftalmus)</a:t>
            </a:r>
          </a:p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24"/>
            </a:pPr>
            <a:endParaRPr/>
          </a:p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1824" b="1"/>
            </a:pPr>
            <a:r>
              <a:t>    Palpasyon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/>
            </a:pPr>
            <a:r>
              <a:t>Trakeada yer değiştirme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/>
            </a:pPr>
            <a:r>
              <a:t>Servikal, supraklavikular ve koltuk altı lenf bezlerinde büyüme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1824"/>
            </a:pPr>
            <a:r>
              <a:t>Göğüs titreşiminde azalma (atelektazi, plevral sıvı)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Perküsyon…"/>
          <p:cNvSpPr txBox="1">
            <a:spLocks noGrp="1"/>
          </p:cNvSpPr>
          <p:nvPr>
            <p:ph type="body" idx="1"/>
          </p:nvPr>
        </p:nvSpPr>
        <p:spPr>
          <a:xfrm>
            <a:off x="1987550" y="1131404"/>
            <a:ext cx="8216900" cy="4669832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254" b="1"/>
            </a:pPr>
            <a:r>
              <a:t>   Perküsyon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254"/>
            </a:pPr>
            <a:r>
              <a:t>Submatite (obstrüktif pnömoni, kitle, atelektazi)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254"/>
            </a:pPr>
            <a:r>
              <a:t>Matite (plevral sıvı)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254"/>
            </a:pPr>
            <a:r>
              <a:t>Hipersonorite (nadiren kaviteli tümörlerde, spontan pnömotoraks)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254"/>
            </a:pPr>
            <a:r>
              <a:t>Normal sonoritede yukarı doğru yer değiştirme (frenik sinir invazyonu)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254"/>
            </a:pPr>
            <a:endParaRPr/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254" b="1"/>
            </a:pPr>
            <a:r>
              <a:t>   Oskültasyon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254"/>
            </a:pPr>
            <a:r>
              <a:t>Normal solunum sesleri (erken evre, periferik tümörler)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254"/>
            </a:pPr>
            <a:r>
              <a:t>Ronküs (ana bronş veya lob bronşunun tıkanması)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254"/>
            </a:pPr>
            <a:r>
              <a:t>Solunum seslerinin azalması/duyulmaması (masif plevral sıvı, atelektazi)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defRPr sz="2254"/>
            </a:pPr>
            <a:r>
              <a:t>Stridor ( larinks veya trakeada darlık)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Erken tanı"/>
          <p:cNvSpPr txBox="1"/>
          <p:nvPr/>
        </p:nvSpPr>
        <p:spPr>
          <a:xfrm>
            <a:off x="4947587" y="269558"/>
            <a:ext cx="2296826" cy="115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3600" cap="all">
                <a:solidFill>
                  <a:schemeClr val="accent4"/>
                </a:solidFill>
              </a:defRPr>
            </a:pPr>
            <a:r>
              <a:t/>
            </a:r>
            <a:br/>
            <a:r>
              <a:t>Erken tanı</a:t>
            </a:r>
          </a:p>
        </p:txBody>
      </p:sp>
      <p:sp>
        <p:nvSpPr>
          <p:cNvPr id="228" name="Amaç; mortalite oranlarını azaltabilmek, erken dönemde tanı konulması…"/>
          <p:cNvSpPr txBox="1">
            <a:spLocks noGrp="1"/>
          </p:cNvSpPr>
          <p:nvPr>
            <p:ph type="body" sz="half" idx="1"/>
          </p:nvPr>
        </p:nvSpPr>
        <p:spPr>
          <a:xfrm>
            <a:off x="1987550" y="1729422"/>
            <a:ext cx="8216900" cy="3663951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198881" indent="-198881" defTabSz="795527">
              <a:lnSpc>
                <a:spcPct val="90000"/>
              </a:lnSpc>
              <a:spcBef>
                <a:spcPts val="800"/>
              </a:spcBef>
              <a:defRPr sz="2175" b="1"/>
            </a:pPr>
            <a:r>
              <a:t>Amaç;</a:t>
            </a:r>
            <a:r>
              <a:rPr b="0"/>
              <a:t> mortalite oranlarını azaltabilmek, erken dönemde tanı konulması</a:t>
            </a:r>
          </a:p>
          <a:p>
            <a:pPr marL="198881" indent="-198881" defTabSz="795527">
              <a:lnSpc>
                <a:spcPct val="90000"/>
              </a:lnSpc>
              <a:spcBef>
                <a:spcPts val="800"/>
              </a:spcBef>
              <a:defRPr sz="2175"/>
            </a:pPr>
            <a:r>
              <a:t>Eski çalışmalarda ileri yaş, sigara maruziyeti gibi riskli bulgularda yıllık akciğer grafisi ile ve/veya balgam sitolojisi ile takipte başarısız sonuçlar</a:t>
            </a:r>
          </a:p>
          <a:p>
            <a:pPr marL="198881" indent="-198881" defTabSz="795527">
              <a:lnSpc>
                <a:spcPct val="90000"/>
              </a:lnSpc>
              <a:spcBef>
                <a:spcPts val="800"/>
              </a:spcBef>
              <a:defRPr sz="2175"/>
            </a:pPr>
            <a:r>
              <a:t>Daha sonraki dönemlerde bilgisayarlı tomografi gündeme geldi</a:t>
            </a:r>
          </a:p>
          <a:p>
            <a:pPr marL="198881" indent="-198881" defTabSz="795527">
              <a:lnSpc>
                <a:spcPct val="90000"/>
              </a:lnSpc>
              <a:spcBef>
                <a:spcPts val="800"/>
              </a:spcBef>
              <a:defRPr sz="1914"/>
            </a:pPr>
            <a:r>
              <a:t>*</a:t>
            </a:r>
            <a:r>
              <a:rPr sz="2175"/>
              <a:t>‘Amerika Ulusal Bilgisayarlı Toraks Tomografisi Akciğer Kanseri Tarama Çalışması’ (NLST) akciğer kanserinde mortaliteyi azaltan ilk çalışma</a:t>
            </a:r>
          </a:p>
          <a:p>
            <a:pPr marL="198881" indent="-198881" defTabSz="795527">
              <a:lnSpc>
                <a:spcPct val="90000"/>
              </a:lnSpc>
              <a:spcBef>
                <a:spcPts val="800"/>
              </a:spcBef>
              <a:defRPr sz="2175"/>
            </a:pPr>
            <a:r>
              <a:t>Düşük doz bilgisayarlı toraks tomografisi ile tarama ve erken tanı çalışmaları bazı Avrupa ülkelerinde devam ediyor </a:t>
            </a:r>
          </a:p>
        </p:txBody>
      </p:sp>
      <p:sp>
        <p:nvSpPr>
          <p:cNvPr id="229" name="Metin kutusu 3"/>
          <p:cNvSpPr txBox="1"/>
          <p:nvPr/>
        </p:nvSpPr>
        <p:spPr>
          <a:xfrm>
            <a:off x="2029097" y="5705157"/>
            <a:ext cx="5204014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National Lung Screening Trial Research Team, Aberle DR, Adams AM, et al. Reduced lung-cancer mortality with lowdose computed tomographic screening. N Engl J Med 2011;365:395-409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anı"/>
          <p:cNvSpPr txBox="1"/>
          <p:nvPr/>
        </p:nvSpPr>
        <p:spPr>
          <a:xfrm>
            <a:off x="5612960" y="640080"/>
            <a:ext cx="96608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sz="3600" cap="all">
                <a:solidFill>
                  <a:schemeClr val="accent4"/>
                </a:solidFill>
              </a:defRPr>
            </a:lvl1pPr>
          </a:lstStyle>
          <a:p>
            <a:r>
              <a:t>Tanı</a:t>
            </a:r>
          </a:p>
        </p:txBody>
      </p:sp>
      <p:sp>
        <p:nvSpPr>
          <p:cNvPr id="234" name="Noninvaziv"/>
          <p:cNvSpPr txBox="1">
            <a:spLocks noGrp="1"/>
          </p:cNvSpPr>
          <p:nvPr>
            <p:ph type="body" sz="quarter" idx="1"/>
          </p:nvPr>
        </p:nvSpPr>
        <p:spPr>
          <a:xfrm>
            <a:off x="839787" y="10715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r>
              <a:t>Noninvaziv </a:t>
            </a:r>
          </a:p>
        </p:txBody>
      </p:sp>
      <p:sp>
        <p:nvSpPr>
          <p:cNvPr id="235" name="İçerik Yer Tutucusu 3"/>
          <p:cNvSpPr/>
          <p:nvPr/>
        </p:nvSpPr>
        <p:spPr>
          <a:xfrm>
            <a:off x="1936948" y="2060575"/>
            <a:ext cx="4060627" cy="332720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192023" indent="-192023" defTabSz="768095">
              <a:lnSpc>
                <a:spcPct val="81000"/>
              </a:lnSpc>
              <a:spcBef>
                <a:spcPts val="800"/>
              </a:spcBef>
              <a:buSzPct val="100000"/>
              <a:buFont typeface="Arial"/>
              <a:buChar char="•"/>
              <a:defRPr sz="2351"/>
            </a:pPr>
            <a:r>
              <a:t>Konvansiyonel PA ve lateral akciğer grafileri</a:t>
            </a:r>
          </a:p>
          <a:p>
            <a:pPr marL="192023" indent="-192023" defTabSz="768095">
              <a:lnSpc>
                <a:spcPct val="81000"/>
              </a:lnSpc>
              <a:spcBef>
                <a:spcPts val="800"/>
              </a:spcBef>
              <a:buSzPct val="100000"/>
              <a:buFont typeface="Arial"/>
              <a:buChar char="•"/>
              <a:defRPr sz="2351"/>
            </a:pPr>
            <a:r>
              <a:t>Toraks Bilgisayarlı tomografi (BT)</a:t>
            </a:r>
          </a:p>
          <a:p>
            <a:pPr marL="192023" indent="-192023" defTabSz="768095">
              <a:lnSpc>
                <a:spcPct val="81000"/>
              </a:lnSpc>
              <a:spcBef>
                <a:spcPts val="800"/>
              </a:spcBef>
              <a:buSzPct val="100000"/>
              <a:buFont typeface="Arial"/>
              <a:buChar char="•"/>
              <a:defRPr sz="2351"/>
            </a:pPr>
            <a:r>
              <a:t>Manyetik rezonans görüntüleme (MRG)</a:t>
            </a:r>
          </a:p>
          <a:p>
            <a:pPr marL="192023" indent="-192023" defTabSz="768095">
              <a:lnSpc>
                <a:spcPct val="81000"/>
              </a:lnSpc>
              <a:spcBef>
                <a:spcPts val="800"/>
              </a:spcBef>
              <a:buSzPct val="100000"/>
              <a:buFont typeface="Arial"/>
              <a:buChar char="•"/>
              <a:defRPr sz="2351"/>
            </a:pPr>
            <a:r>
              <a:t>PET-BT</a:t>
            </a:r>
          </a:p>
          <a:p>
            <a:pPr marL="192023" indent="-192023" defTabSz="768095">
              <a:lnSpc>
                <a:spcPct val="81000"/>
              </a:lnSpc>
              <a:spcBef>
                <a:spcPts val="800"/>
              </a:spcBef>
              <a:buSzPct val="100000"/>
              <a:buFont typeface="Arial"/>
              <a:buChar char="•"/>
              <a:defRPr sz="2351"/>
            </a:pPr>
            <a:r>
              <a:t>Batın Ultrasonografi (USG) </a:t>
            </a:r>
          </a:p>
          <a:p>
            <a:pPr marL="192023" indent="-192023" defTabSz="768095">
              <a:lnSpc>
                <a:spcPct val="81000"/>
              </a:lnSpc>
              <a:spcBef>
                <a:spcPts val="800"/>
              </a:spcBef>
              <a:buSzPct val="100000"/>
              <a:buFont typeface="Arial"/>
              <a:buChar char="•"/>
              <a:defRPr sz="2351"/>
            </a:pPr>
            <a:r>
              <a:t>Kemik Sintigrafisi</a:t>
            </a:r>
          </a:p>
        </p:txBody>
      </p:sp>
      <p:sp>
        <p:nvSpPr>
          <p:cNvPr id="236" name="Metin Yer Tutucusu 4"/>
          <p:cNvSpPr/>
          <p:nvPr/>
        </p:nvSpPr>
        <p:spPr>
          <a:xfrm>
            <a:off x="6172200" y="1071563"/>
            <a:ext cx="5183188" cy="82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 b="1"/>
            </a:lvl1pPr>
          </a:lstStyle>
          <a:p>
            <a:r>
              <a:t>İnvaziv</a:t>
            </a:r>
          </a:p>
        </p:txBody>
      </p:sp>
      <p:sp>
        <p:nvSpPr>
          <p:cNvPr id="237" name="İçerik Yer Tutucusu 5"/>
          <p:cNvSpPr/>
          <p:nvPr/>
        </p:nvSpPr>
        <p:spPr>
          <a:xfrm>
            <a:off x="6172200" y="2060575"/>
            <a:ext cx="4075312" cy="332720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772"/>
            </a:pPr>
            <a:r>
              <a:t>Fiberoptik Bronkoskopi (FOB)</a:t>
            </a:r>
          </a:p>
          <a:p>
            <a: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772"/>
            </a:pPr>
            <a:r>
              <a:t>Endobronşial Ultrasonografi (EBUS)</a:t>
            </a:r>
          </a:p>
          <a:p>
            <a: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772"/>
            </a:pPr>
            <a:r>
              <a:t>Mediastinoskopi</a:t>
            </a:r>
          </a:p>
          <a:p>
            <a: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772"/>
            </a:pPr>
            <a:r>
              <a:t>Mediastinotomi</a:t>
            </a:r>
          </a:p>
          <a:p>
            <a: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772"/>
            </a:pPr>
            <a:r>
              <a:t>Torakoskopi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Radyolojik anormallikler"/>
          <p:cNvSpPr txBox="1"/>
          <p:nvPr/>
        </p:nvSpPr>
        <p:spPr>
          <a:xfrm>
            <a:off x="3272043" y="269558"/>
            <a:ext cx="5647914" cy="115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3600" cap="all">
                <a:solidFill>
                  <a:schemeClr val="accent4"/>
                </a:solidFill>
              </a:defRPr>
            </a:pPr>
            <a:r>
              <a:t/>
            </a:r>
            <a:br/>
            <a:r>
              <a:t>Radyolojik anormallikler</a:t>
            </a:r>
          </a:p>
        </p:txBody>
      </p:sp>
      <p:sp>
        <p:nvSpPr>
          <p:cNvPr id="242" name="Hilus                                                                                 Hiler kitle, perihiler kitle.…"/>
          <p:cNvSpPr txBox="1">
            <a:spLocks noGrp="1"/>
          </p:cNvSpPr>
          <p:nvPr>
            <p:ph type="body" idx="1"/>
          </p:nvPr>
        </p:nvSpPr>
        <p:spPr>
          <a:xfrm>
            <a:off x="1945382" y="1508125"/>
            <a:ext cx="8301236" cy="4351338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rPr b="1"/>
              <a:t>Hilus                                                                                 </a:t>
            </a:r>
            <a:r>
              <a:t>Hiler kitle, perihiler kitle.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  Hiler genişleme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rPr b="1"/>
              <a:t>Parankim </a:t>
            </a:r>
            <a:r>
              <a:t>                                                                        Küçük kitle (= 4 cm “coin” soliter lezyon )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  Büyük kitle (&gt; 4 cm)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  Apikal kitle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 Multipl kitleler, nodüller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 Parlaklık artması (lob/segment)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 Atelektazi (lob/segment)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 Postobstrüktif pnömoni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Abse (kalın cidar / tek / düzensiz)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Lenfanjitis karsinomatoza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rPr b="1"/>
              <a:t>İntratorasik ekstrapulmoner yapılar                       </a:t>
            </a:r>
            <a:r>
              <a:t>Mediastinal kitle veya genişleme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Göğüs duvarı, kosta, vertebra konturlarında düzensizlik,erozyon 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Plörezi</a:t>
            </a:r>
          </a:p>
          <a:p>
            <a:pPr marL="0" indent="0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410"/>
            </a:pPr>
            <a:r>
              <a:t>                                                                                        Diyafragma yüksekliği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Direkt akciğer grafisinde patoloji(ler) varlığında Toraks BT çekilmelidir…"/>
          <p:cNvSpPr txBox="1">
            <a:spLocks noGrp="1"/>
          </p:cNvSpPr>
          <p:nvPr>
            <p:ph type="body" idx="1"/>
          </p:nvPr>
        </p:nvSpPr>
        <p:spPr>
          <a:xfrm>
            <a:off x="1987550" y="1290651"/>
            <a:ext cx="8216900" cy="4351338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203454" indent="-203454" defTabSz="813816">
              <a:lnSpc>
                <a:spcPct val="81000"/>
              </a:lnSpc>
              <a:spcBef>
                <a:spcPts val="800"/>
              </a:spcBef>
              <a:defRPr sz="2225"/>
            </a:pPr>
            <a:r>
              <a:t>Direkt akciğer grafisinde patoloji(ler) varlığında Toraks BT çekilmelidir</a:t>
            </a:r>
          </a:p>
          <a:p>
            <a:pPr marL="610361" lvl="1" indent="-203454" defTabSz="813816">
              <a:lnSpc>
                <a:spcPct val="81000"/>
              </a:lnSpc>
              <a:spcBef>
                <a:spcPts val="400"/>
              </a:spcBef>
              <a:buChar char="•"/>
              <a:defRPr sz="1958"/>
            </a:pPr>
            <a:r>
              <a:t>Tüm anatomik detaylar daha ayrıntılı</a:t>
            </a:r>
          </a:p>
          <a:p>
            <a:pPr marL="610361" lvl="1" indent="-203454" defTabSz="813816">
              <a:lnSpc>
                <a:spcPct val="81000"/>
              </a:lnSpc>
              <a:spcBef>
                <a:spcPts val="400"/>
              </a:spcBef>
              <a:buChar char="•"/>
              <a:defRPr sz="1958"/>
            </a:pPr>
            <a:r>
              <a:t>Tümörün boyutu, şekli, komşu dokulara invazyon durumu, hiler ve mediastinal lenfadenopatiler, kemik yapılar, KC, sürrenallerin değerlendirilmesi</a:t>
            </a:r>
          </a:p>
          <a:p>
            <a:pPr marL="203454" indent="-203454" defTabSz="813816">
              <a:lnSpc>
                <a:spcPct val="81000"/>
              </a:lnSpc>
              <a:spcBef>
                <a:spcPts val="800"/>
              </a:spcBef>
              <a:defRPr sz="2225"/>
            </a:pPr>
            <a:r>
              <a:t>Radyolojik ön tanıdan sonra sitolojik ya da histolojik değerlendirme</a:t>
            </a:r>
          </a:p>
          <a:p>
            <a:pPr marL="610361" lvl="1" indent="-203454" defTabSz="813816">
              <a:lnSpc>
                <a:spcPct val="81000"/>
              </a:lnSpc>
              <a:spcBef>
                <a:spcPts val="400"/>
              </a:spcBef>
              <a:buChar char="•"/>
              <a:defRPr sz="1958"/>
            </a:pPr>
            <a:r>
              <a:t>Balgam sitolojisi</a:t>
            </a:r>
          </a:p>
          <a:p>
            <a:pPr marL="610361" lvl="1" indent="-203454" defTabSz="813816">
              <a:lnSpc>
                <a:spcPct val="81000"/>
              </a:lnSpc>
              <a:spcBef>
                <a:spcPts val="400"/>
              </a:spcBef>
              <a:buChar char="•"/>
              <a:defRPr sz="1958"/>
            </a:pPr>
            <a:r>
              <a:t>Bronkoskopik biyopsiler</a:t>
            </a:r>
          </a:p>
          <a:p>
            <a:pPr marL="610361" lvl="1" indent="-203454" defTabSz="813816">
              <a:lnSpc>
                <a:spcPct val="81000"/>
              </a:lnSpc>
              <a:spcBef>
                <a:spcPts val="400"/>
              </a:spcBef>
              <a:buChar char="•"/>
              <a:defRPr sz="1958"/>
            </a:pPr>
            <a:r>
              <a:t>Torasentez ve plevra biyopsisi</a:t>
            </a:r>
          </a:p>
          <a:p>
            <a:pPr marL="610361" lvl="1" indent="-203454" defTabSz="813816">
              <a:lnSpc>
                <a:spcPct val="81000"/>
              </a:lnSpc>
              <a:spcBef>
                <a:spcPts val="400"/>
              </a:spcBef>
              <a:buChar char="•"/>
              <a:defRPr sz="1958"/>
            </a:pPr>
            <a:r>
              <a:t>Periferik lenf bezi biyopsisi</a:t>
            </a:r>
          </a:p>
          <a:p>
            <a:pPr marL="610361" lvl="1" indent="-203454" defTabSz="813816">
              <a:lnSpc>
                <a:spcPct val="81000"/>
              </a:lnSpc>
              <a:spcBef>
                <a:spcPts val="400"/>
              </a:spcBef>
              <a:buChar char="•"/>
              <a:defRPr sz="1958"/>
            </a:pPr>
            <a:r>
              <a:t>Transtorasik biyopsiler</a:t>
            </a:r>
          </a:p>
          <a:p>
            <a:pPr marL="610361" lvl="1" indent="-203454" defTabSz="813816">
              <a:lnSpc>
                <a:spcPct val="81000"/>
              </a:lnSpc>
              <a:spcBef>
                <a:spcPts val="400"/>
              </a:spcBef>
              <a:buChar char="•"/>
              <a:defRPr sz="1958"/>
            </a:pPr>
            <a:r>
              <a:t>Ulaşılabilir metastaz bölgelerinden biyopsi</a:t>
            </a:r>
          </a:p>
          <a:p>
            <a:pPr marL="610361" lvl="1" indent="-203454" defTabSz="813816">
              <a:lnSpc>
                <a:spcPct val="81000"/>
              </a:lnSpc>
              <a:spcBef>
                <a:spcPts val="400"/>
              </a:spcBef>
              <a:buChar char="•"/>
              <a:defRPr sz="1958"/>
            </a:pPr>
            <a:r>
              <a:t>Cerrahi işlemler; toraskopi, mediastinoskopi, mediastinotomi, torakotomi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Epidemiyoloji…"/>
          <p:cNvSpPr txBox="1">
            <a:spLocks noGrp="1"/>
          </p:cNvSpPr>
          <p:nvPr>
            <p:ph type="body" idx="1"/>
          </p:nvPr>
        </p:nvSpPr>
        <p:spPr>
          <a:xfrm>
            <a:off x="2540584" y="1054090"/>
            <a:ext cx="11478582" cy="4749819"/>
          </a:xfrm>
          <a:prstGeom prst="rect">
            <a:avLst/>
          </a:prstGeom>
        </p:spPr>
        <p:txBody>
          <a:bodyPr/>
          <a:lstStyle/>
          <a:p>
            <a:pPr marL="164592" indent="-164592" defTabSz="658368">
              <a:lnSpc>
                <a:spcPct val="81000"/>
              </a:lnSpc>
              <a:defRPr sz="3384"/>
            </a:pPr>
            <a:r>
              <a:t>Epidemiyoloji</a:t>
            </a:r>
          </a:p>
          <a:p>
            <a:pPr marL="164592" indent="-164592" defTabSz="658368">
              <a:lnSpc>
                <a:spcPct val="81000"/>
              </a:lnSpc>
              <a:defRPr sz="3384"/>
            </a:pPr>
            <a:r>
              <a:t>Etyoloji</a:t>
            </a:r>
          </a:p>
          <a:p>
            <a:pPr marL="164592" indent="-164592" defTabSz="658368">
              <a:lnSpc>
                <a:spcPct val="81000"/>
              </a:lnSpc>
              <a:defRPr sz="3384"/>
            </a:pPr>
            <a:r>
              <a:t>Histopatolojik sınıflama</a:t>
            </a:r>
          </a:p>
          <a:p>
            <a:pPr marL="164592" indent="-164592" defTabSz="658368">
              <a:lnSpc>
                <a:spcPct val="81000"/>
              </a:lnSpc>
              <a:defRPr sz="3384"/>
            </a:pPr>
            <a:r>
              <a:t>Semptomlar</a:t>
            </a:r>
          </a:p>
          <a:p>
            <a:pPr marL="164592" indent="-164592" defTabSz="658368">
              <a:lnSpc>
                <a:spcPct val="81000"/>
              </a:lnSpc>
              <a:defRPr sz="3384"/>
            </a:pPr>
            <a:r>
              <a:t>Klinik bulgular</a:t>
            </a:r>
          </a:p>
          <a:p>
            <a:pPr marL="164592" indent="-164592" defTabSz="658368">
              <a:lnSpc>
                <a:spcPct val="81000"/>
              </a:lnSpc>
              <a:defRPr sz="3384"/>
            </a:pPr>
            <a:r>
              <a:t>Fizik muayene bulguları</a:t>
            </a:r>
          </a:p>
          <a:p>
            <a:pPr marL="164592" indent="-164592" defTabSz="658368">
              <a:lnSpc>
                <a:spcPct val="81000"/>
              </a:lnSpc>
              <a:defRPr sz="3384"/>
            </a:pPr>
            <a:r>
              <a:t>Tanı</a:t>
            </a:r>
          </a:p>
          <a:p>
            <a:pPr marL="164592" indent="-164592" defTabSz="658368">
              <a:lnSpc>
                <a:spcPct val="81000"/>
              </a:lnSpc>
              <a:defRPr sz="3384"/>
            </a:pPr>
            <a:r>
              <a:t>Evreleme </a:t>
            </a:r>
          </a:p>
          <a:p>
            <a:pPr marL="164592" indent="-164592" defTabSz="658368">
              <a:lnSpc>
                <a:spcPct val="81000"/>
              </a:lnSpc>
              <a:defRPr sz="3384"/>
            </a:pPr>
            <a:r>
              <a:t>Tedavi </a:t>
            </a:r>
          </a:p>
        </p:txBody>
      </p:sp>
      <p:sp>
        <p:nvSpPr>
          <p:cNvPr id="138" name="Sunum Planı"/>
          <p:cNvSpPr txBox="1"/>
          <p:nvPr/>
        </p:nvSpPr>
        <p:spPr>
          <a:xfrm>
            <a:off x="4860746" y="-58420"/>
            <a:ext cx="2470508" cy="115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3600" b="1">
                <a:solidFill>
                  <a:schemeClr val="accent4"/>
                </a:solidFill>
              </a:defRPr>
            </a:pPr>
            <a:r>
              <a:t/>
            </a:r>
            <a:br/>
            <a:r>
              <a:t>Sunum Planı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Yöntemin uygunluğu;…"/>
          <p:cNvSpPr txBox="1">
            <a:spLocks noGrp="1"/>
          </p:cNvSpPr>
          <p:nvPr>
            <p:ph type="body" idx="1"/>
          </p:nvPr>
        </p:nvSpPr>
        <p:spPr>
          <a:xfrm>
            <a:off x="1981200" y="1290651"/>
            <a:ext cx="8229600" cy="4351338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/>
            </a:pPr>
            <a:r>
              <a:t>Yöntemin uygunluğu;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Tümörün lokalizasyonu (santral yada periferik)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Kolay ulaşılabilir biyopsi bölgeleri (periferik lenf bezi, cilt..)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Yapılacak işlemin birey tarafından toleransı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Bilgilendirilmiş hastanın tercihi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Merkezin mevcut imkanlarına, bağlı olarak değişir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/>
            </a:pPr>
            <a:r>
              <a:t>Periferik yerleşimli tümörlerde transtorasik iğne biyopsisi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/>
            </a:pPr>
            <a:r>
              <a:t>Santral yerleşimli tümörlerde bronkoskopi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Bronkoskopi"/>
          <p:cNvSpPr txBox="1"/>
          <p:nvPr/>
        </p:nvSpPr>
        <p:spPr>
          <a:xfrm>
            <a:off x="4654358" y="269558"/>
            <a:ext cx="2883283" cy="115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3600" b="1"/>
            </a:pPr>
            <a:r>
              <a:t/>
            </a:r>
            <a:br/>
            <a:r>
              <a:rPr cap="all">
                <a:solidFill>
                  <a:schemeClr val="accent4"/>
                </a:solidFill>
              </a:rPr>
              <a:t>Bronkoskopi</a:t>
            </a:r>
          </a:p>
        </p:txBody>
      </p:sp>
      <p:sp>
        <p:nvSpPr>
          <p:cNvPr id="255" name="Bükülebilme özellikleri ile bronş ağacının 5-6 dallanmasına kadar olan bölümünü görüntülemeye elverişli…"/>
          <p:cNvSpPr txBox="1">
            <a:spLocks noGrp="1"/>
          </p:cNvSpPr>
          <p:nvPr>
            <p:ph type="body" idx="1"/>
          </p:nvPr>
        </p:nvSpPr>
        <p:spPr>
          <a:xfrm>
            <a:off x="1987550" y="1508125"/>
            <a:ext cx="8216900" cy="4351338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2425"/>
            </a:pPr>
            <a:r>
              <a:t>Bükülebilme özellikleri ile bronş ağacının 5-6 dallanmasına kadar olan bölümünü görüntülemeye elverişli</a:t>
            </a:r>
          </a:p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2425"/>
            </a:pPr>
            <a:r>
              <a:t>Santral hava yolu tümörlerinde %90-95 tanı değerine sahip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buChar char="•"/>
              <a:defRPr sz="2134"/>
            </a:pPr>
            <a:r>
              <a:t>Direkt bulgular; tümör, mukozal infiltrasyon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buChar char="•"/>
              <a:defRPr sz="2134"/>
            </a:pPr>
            <a:r>
              <a:t>İndirekt bulgular; dıştan bası, bronşta daralma, ödem, mukozada kalınlaşma </a:t>
            </a:r>
          </a:p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2425"/>
            </a:pPr>
            <a:r>
              <a:t>3 cm’den küçük periferik tümörlerde tanı %30 civarında</a:t>
            </a:r>
          </a:p>
          <a:p>
            <a:pPr marL="221742" indent="-221742" defTabSz="886968">
              <a:lnSpc>
                <a:spcPct val="81000"/>
              </a:lnSpc>
              <a:spcBef>
                <a:spcPts val="900"/>
              </a:spcBef>
              <a:defRPr sz="2425"/>
            </a:pPr>
            <a:r>
              <a:t>Kontrendikasyonları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buChar char="•"/>
              <a:defRPr sz="2134"/>
            </a:pPr>
            <a:r>
              <a:t>%100 oksijen uygulamasına rağmen PaO2&lt; 60 mmHg olması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buChar char="•"/>
              <a:defRPr sz="2134"/>
            </a:pPr>
            <a:r>
              <a:t>Ağır bronkospazm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buChar char="•"/>
              <a:defRPr sz="2134"/>
            </a:pPr>
            <a:r>
              <a:t>Stabil olmayan astım</a:t>
            </a:r>
          </a:p>
          <a:p>
            <a:pPr marL="665226" lvl="1" indent="-221742" defTabSz="886968">
              <a:lnSpc>
                <a:spcPct val="81000"/>
              </a:lnSpc>
              <a:spcBef>
                <a:spcPts val="400"/>
              </a:spcBef>
              <a:buChar char="•"/>
              <a:defRPr sz="2134"/>
            </a:pPr>
            <a:r>
              <a:t>Ciddi aritmiler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Akciğer grafisi örnekleri"/>
          <p:cNvSpPr txBox="1"/>
          <p:nvPr/>
        </p:nvSpPr>
        <p:spPr>
          <a:xfrm>
            <a:off x="3370046" y="212408"/>
            <a:ext cx="5451908" cy="126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4400" cap="all">
                <a:solidFill>
                  <a:schemeClr val="accent4"/>
                </a:solidFill>
              </a:defRPr>
            </a:pPr>
            <a:r>
              <a:t/>
            </a:r>
            <a:br/>
            <a:r>
              <a:rPr sz="3600"/>
              <a:t>Akciğer grafisi örnekleri</a:t>
            </a:r>
          </a:p>
        </p:txBody>
      </p:sp>
      <p:pic>
        <p:nvPicPr>
          <p:cNvPr id="260" name="İçerik Yer Tutucusu 4" descr="İçerik Yer Tutucusu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0915" y="1744721"/>
            <a:ext cx="1874960" cy="1604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İçerik Yer Tutucusu 7" descr="İçerik Yer Tutucusu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0189" y="1744720"/>
            <a:ext cx="1922691" cy="160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Resim 2" descr="Resim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50915" y="3823580"/>
            <a:ext cx="1874960" cy="1553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Resim 8" descr="Resim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93895" y="1735004"/>
            <a:ext cx="1713344" cy="1624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Resim 9" descr="Resim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55661" y="3803149"/>
            <a:ext cx="1971453" cy="1593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Resim 11" descr="Resim 1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47921" y="3797676"/>
            <a:ext cx="1840127" cy="1604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Resim 14" descr="Resim 1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78042" y="3782486"/>
            <a:ext cx="1856812" cy="1635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Resim 15" descr="Resim 15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133813" y="1744721"/>
            <a:ext cx="1788437" cy="16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Bilgisayarlı tomografi örnekleri"/>
          <p:cNvSpPr txBox="1"/>
          <p:nvPr/>
        </p:nvSpPr>
        <p:spPr>
          <a:xfrm>
            <a:off x="2533335" y="269558"/>
            <a:ext cx="7125331" cy="115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3600" cap="all">
                <a:solidFill>
                  <a:schemeClr val="accent4"/>
                </a:solidFill>
              </a:defRPr>
            </a:pPr>
            <a:r>
              <a:t/>
            </a:r>
            <a:br/>
            <a:r>
              <a:t>Bilgisayarlı tomografi örnekleri</a:t>
            </a:r>
          </a:p>
        </p:txBody>
      </p:sp>
      <p:pic>
        <p:nvPicPr>
          <p:cNvPr id="272" name="İçerik Yer Tutucusu 3" descr="İçerik Yer Tutucusu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3799" y="1941865"/>
            <a:ext cx="2078991" cy="1571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Resim 4" descr="Resim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0575" y="1953366"/>
            <a:ext cx="1803916" cy="1548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Resim 5" descr="Resim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92276" y="1983350"/>
            <a:ext cx="1781600" cy="1529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Resim 7" descr="Resim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71661" y="2001697"/>
            <a:ext cx="1570334" cy="1529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Resim 10" descr="Resim 1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67122" y="4007551"/>
            <a:ext cx="1938498" cy="1658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Resim 11" descr="Resim 1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27663" y="3990842"/>
            <a:ext cx="4334598" cy="1692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Resim 12" descr="Resim 1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510482" y="4007551"/>
            <a:ext cx="1570333" cy="1658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PET-BT örnekleri"/>
          <p:cNvSpPr txBox="1"/>
          <p:nvPr/>
        </p:nvSpPr>
        <p:spPr>
          <a:xfrm>
            <a:off x="4325746" y="212408"/>
            <a:ext cx="3540508" cy="126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4400" cap="all">
                <a:solidFill>
                  <a:schemeClr val="accent4"/>
                </a:solidFill>
              </a:defRPr>
            </a:pPr>
            <a:r>
              <a:t/>
            </a:r>
            <a:br/>
            <a:r>
              <a:rPr sz="3600"/>
              <a:t>PET-BT örnekleri</a:t>
            </a:r>
          </a:p>
        </p:txBody>
      </p:sp>
      <p:pic>
        <p:nvPicPr>
          <p:cNvPr id="283" name="Resim 4" descr="Resi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2450" y="2001326"/>
            <a:ext cx="4002135" cy="3323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İçerik Yer Tutucusu 6" descr="İçerik Yer Tutucusu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7415" y="2001328"/>
            <a:ext cx="3879093" cy="3323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Bronkoskopi örnekleri"/>
          <p:cNvSpPr txBox="1"/>
          <p:nvPr/>
        </p:nvSpPr>
        <p:spPr>
          <a:xfrm>
            <a:off x="3604897" y="269558"/>
            <a:ext cx="4982206" cy="115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3600" cap="all">
                <a:solidFill>
                  <a:schemeClr val="accent4"/>
                </a:solidFill>
              </a:defRPr>
            </a:pPr>
            <a:r>
              <a:t/>
            </a:r>
            <a:br/>
            <a:r>
              <a:t>Bronkoskopi örnekleri</a:t>
            </a:r>
          </a:p>
        </p:txBody>
      </p:sp>
      <p:pic>
        <p:nvPicPr>
          <p:cNvPr id="289" name="İçerik Yer Tutucusu 3" descr="İçerik Yer Tutucusu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00" y="1667469"/>
            <a:ext cx="8229600" cy="4015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Unvan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92" name="İçerik Yer Tutucusu 3"/>
          <p:cNvGraphicFramePr/>
          <p:nvPr/>
        </p:nvGraphicFramePr>
        <p:xfrm>
          <a:off x="694507" y="77742"/>
          <a:ext cx="10659292" cy="61722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3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2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 T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TÜMÖR                                                                     EVRELEME/ 8. VERSİYON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Tx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Primer tümör değerlendirilemiyor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Noninvaziv tümör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Tümör 3 cm veya altında, akciğer veya visseral plevra ile çevrili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T1a(mi)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Minimal invaziv adenokarsinom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T1a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tümör çapı 1 cm veya daha küçük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T1b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Tümör çapı 1 cm den büyük ama 2 cm den küçük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T1c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Tümör çapı 2 cm den büyük ama 3 cm den küçük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Tümör çapı 3 cm den  büyük 5 cm den küçük, karina tutulumu olmadan ana bronş tutulumu, visseral plevra inv,azyon,  hiler bölgeye kadar atelektazi ya da pnömoni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T2a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Tümör çapı 3 cm den büyük ama 4 cm den küçük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T2b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Tümör çapı 4 cm den büyük ama 5 cm den küçük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Tümör çapı 5 cm den büyük ama 7 cm den küçük , göğüs duvarı, frenik sinir, parietal perikard tutulumu veya primer tümörün olduğu lobda ayrı nodül(ler)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Tümör 7 cm den büyük veya diyafram, mediastinum, kalp, büyük damarlar, trakea, rekürren sinir, özefagus, vertebra korpusu, karina tutulumu, primer tümör tarafında ayrı loblarda nodül (ler)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Unvan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95" name="İçerik Yer Tutucusu 3"/>
          <p:cNvGraphicFramePr/>
          <p:nvPr/>
        </p:nvGraphicFramePr>
        <p:xfrm>
          <a:off x="838200" y="365125"/>
          <a:ext cx="10515600" cy="27635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4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4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 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LENF NODU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Nx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Bölgesel lenf nodları değerlendirilemiyor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Bölgesel lenf nod(lar) metastazı yok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Aynı taraf peribronşiyal ve/veya aynı taraf hiler lenf nodları ve intrapulmoner nodlar, direkt genişleme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Aynı taraf mediastinal ve/veya subkarinal lenf nod(lar)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Karşı taraf mediastinal, hiler, aynı veya karşı taraf skalen veya suprakalviküler lenf nod(lar)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96" name="Resim 4" descr="Resim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453" y="3117121"/>
            <a:ext cx="10553092" cy="2621508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Metin kutusu 8"/>
          <p:cNvSpPr txBox="1"/>
          <p:nvPr/>
        </p:nvSpPr>
        <p:spPr>
          <a:xfrm>
            <a:off x="6727370" y="5698459"/>
            <a:ext cx="462643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t>The IASLC Lung Cancer Staging Project: Proposals for Revision of the TNM Stage Groupings in the Forthcoming (Eighth) Edition of the TNM Classification for Lung Cancer. Journal of Thoracic Oncology 2015;11(1): 39-51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Unvan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300" name="İçerik Yer Tutucusu 3"/>
          <p:cNvGraphicFramePr/>
          <p:nvPr/>
        </p:nvGraphicFramePr>
        <p:xfrm>
          <a:off x="733696" y="52252"/>
          <a:ext cx="10515600" cy="671430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38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EVRE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Okült karsinom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Tx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Tis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IA1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T1a(mi)/T1a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IA2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T1b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IA3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T1c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T2a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IIA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T2b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IIB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T1a/T1b/T1c/T2a/T2b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IIIA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T1a/T1b/T1c/T2a/T2b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N0/N1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IIIB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T1a/T1b/T1c/T2a/T2b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T3/T4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IIIC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T3/T4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IVA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Herhangi bir 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Herhangi bir 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M1a/M1b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43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IVB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Herhangi bir 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Herhangi bir 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M1c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KHDAK Tedavisi"/>
          <p:cNvSpPr txBox="1"/>
          <p:nvPr/>
        </p:nvSpPr>
        <p:spPr>
          <a:xfrm>
            <a:off x="4510144" y="102870"/>
            <a:ext cx="3171712" cy="126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4400" cap="all">
                <a:solidFill>
                  <a:schemeClr val="accent4"/>
                </a:solidFill>
              </a:defRPr>
            </a:pPr>
            <a:r>
              <a:t/>
            </a:r>
            <a:br/>
            <a:r>
              <a:rPr sz="3600"/>
              <a:t>KHDAK Tedavisi</a:t>
            </a:r>
          </a:p>
        </p:txBody>
      </p:sp>
      <p:sp>
        <p:nvSpPr>
          <p:cNvPr id="305" name="Evre I, II ve seçilmiş IIIA olgularda temel tedavi cerrahi rezeksiyondur…"/>
          <p:cNvSpPr txBox="1">
            <a:spLocks noGrp="1"/>
          </p:cNvSpPr>
          <p:nvPr>
            <p:ph type="body" sz="half" idx="1"/>
          </p:nvPr>
        </p:nvSpPr>
        <p:spPr>
          <a:xfrm>
            <a:off x="1987550" y="1674701"/>
            <a:ext cx="8216900" cy="3968862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>
            <a:normAutofit lnSpcReduction="10000"/>
          </a:bodyPr>
          <a:lstStyle/>
          <a:p>
            <a:pPr marL="185165" indent="-185165" defTabSz="740663">
              <a:lnSpc>
                <a:spcPct val="81000"/>
              </a:lnSpc>
              <a:spcBef>
                <a:spcPts val="800"/>
              </a:spcBef>
              <a:defRPr sz="2268"/>
            </a:pPr>
            <a:r>
              <a:t>Evre I, II ve seçilmiş IIIA olgularda temel tedavi cerrahi rezeksiyondur</a:t>
            </a:r>
          </a:p>
          <a:p>
            <a:pPr marL="185165" indent="-185165" defTabSz="740663">
              <a:lnSpc>
                <a:spcPct val="81000"/>
              </a:lnSpc>
              <a:spcBef>
                <a:spcPts val="800"/>
              </a:spcBef>
              <a:defRPr sz="2268"/>
            </a:pPr>
            <a:r>
              <a:t>Metastaz riskini azaltmak ve nüksü önlemek için evre II ve III olgularda kemoterapi (KT) ve radyoterapi (RT) birlikte kullanılmalıdır</a:t>
            </a:r>
          </a:p>
          <a:p>
            <a:pPr marL="185165" indent="-185165" defTabSz="740663">
              <a:lnSpc>
                <a:spcPct val="81000"/>
              </a:lnSpc>
              <a:spcBef>
                <a:spcPts val="800"/>
              </a:spcBef>
              <a:defRPr sz="2268"/>
            </a:pPr>
            <a:r>
              <a:t>Evre IV de performansı iyi ise öncelik KT’dir</a:t>
            </a:r>
          </a:p>
          <a:p>
            <a:pPr marL="185165" indent="-185165" defTabSz="740663">
              <a:lnSpc>
                <a:spcPct val="81000"/>
              </a:lnSpc>
              <a:spcBef>
                <a:spcPts val="800"/>
              </a:spcBef>
              <a:defRPr sz="2268"/>
            </a:pPr>
            <a:r>
              <a:t>KT kombinasyonları platin bazlıdır</a:t>
            </a:r>
          </a:p>
          <a:p>
            <a:pPr marL="185165" indent="-185165" defTabSz="740663">
              <a:lnSpc>
                <a:spcPct val="81000"/>
              </a:lnSpc>
              <a:spcBef>
                <a:spcPts val="800"/>
              </a:spcBef>
              <a:defRPr sz="2268"/>
            </a:pPr>
            <a:r>
              <a:t>Son yıllarda hedefe yönelik ilaçlar kullanıma girmiştir </a:t>
            </a:r>
          </a:p>
          <a:p>
            <a:pPr marL="555498" lvl="1" indent="-185165" defTabSz="740663">
              <a:lnSpc>
                <a:spcPct val="81000"/>
              </a:lnSpc>
              <a:spcBef>
                <a:spcPts val="400"/>
              </a:spcBef>
              <a:buChar char="•"/>
              <a:defRPr sz="1944"/>
            </a:pPr>
            <a:r>
              <a:t>Epidermal Büyüme Faktörü resp inh [(EGFR); Erlotinib, Gefitinib)]</a:t>
            </a:r>
          </a:p>
          <a:p>
            <a:pPr marL="555498" lvl="1" indent="-185165" defTabSz="740663">
              <a:lnSpc>
                <a:spcPct val="81000"/>
              </a:lnSpc>
              <a:spcBef>
                <a:spcPts val="400"/>
              </a:spcBef>
              <a:buChar char="•"/>
              <a:defRPr sz="1944"/>
            </a:pPr>
            <a:r>
              <a:t>Vasküler endoteliyal büyüme faktörü inh  [(VEGF); Bevacizumab)]</a:t>
            </a:r>
          </a:p>
          <a:p>
            <a:pPr marL="555498" lvl="1" indent="-185165" defTabSz="740663">
              <a:lnSpc>
                <a:spcPct val="81000"/>
              </a:lnSpc>
              <a:spcBef>
                <a:spcPts val="400"/>
              </a:spcBef>
              <a:buChar char="•"/>
              <a:defRPr sz="1944"/>
            </a:pPr>
            <a:r>
              <a:t>Anaplastik lenfoma kinaz inh  [(ALK); Crizotinib)]</a:t>
            </a:r>
          </a:p>
          <a:p>
            <a:pPr marL="185165" indent="-185165" defTabSz="740663">
              <a:lnSpc>
                <a:spcPct val="81000"/>
              </a:lnSpc>
              <a:spcBef>
                <a:spcPts val="800"/>
              </a:spcBef>
              <a:defRPr sz="2268"/>
            </a:pPr>
            <a:r>
              <a:t>İmmünoterapi ile ilgili çalışmalar ümit vaad etmektedir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EPİDEMİYOLOJİ"/>
          <p:cNvSpPr txBox="1"/>
          <p:nvPr/>
        </p:nvSpPr>
        <p:spPr>
          <a:xfrm>
            <a:off x="4951271" y="843280"/>
            <a:ext cx="2289458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chemeClr val="accent4"/>
                </a:solidFill>
              </a:defRPr>
            </a:lvl1pPr>
          </a:lstStyle>
          <a:p>
            <a:r>
              <a:t>EPİDEMİYOLOJİ</a:t>
            </a:r>
          </a:p>
        </p:txBody>
      </p:sp>
      <p:sp>
        <p:nvSpPr>
          <p:cNvPr id="143" name="En sık görülen ve en çok ölüme yol açan kanser türü…"/>
          <p:cNvSpPr txBox="1"/>
          <p:nvPr/>
        </p:nvSpPr>
        <p:spPr>
          <a:xfrm>
            <a:off x="2133905" y="1868805"/>
            <a:ext cx="9372387" cy="289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En sık görülen ve en çok ölüme yol açan kanser türü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Genellikle 50 yaş üstünde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Beş yıllık sağ kalım %15 civarında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Erkeklerde en sık, kadınlarda 3. sıklıkta (dünya ortalaması)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¹Dünya ortalama insidans  E: 34.2/100.000, K: 13.6/100.000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²Türkiye ortalama insidans E: 52.5/100.000, K: 8.7/100.000</a:t>
            </a:r>
          </a:p>
        </p:txBody>
      </p:sp>
      <p:sp>
        <p:nvSpPr>
          <p:cNvPr id="144" name="¹GLOBACAN 2012: Estimated Cancer Incidence, Mortality and Prevelence Worldwide in 2012. World Health Organization, International Agency for Research on Cancer,…"/>
          <p:cNvSpPr txBox="1"/>
          <p:nvPr/>
        </p:nvSpPr>
        <p:spPr>
          <a:xfrm>
            <a:off x="2226761" y="5211762"/>
            <a:ext cx="655633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t>¹GLOBACAN 2012: Estimated Cancer Incidence, Mortality and Prevelence Worldwide in 2012. World Health Organization, International Agency for Research on Cancer, </a:t>
            </a:r>
          </a:p>
          <a:p>
            <a:pPr>
              <a:defRPr sz="1000"/>
            </a:pPr>
            <a:r>
              <a:t> ²http://http://kanser.gov.tr/daire-faaliyetleri/kanser-istatistikleri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KHDAK Tedavisi"/>
          <p:cNvSpPr txBox="1"/>
          <p:nvPr/>
        </p:nvSpPr>
        <p:spPr>
          <a:xfrm>
            <a:off x="4510144" y="102870"/>
            <a:ext cx="3171712" cy="126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4400" cap="all">
                <a:solidFill>
                  <a:schemeClr val="accent4"/>
                </a:solidFill>
              </a:defRPr>
            </a:pPr>
            <a:r>
              <a:t/>
            </a:r>
            <a:br/>
            <a:r>
              <a:rPr sz="3600"/>
              <a:t>KHDAK Tedavisi</a:t>
            </a:r>
          </a:p>
        </p:txBody>
      </p:sp>
      <p:sp>
        <p:nvSpPr>
          <p:cNvPr id="310" name="KT ve RT duyarlı tümörlerdir…"/>
          <p:cNvSpPr txBox="1">
            <a:spLocks noGrp="1"/>
          </p:cNvSpPr>
          <p:nvPr>
            <p:ph type="body" sz="quarter" idx="1"/>
          </p:nvPr>
        </p:nvSpPr>
        <p:spPr>
          <a:xfrm>
            <a:off x="2047875" y="1688504"/>
            <a:ext cx="3971925" cy="3855096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defRPr sz="2050"/>
            </a:pPr>
            <a:r>
              <a:t>KT ve RT duyarlı tümörlerdir</a:t>
            </a:r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defRPr sz="2050"/>
            </a:pPr>
            <a:r>
              <a:t>Evrelemede BT önemli</a:t>
            </a:r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defRPr sz="2050"/>
            </a:pPr>
            <a:r>
              <a:t>Sınırlı veya Yaygın hastalık ayrımı önemli</a:t>
            </a:r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defRPr sz="2050"/>
            </a:pPr>
            <a:r>
              <a:t>Birinci basamak kemoterapi rejiminde Sisplatin ve Etoposid halen standart</a:t>
            </a:r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defRPr sz="2050"/>
            </a:pPr>
            <a:r>
              <a:t>Tedaviye yanıt elde edilenlerde Profilaktik Kraniyal RT uygulanmalı</a:t>
            </a:r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defRPr sz="2050"/>
            </a:pPr>
            <a:r>
              <a:t>Sigara içiciliğine devamlılık sağ kalımı daha da kötüleştirmekte</a:t>
            </a:r>
          </a:p>
        </p:txBody>
      </p:sp>
      <p:sp>
        <p:nvSpPr>
          <p:cNvPr id="311" name="İçerik Yer Tutucusu 3"/>
          <p:cNvSpPr/>
          <p:nvPr/>
        </p:nvSpPr>
        <p:spPr>
          <a:xfrm>
            <a:off x="6172200" y="1688504"/>
            <a:ext cx="3971925" cy="3855096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500" b="1"/>
            </a:pPr>
            <a:r>
              <a:t>Sınırlı evre (Evre I,II,II)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Eşzamanlı kemoradyoterapi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Profilaktik kraniyal radyoterapi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endParaRPr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500" b="1"/>
            </a:pPr>
            <a:r>
              <a:t>Yaygın evre (IV,V)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Kemoterapi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Palyatif radyoterapi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1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hazırlayan"/>
          <p:cNvSpPr txBox="1"/>
          <p:nvPr/>
        </p:nvSpPr>
        <p:spPr>
          <a:xfrm>
            <a:off x="4926494" y="674369"/>
            <a:ext cx="233901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sz="3500" cap="all">
                <a:solidFill>
                  <a:schemeClr val="accent4"/>
                </a:solidFill>
              </a:defRPr>
            </a:lvl1pPr>
          </a:lstStyle>
          <a:p>
            <a:r>
              <a:t>hazırlayan</a:t>
            </a:r>
          </a:p>
        </p:txBody>
      </p:sp>
      <p:sp>
        <p:nvSpPr>
          <p:cNvPr id="316" name="Nalan Ogan…"/>
          <p:cNvSpPr txBox="1"/>
          <p:nvPr/>
        </p:nvSpPr>
        <p:spPr>
          <a:xfrm>
            <a:off x="3802424" y="1242550"/>
            <a:ext cx="4587151" cy="1346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2600"/>
                </a:solidFill>
              </a:defRPr>
            </a:pPr>
            <a:r>
              <a:rPr lang="tr-TR" dirty="0" smtClean="0"/>
              <a:t> </a:t>
            </a:r>
            <a:r>
              <a:rPr lang="tr-TR" dirty="0" smtClean="0"/>
              <a:t> </a:t>
            </a:r>
            <a:r>
              <a:rPr lang="tr-TR" smtClean="0"/>
              <a:t>TÜSAD-GEAK üyesi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2600"/>
                </a:solidFill>
              </a:defRPr>
            </a:pPr>
            <a:r>
              <a:rPr lang="tr-TR" smtClean="0"/>
              <a:t>Dr.</a:t>
            </a:r>
            <a:r>
              <a:rPr dirty="0" err="1" smtClean="0"/>
              <a:t>Nalan</a:t>
            </a:r>
            <a:r>
              <a:rPr dirty="0" smtClean="0"/>
              <a:t> </a:t>
            </a:r>
            <a:r>
              <a:rPr dirty="0" err="1"/>
              <a:t>Ogan</a:t>
            </a:r>
            <a:r>
              <a:rPr dirty="0"/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2600"/>
                </a:solidFill>
              </a:defRPr>
            </a:pPr>
            <a:r>
              <a:rPr dirty="0" err="1"/>
              <a:t>Ufuk</a:t>
            </a:r>
            <a:r>
              <a:rPr dirty="0"/>
              <a:t> Ü.T.F </a:t>
            </a:r>
            <a:r>
              <a:rPr dirty="0" err="1"/>
              <a:t>Göğüs</a:t>
            </a:r>
            <a:r>
              <a:rPr dirty="0"/>
              <a:t> </a:t>
            </a:r>
            <a:r>
              <a:rPr dirty="0" err="1"/>
              <a:t>Hastalıkları</a:t>
            </a:r>
            <a:r>
              <a:rPr dirty="0"/>
              <a:t> A.B.D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ETYOLOJİ"/>
          <p:cNvSpPr txBox="1"/>
          <p:nvPr/>
        </p:nvSpPr>
        <p:spPr>
          <a:xfrm>
            <a:off x="5390611" y="843280"/>
            <a:ext cx="1410778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chemeClr val="accent4"/>
                </a:solidFill>
              </a:defRPr>
            </a:lvl1pPr>
          </a:lstStyle>
          <a:p>
            <a:r>
              <a:t>ETYOLOJİ</a:t>
            </a:r>
          </a:p>
        </p:txBody>
      </p:sp>
      <p:sp>
        <p:nvSpPr>
          <p:cNvPr id="149" name="Sigara…"/>
          <p:cNvSpPr txBox="1"/>
          <p:nvPr/>
        </p:nvSpPr>
        <p:spPr>
          <a:xfrm>
            <a:off x="2405379" y="1517332"/>
            <a:ext cx="7203305" cy="4253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300"/>
            </a:pPr>
            <a:r>
              <a:t>Sigara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100"/>
            </a:pPr>
            <a:r>
              <a:t>%85-90 oranında sigara içenlerde görülür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100"/>
            </a:pPr>
            <a:r>
              <a:t>Sigara dumanındaki kanserojen maddelerin düşük ama uzun süreli maruziyeti ile akciğer kanseri gelişmektedir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100"/>
            </a:pPr>
            <a:r>
              <a:t>Sigara içenlerde risk 12-36 kat artar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100"/>
            </a:pPr>
            <a:r>
              <a:t>Mesleksel maruziyet; asbest, uranyum, arsenik, nikel, krom, berilyum, kadmiyum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300"/>
            </a:pPr>
            <a:r>
              <a:t>Dış ortam hava kirliliği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300"/>
            </a:pPr>
            <a:r>
              <a:t>İç ortam kirliliği; pasif sigara dumanı, ev içi hava kirliliği, radon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300"/>
            </a:pPr>
            <a:r>
              <a:t>İnfeksiyonlar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300"/>
            </a:pPr>
            <a:r>
              <a:t>Diyet ve obezite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Diğer akciğer hastalıkları ve hava yolu obstrüksiyonu…"/>
          <p:cNvSpPr txBox="1"/>
          <p:nvPr/>
        </p:nvSpPr>
        <p:spPr>
          <a:xfrm>
            <a:off x="2222023" y="2355532"/>
            <a:ext cx="6819266" cy="382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pPr>
            <a:r>
              <a:t>Diğer akciğer hastalıkları ve hava yolu obstrüksiyonu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200"/>
            </a:pPr>
            <a:r>
              <a:t>Kronik obstrüktif akciğer hastalığı (KOAH)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200"/>
            </a:pPr>
            <a:r>
              <a:t>İdiyopatik pulmoner fibrozis (İPF)</a:t>
            </a:r>
          </a:p>
          <a:p>
            <a:pPr marL="666750" lvl="1" indent="-20955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rPr sz="2200"/>
              <a:t>Skleroderma</a:t>
            </a:r>
            <a:r>
              <a:t> 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pPr>
            <a:r>
              <a:t>Toraksa radyoterapi öyküsü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pPr>
            <a:r>
              <a:t>Ailede akciğer kanseri öyküsü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pPr>
            <a:r>
              <a:t>Gen sisteminde varyasyonlar 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200"/>
            </a:pPr>
            <a:r>
              <a:t>Cyp1A1 gen polimorfi, 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200"/>
            </a:pPr>
            <a:r>
              <a:t>Glutatyon S-transferaz enzim eksikliği</a:t>
            </a:r>
          </a:p>
          <a:p>
            <a:pPr lvl="1">
              <a:lnSpc>
                <a:spcPct val="81000"/>
              </a:lnSpc>
              <a:spcBef>
                <a:spcPts val="500"/>
              </a:spcBef>
              <a:buFont typeface="Arial"/>
              <a:defRPr sz="2400"/>
            </a:pPr>
            <a:r>
              <a:t> </a:t>
            </a:r>
          </a:p>
        </p:txBody>
      </p:sp>
      <p:pic>
        <p:nvPicPr>
          <p:cNvPr id="154" name="Resim 8" descr="Resim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9200" y="473563"/>
            <a:ext cx="3459481" cy="1735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Resim 9" descr="Resim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2573" y="3465512"/>
            <a:ext cx="2857501" cy="200977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Metin kutusu 3"/>
          <p:cNvSpPr txBox="1"/>
          <p:nvPr/>
        </p:nvSpPr>
        <p:spPr>
          <a:xfrm>
            <a:off x="1976846" y="6138090"/>
            <a:ext cx="361841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 </a:t>
            </a:r>
            <a:r>
              <a:rPr sz="1000"/>
              <a:t>Dela Cruz CS, Tanoue LT, Matthay RA. Lung cancer: epidemiology, etiology, and   prevention. Clin Chest Med 2011; 32:605</a:t>
            </a:r>
            <a:r>
              <a:t>-644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Histopatolojik sınıflandırma (EPİTELYAL TÜMÖRLER)"/>
          <p:cNvSpPr txBox="1"/>
          <p:nvPr/>
        </p:nvSpPr>
        <p:spPr>
          <a:xfrm>
            <a:off x="3321565" y="-145732"/>
            <a:ext cx="5726669" cy="198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3200" b="1" cap="all">
                <a:solidFill>
                  <a:schemeClr val="accent4"/>
                </a:solidFill>
              </a:defRPr>
            </a:pPr>
            <a:r>
              <a:t/>
            </a:r>
            <a:br/>
            <a:r>
              <a:t/>
            </a:r>
            <a:br/>
            <a:r>
              <a:t>Histopatolojik sınıflandırma</a:t>
            </a:r>
            <a:br/>
            <a:r>
              <a:rPr sz="1900"/>
              <a:t>(EPİTELYAL TÜMÖRLER)</a:t>
            </a:r>
            <a:br>
              <a:rPr sz="1900"/>
            </a:br>
            <a:endParaRPr sz="1900"/>
          </a:p>
        </p:txBody>
      </p:sp>
      <p:sp>
        <p:nvSpPr>
          <p:cNvPr id="161" name="Adenokarsinom…"/>
          <p:cNvSpPr txBox="1">
            <a:spLocks noGrp="1"/>
          </p:cNvSpPr>
          <p:nvPr>
            <p:ph type="body" sz="quarter" idx="1"/>
          </p:nvPr>
        </p:nvSpPr>
        <p:spPr>
          <a:xfrm>
            <a:off x="2179852" y="1647825"/>
            <a:ext cx="3849449" cy="4150992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0" indent="0" defTabSz="640079">
              <a:lnSpc>
                <a:spcPct val="72000"/>
              </a:lnSpc>
              <a:buSzTx/>
              <a:buNone/>
              <a:defRPr sz="1960" b="1"/>
            </a:pPr>
            <a:r>
              <a:t>Adenokarsinom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Lepidik adenokarsinom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Asiner adenokarsinom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Papiller adenokarsinom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Mikropapiller adenokarsinom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Solid adenokarsinom 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Fetal adenokarsinom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Enterik adenokarsinom 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Minimal invaziv adenokarsinom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Preinvaziv lezyonlar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Atipik adenomatöz hiperplazi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İn situ adenokarsinom</a:t>
            </a:r>
          </a:p>
          <a:p>
            <a:pPr marL="0" indent="0" defTabSz="640079">
              <a:lnSpc>
                <a:spcPct val="72000"/>
              </a:lnSpc>
              <a:buSzTx/>
              <a:buNone/>
              <a:defRPr sz="1960" b="1"/>
            </a:pPr>
            <a:r>
              <a:t>Skuamöz hücreli karsinom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Keratinize skuamöz hücreli karsinom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Nonkeratinize skuamöz hücreli karsinom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Bazal skuamöz hücreli karsinom</a:t>
            </a:r>
          </a:p>
          <a:p>
            <a:pPr marL="480059" lvl="1" indent="-160019" defTabSz="640079">
              <a:lnSpc>
                <a:spcPct val="72000"/>
              </a:lnSpc>
              <a:spcBef>
                <a:spcPts val="300"/>
              </a:spcBef>
              <a:buChar char="•"/>
              <a:defRPr sz="1610"/>
            </a:pPr>
            <a:r>
              <a:t>Preinvaziv lezyon</a:t>
            </a:r>
          </a:p>
        </p:txBody>
      </p:sp>
      <p:sp>
        <p:nvSpPr>
          <p:cNvPr id="162" name="İçerik Yer Tutucusu 3"/>
          <p:cNvSpPr/>
          <p:nvPr/>
        </p:nvSpPr>
        <p:spPr>
          <a:xfrm>
            <a:off x="6137299" y="1647825"/>
            <a:ext cx="3849449" cy="4150992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813816">
              <a:lnSpc>
                <a:spcPct val="72000"/>
              </a:lnSpc>
              <a:spcBef>
                <a:spcPts val="800"/>
              </a:spcBef>
              <a:defRPr sz="2046" b="1"/>
            </a:pPr>
            <a:r>
              <a:t>Nöroendokrin tümörler</a:t>
            </a:r>
          </a:p>
          <a:p>
            <a:pPr marL="610361" lvl="1" indent="-203454" defTabSz="813816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2046"/>
            </a:pPr>
            <a:r>
              <a:t>Küçük hücrreli karsinom</a:t>
            </a:r>
          </a:p>
          <a:p>
            <a:pPr marL="610361" lvl="1" indent="-203454" defTabSz="813816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2046"/>
            </a:pPr>
            <a:r>
              <a:t>Büyük hücreli nöroendokrin karsinom</a:t>
            </a:r>
          </a:p>
          <a:p>
            <a:pPr marL="610361" lvl="1" indent="-203454" defTabSz="813816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2046"/>
            </a:pPr>
            <a:r>
              <a:t>Karsinoid tümörler</a:t>
            </a:r>
          </a:p>
          <a:p>
            <a:pPr marL="610361" lvl="1" indent="-203454" defTabSz="813816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2046"/>
            </a:pPr>
            <a:r>
              <a:t>Preinvaziv lezyon</a:t>
            </a:r>
          </a:p>
          <a:p>
            <a:pPr marL="610361" lvl="1" indent="-203454" defTabSz="813816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2046"/>
            </a:pPr>
            <a:r>
              <a:t>Büyük hücreli karsinom</a:t>
            </a:r>
          </a:p>
          <a:p>
            <a:pPr marL="610361" lvl="1" indent="-203454" defTabSz="813816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2046"/>
            </a:pPr>
            <a:r>
              <a:t>Adenoskuamöz karsinom</a:t>
            </a:r>
          </a:p>
          <a:p>
            <a:pPr marL="610361" lvl="1" indent="-203454" defTabSz="813816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2046"/>
            </a:pPr>
            <a:r>
              <a:t>Sarkomatoid karsinom</a:t>
            </a:r>
          </a:p>
          <a:p>
            <a:pPr marL="610361" lvl="1" indent="-203454" defTabSz="813816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2046"/>
            </a:pPr>
            <a:r>
              <a:t>Diğer ve sınıflandırılamayan karsinom</a:t>
            </a:r>
          </a:p>
          <a:p>
            <a:pPr marL="610361" lvl="1" indent="-203454" defTabSz="813816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2046"/>
            </a:pPr>
            <a:r>
              <a:t>Tükrük bezi benzeri tümörler</a:t>
            </a:r>
          </a:p>
          <a:p>
            <a:pPr marL="610361" lvl="1" indent="-203454" defTabSz="813816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2046"/>
            </a:pPr>
            <a:r>
              <a:t>Papillomlar</a:t>
            </a:r>
          </a:p>
          <a:p>
            <a:pPr marL="610361" lvl="1" indent="-203454" defTabSz="813816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2046"/>
            </a:pPr>
            <a:r>
              <a:t>Adenomlar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HİSTOPATOLOJİK SINIFLANDIRMA (MEZENKİMAL TÜMÖRLER)"/>
          <p:cNvSpPr txBox="1"/>
          <p:nvPr/>
        </p:nvSpPr>
        <p:spPr>
          <a:xfrm>
            <a:off x="3232665" y="214948"/>
            <a:ext cx="5726669" cy="126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3200" b="1">
                <a:solidFill>
                  <a:schemeClr val="accent4"/>
                </a:solidFill>
              </a:defRPr>
            </a:pPr>
            <a:r>
              <a:t/>
            </a:r>
            <a:br/>
            <a:r>
              <a:t>HİSTOPATOLOJİK SINIFLANDIRMA</a:t>
            </a:r>
            <a:br/>
            <a:r>
              <a:rPr sz="1800"/>
              <a:t>(MEZENKİMAL TÜMÖRLER)</a:t>
            </a:r>
          </a:p>
        </p:txBody>
      </p:sp>
      <p:sp>
        <p:nvSpPr>
          <p:cNvPr id="167" name="Pulmoner hamartom…"/>
          <p:cNvSpPr txBox="1">
            <a:spLocks noGrp="1"/>
          </p:cNvSpPr>
          <p:nvPr>
            <p:ph type="body" sz="half" idx="1"/>
          </p:nvPr>
        </p:nvSpPr>
        <p:spPr>
          <a:xfrm>
            <a:off x="1867680" y="1752457"/>
            <a:ext cx="4482320" cy="3764106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Pulmoner hamartom 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Kondrom 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PEComatöz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Konjenital peribronşial myofibroblastik tümör 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Diffüz pulmoner lenfanjiomatozis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İnflamator miyofibroblastik tümör 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Epiteloid hemanjioendoteliom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Plöropulmoner blastom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Sinovial sarkom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Pulmoner arteriyel intimal sarkoma 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Pulmoner miksoid sarkom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Char char="•"/>
              <a:defRPr sz="1826"/>
            </a:pPr>
            <a:r>
              <a:t>Miyoepitelyal tümörler </a:t>
            </a:r>
          </a:p>
          <a:p>
            <a:pPr marL="0" indent="0" defTabSz="758951">
              <a:lnSpc>
                <a:spcPct val="72000"/>
              </a:lnSpc>
              <a:spcBef>
                <a:spcPts val="800"/>
              </a:spcBef>
              <a:buSzTx/>
              <a:buNone/>
              <a:defRPr sz="2075" b="1"/>
            </a:pPr>
            <a:r>
              <a:t>Metastatik tümörler</a:t>
            </a:r>
          </a:p>
        </p:txBody>
      </p:sp>
      <p:sp>
        <p:nvSpPr>
          <p:cNvPr id="168" name="İçerik Yer Tutucusu 3"/>
          <p:cNvSpPr/>
          <p:nvPr/>
        </p:nvSpPr>
        <p:spPr>
          <a:xfrm>
            <a:off x="6388100" y="1752457"/>
            <a:ext cx="3892564" cy="3764106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758951">
              <a:lnSpc>
                <a:spcPct val="72000"/>
              </a:lnSpc>
              <a:spcBef>
                <a:spcPts val="800"/>
              </a:spcBef>
              <a:defRPr sz="2075" b="1"/>
            </a:pPr>
            <a:r>
              <a:t>Lenfohistiositik tümörler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1826"/>
            </a:pPr>
            <a:r>
              <a:t>MALT lenfoma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1826"/>
            </a:pPr>
            <a:r>
              <a:t>Diffüz büyük hücreli lenfoma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1826"/>
            </a:pPr>
            <a:r>
              <a:t>Lenfomatoid granülomatöz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1826"/>
            </a:pPr>
            <a:r>
              <a:t>İntravasküler büyük B hc lenfoma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1826"/>
            </a:pPr>
            <a:r>
              <a:t>Pulmoner Langerhans hc histiositosis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1826"/>
            </a:pPr>
            <a:r>
              <a:t>Erdheim–Chester hastalığı</a:t>
            </a:r>
          </a:p>
          <a:p>
            <a:pPr defTabSz="758951">
              <a:lnSpc>
                <a:spcPct val="72000"/>
              </a:lnSpc>
              <a:spcBef>
                <a:spcPts val="800"/>
              </a:spcBef>
              <a:defRPr sz="2075" b="1"/>
            </a:pPr>
            <a:r>
              <a:t>Ektopik orijinli tümörler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1826"/>
            </a:pPr>
            <a:r>
              <a:t>Germ hücreli tümörler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1826"/>
            </a:pPr>
            <a:r>
              <a:t>İntrapulmoner timoma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1826"/>
            </a:pPr>
            <a:r>
              <a:t>Melanom</a:t>
            </a:r>
          </a:p>
          <a:p>
            <a:pPr marL="569213" lvl="1" indent="-189737" defTabSz="758951">
              <a:lnSpc>
                <a:spcPct val="72000"/>
              </a:lnSpc>
              <a:spcBef>
                <a:spcPts val="400"/>
              </a:spcBef>
              <a:buSzPct val="100000"/>
              <a:buFont typeface="Arial"/>
              <a:buChar char="•"/>
              <a:defRPr sz="1826"/>
            </a:pPr>
            <a:r>
              <a:t>Menenjiyom</a:t>
            </a:r>
          </a:p>
        </p:txBody>
      </p:sp>
      <p:sp>
        <p:nvSpPr>
          <p:cNvPr id="169" name="Metin kutusu 4"/>
          <p:cNvSpPr txBox="1"/>
          <p:nvPr/>
        </p:nvSpPr>
        <p:spPr>
          <a:xfrm>
            <a:off x="1976846" y="5791692"/>
            <a:ext cx="236655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t>The 2015 WHO Classification of  Lung Tumors. Journal of Thoracic Oncology 2015; 10(9): 1243-60</a:t>
            </a:r>
            <a:r>
              <a:rPr sz="1200"/>
              <a:t>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Metin kutusu 2"/>
          <p:cNvSpPr txBox="1"/>
          <p:nvPr/>
        </p:nvSpPr>
        <p:spPr>
          <a:xfrm>
            <a:off x="2075542" y="648922"/>
            <a:ext cx="3873707" cy="942341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Adenokanser </a:t>
            </a:r>
            <a:r>
              <a:rPr b="0"/>
              <a:t>kadınlarda ve sigara içmeyenlerde Akciğerin periferinde yerleşir</a:t>
            </a:r>
          </a:p>
        </p:txBody>
      </p:sp>
      <p:pic>
        <p:nvPicPr>
          <p:cNvPr id="174" name="Resim 4" descr="Resi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5366" y="1698843"/>
            <a:ext cx="2474987" cy="186422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Metin kutusu 5"/>
          <p:cNvSpPr txBox="1"/>
          <p:nvPr/>
        </p:nvSpPr>
        <p:spPr>
          <a:xfrm>
            <a:off x="6568440" y="648922"/>
            <a:ext cx="3343621" cy="9423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Squamöz kanser </a:t>
            </a:r>
            <a:r>
              <a:rPr b="0"/>
              <a:t>%30-35 oranında</a:t>
            </a:r>
          </a:p>
          <a:p>
            <a:r>
              <a:t>Sıklıkla merkezi hava yollarından gelişir</a:t>
            </a:r>
          </a:p>
        </p:txBody>
      </p:sp>
      <p:pic>
        <p:nvPicPr>
          <p:cNvPr id="176" name="Resim 6" descr="Resim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3292" y="1717031"/>
            <a:ext cx="2465922" cy="1827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Resim 7" descr="Resim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22006" y="4768229"/>
            <a:ext cx="2474988" cy="1836939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Metin kutusu 8"/>
          <p:cNvSpPr txBox="1"/>
          <p:nvPr/>
        </p:nvSpPr>
        <p:spPr>
          <a:xfrm>
            <a:off x="4247152" y="3723482"/>
            <a:ext cx="3723096" cy="942341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t>KHAK </a:t>
            </a:r>
            <a:r>
              <a:rPr b="0"/>
              <a:t>%15-20 oranında</a:t>
            </a:r>
          </a:p>
          <a:p>
            <a:r>
              <a:t>Sigara ile en ilişkili tip</a:t>
            </a:r>
          </a:p>
          <a:p>
            <a:r>
              <a:t>Çoğu zaman metastatik evrede tanı alır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926" y="32791"/>
            <a:ext cx="9156074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emptomlar ve Klinik bulgular"/>
          <p:cNvSpPr txBox="1"/>
          <p:nvPr/>
        </p:nvSpPr>
        <p:spPr>
          <a:xfrm>
            <a:off x="3192122" y="53658"/>
            <a:ext cx="5807756" cy="115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defRPr sz="3600" b="1">
                <a:solidFill>
                  <a:schemeClr val="accent4"/>
                </a:solidFill>
              </a:defRPr>
            </a:pPr>
            <a:r>
              <a:t/>
            </a:r>
            <a:br/>
            <a:r>
              <a:t>Semptomlar ve Klinik bulgular</a:t>
            </a:r>
          </a:p>
        </p:txBody>
      </p:sp>
      <p:sp>
        <p:nvSpPr>
          <p:cNvPr id="183" name="Tanı konulduğunda %90’ı semptomatiktir…"/>
          <p:cNvSpPr txBox="1">
            <a:spLocks noGrp="1"/>
          </p:cNvSpPr>
          <p:nvPr>
            <p:ph type="body" sz="half" idx="1"/>
          </p:nvPr>
        </p:nvSpPr>
        <p:spPr>
          <a:xfrm>
            <a:off x="2489572" y="1316051"/>
            <a:ext cx="7212856" cy="4351338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/>
            </a:pPr>
            <a:r>
              <a:t>Tanı konulduğunda %90’ı semptomatiktir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/>
            </a:pPr>
            <a:endParaRPr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sz="2800" u="sng"/>
            </a:pPr>
            <a:r>
              <a:t>Semptomlar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Genel kanser semptomları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Tümörün kendisi ile ilişkili lokal pulmoner semptomlar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Lokal progresyonla ortaya çıkan bölgesel veya lokal semptomlar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Metastaza bağlı semptomlar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Paraneoplastik sendromlar bağlı semptomlar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1783</Words>
  <Application>Microsoft Office PowerPoint</Application>
  <PresentationFormat>Geniş ekran</PresentationFormat>
  <Paragraphs>406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3</cp:revision>
  <dcterms:modified xsi:type="dcterms:W3CDTF">2020-03-22T11:19:11Z</dcterms:modified>
</cp:coreProperties>
</file>