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73" r:id="rId5"/>
    <p:sldId id="274" r:id="rId6"/>
    <p:sldId id="260" r:id="rId7"/>
    <p:sldId id="27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hami.celik" initials="i" lastIdx="2" clrIdx="0">
    <p:extLst>
      <p:ext uri="{19B8F6BF-5375-455C-9EA6-DF929625EA0E}">
        <p15:presenceInfo xmlns:p15="http://schemas.microsoft.com/office/powerpoint/2012/main" userId="ilhami.celik" providerId="None"/>
      </p:ext>
    </p:extLst>
  </p:cmAuthor>
  <p:cmAuthor id="2" name="KM" initials="K" lastIdx="0" clrIdx="1">
    <p:extLst>
      <p:ext uri="{19B8F6BF-5375-455C-9EA6-DF929625EA0E}">
        <p15:presenceInfo xmlns:p15="http://schemas.microsoft.com/office/powerpoint/2012/main" userId="K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4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5BCE4-951F-9541-9045-96A324BDB9D6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0BD95-FB79-1649-B32D-E53641D4A7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52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0BD95-FB79-1649-B32D-E53641D4A720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558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0BD95-FB79-1649-B32D-E53641D4A720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63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51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16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55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2055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6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321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79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15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635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21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33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6D58D-1827-45EF-BD42-E284BAFF9F72}" type="datetimeFigureOut">
              <a:rPr lang="tr-TR" smtClean="0"/>
              <a:t>28.06.2020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D6C66-2E78-4C9C-BD75-130722C7FAC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24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375" y="1122363"/>
            <a:ext cx="10257182" cy="3065324"/>
          </a:xfrm>
        </p:spPr>
        <p:txBody>
          <a:bodyPr>
            <a:normAutofit fontScale="90000"/>
          </a:bodyPr>
          <a:lstStyle/>
          <a:p>
            <a:r>
              <a:rPr lang="tr-TR" dirty="0"/>
              <a:t>Bilim Kurulu </a:t>
            </a:r>
            <a:br>
              <a:rPr lang="tr-TR" dirty="0"/>
            </a:br>
            <a:r>
              <a:rPr lang="tr-TR" dirty="0"/>
              <a:t>Laboratuvar Çalışma Grubu</a:t>
            </a:r>
            <a:br>
              <a:rPr lang="tr-TR" dirty="0"/>
            </a:br>
            <a:r>
              <a:rPr lang="tr-TR" dirty="0"/>
              <a:t>COVID-19 :Tanı ve Tarama Algoritma ÖNERİLER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32242"/>
            <a:ext cx="9144000" cy="1033671"/>
          </a:xfrm>
        </p:spPr>
        <p:txBody>
          <a:bodyPr/>
          <a:lstStyle/>
          <a:p>
            <a:r>
              <a:rPr lang="tr-TR"/>
              <a:t>28 </a:t>
            </a:r>
            <a:r>
              <a:rPr lang="tr-TR" dirty="0"/>
              <a:t>Haziran 2020</a:t>
            </a:r>
          </a:p>
        </p:txBody>
      </p:sp>
    </p:spTree>
    <p:extLst>
      <p:ext uri="{BB962C8B-B14F-4D97-AF65-F5344CB8AC3E}">
        <p14:creationId xmlns:p14="http://schemas.microsoft.com/office/powerpoint/2010/main" val="261848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4913" y="32466"/>
            <a:ext cx="4596645" cy="1137248"/>
          </a:xfrm>
          <a:prstGeom prst="roundRect">
            <a:avLst>
              <a:gd name="adj" fmla="val 2554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1300" dirty="0">
                <a:solidFill>
                  <a:schemeClr val="tx1"/>
                </a:solidFill>
              </a:rPr>
              <a:t>Vaka tanımına uyan belirtileri olanlar </a:t>
            </a:r>
          </a:p>
          <a:p>
            <a:pPr lvl="0"/>
            <a:r>
              <a:rPr lang="tr-TR" sz="1300" dirty="0">
                <a:solidFill>
                  <a:schemeClr val="tx1"/>
                </a:solidFill>
              </a:rPr>
              <a:t>(Temaslılar ve sağlık çalışanları için ilgili algoritmalara bakınız)</a:t>
            </a:r>
            <a:endParaRPr lang="en-US" sz="1300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28628" y="1470876"/>
            <a:ext cx="1440160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black"/>
                </a:solidFill>
              </a:rPr>
              <a:t>Pozitif</a:t>
            </a:r>
            <a:endParaRPr lang="tr-TR" sz="1400" dirty="0">
              <a:solidFill>
                <a:prstClr val="black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159533" y="1423235"/>
            <a:ext cx="1997695" cy="6376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400" dirty="0">
                <a:solidFill>
                  <a:prstClr val="black"/>
                </a:solidFill>
              </a:rPr>
              <a:t>SARS-CoV-2 RNA</a:t>
            </a:r>
          </a:p>
          <a:p>
            <a:pPr lvl="0" algn="ctr"/>
            <a:r>
              <a:rPr lang="tr-TR" sz="1400" dirty="0">
                <a:solidFill>
                  <a:prstClr val="black"/>
                </a:solidFill>
              </a:rPr>
              <a:t>PCR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63916" y="2452576"/>
            <a:ext cx="1440160" cy="72008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black"/>
                </a:solidFill>
              </a:rPr>
              <a:t>COVID-19</a:t>
            </a:r>
            <a:endParaRPr lang="tr-TR" sz="1400" dirty="0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235479" y="1402800"/>
            <a:ext cx="1957354" cy="42736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200" dirty="0">
                <a:solidFill>
                  <a:prstClr val="black"/>
                </a:solidFill>
              </a:rPr>
              <a:t>Negatif/Kuşkulu örnek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7157228" y="2107433"/>
            <a:ext cx="3357481" cy="550112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200" dirty="0">
                <a:solidFill>
                  <a:prstClr val="black"/>
                </a:solidFill>
              </a:rPr>
              <a:t>2</a:t>
            </a:r>
            <a:r>
              <a:rPr lang="tr-TR" sz="1200" dirty="0">
                <a:solidFill>
                  <a:schemeClr val="tx1"/>
                </a:solidFill>
              </a:rPr>
              <a:t>4-48</a:t>
            </a:r>
            <a:r>
              <a:rPr lang="tr-TR" sz="1200" dirty="0">
                <a:solidFill>
                  <a:prstClr val="black"/>
                </a:solidFill>
              </a:rPr>
              <a:t> saat sonra PCR için tekrar örnek gönderilir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119278" y="2938971"/>
            <a:ext cx="1656184" cy="504056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 smtClean="0">
                <a:solidFill>
                  <a:prstClr val="black"/>
                </a:solidFill>
              </a:rPr>
              <a:t>Negatif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8965416" y="2938971"/>
            <a:ext cx="1440160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black"/>
                </a:solidFill>
              </a:rPr>
              <a:t>Pozitif</a:t>
            </a:r>
            <a:endParaRPr lang="tr-TR" sz="1400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571093" y="3940750"/>
            <a:ext cx="1368152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dirty="0">
                <a:solidFill>
                  <a:prstClr val="black"/>
                </a:solidFill>
              </a:rPr>
              <a:t>COVID-19</a:t>
            </a:r>
            <a:endParaRPr lang="tr-TR" sz="1400" dirty="0">
              <a:solidFill>
                <a:prstClr val="black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03479" y="1035085"/>
            <a:ext cx="2923" cy="2838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619474" y="1695796"/>
            <a:ext cx="496203" cy="5012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791746" y="2173458"/>
            <a:ext cx="14661" cy="268599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7361711" y="1677840"/>
            <a:ext cx="669285" cy="0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068027" y="1834350"/>
            <a:ext cx="12068" cy="265936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714656" y="2669141"/>
            <a:ext cx="1" cy="264431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864289" y="2675862"/>
            <a:ext cx="1" cy="282433"/>
          </a:xfrm>
          <a:prstGeom prst="straightConnector1">
            <a:avLst/>
          </a:prstGeom>
          <a:ln w="28575">
            <a:solidFill>
              <a:schemeClr val="bg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cxnSpLocks/>
          </p:cNvCxnSpPr>
          <p:nvPr/>
        </p:nvCxnSpPr>
        <p:spPr>
          <a:xfrm>
            <a:off x="9840286" y="3541555"/>
            <a:ext cx="414883" cy="334006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047082" y="574454"/>
            <a:ext cx="36004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462646" y="186150"/>
            <a:ext cx="2999710" cy="7549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tr-TR" sz="1400" dirty="0">
                <a:solidFill>
                  <a:srgbClr val="FF0000"/>
                </a:solidFill>
              </a:rPr>
              <a:t>Solunum yolu örneği*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913" y="5553604"/>
            <a:ext cx="33159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>
                <a:solidFill>
                  <a:srgbClr val="FF0000"/>
                </a:solidFill>
              </a:rPr>
              <a:t>* Tercihen alt solunum yolları örneği alınır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4296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/>
        </p:nvSpPr>
        <p:spPr>
          <a:xfrm>
            <a:off x="1384024" y="5693066"/>
            <a:ext cx="1857254" cy="9737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60" name="Rounded Rectangle 59"/>
          <p:cNvSpPr/>
          <p:nvPr/>
        </p:nvSpPr>
        <p:spPr>
          <a:xfrm>
            <a:off x="1790698" y="4330700"/>
            <a:ext cx="923870" cy="520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48" name="Rectangle 47"/>
          <p:cNvSpPr/>
          <p:nvPr/>
        </p:nvSpPr>
        <p:spPr>
          <a:xfrm>
            <a:off x="7675263" y="2657899"/>
            <a:ext cx="2000752" cy="654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46" name="Rectangle 45"/>
          <p:cNvSpPr/>
          <p:nvPr/>
        </p:nvSpPr>
        <p:spPr>
          <a:xfrm>
            <a:off x="6317602" y="2970300"/>
            <a:ext cx="820063" cy="548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43" name="Rectangle 42"/>
          <p:cNvSpPr/>
          <p:nvPr/>
        </p:nvSpPr>
        <p:spPr>
          <a:xfrm>
            <a:off x="4335390" y="2432666"/>
            <a:ext cx="1561946" cy="697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40" name="Rectangle 39"/>
          <p:cNvSpPr/>
          <p:nvPr/>
        </p:nvSpPr>
        <p:spPr>
          <a:xfrm>
            <a:off x="1677511" y="2864192"/>
            <a:ext cx="1643542" cy="598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38" name="Rectangle 37"/>
          <p:cNvSpPr/>
          <p:nvPr/>
        </p:nvSpPr>
        <p:spPr>
          <a:xfrm>
            <a:off x="1879600" y="1923320"/>
            <a:ext cx="1361678" cy="395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35" name="Rectangle 34"/>
          <p:cNvSpPr/>
          <p:nvPr/>
        </p:nvSpPr>
        <p:spPr>
          <a:xfrm>
            <a:off x="5045755" y="1878997"/>
            <a:ext cx="1105663" cy="3845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33" name="Rectangle 32"/>
          <p:cNvSpPr/>
          <p:nvPr/>
        </p:nvSpPr>
        <p:spPr>
          <a:xfrm>
            <a:off x="8011247" y="1955929"/>
            <a:ext cx="1166068" cy="415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31" name="Rectangle 30"/>
          <p:cNvSpPr/>
          <p:nvPr/>
        </p:nvSpPr>
        <p:spPr>
          <a:xfrm>
            <a:off x="4738255" y="978871"/>
            <a:ext cx="1935597" cy="3986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tr-TR" sz="1350" dirty="0"/>
          </a:p>
        </p:txBody>
      </p:sp>
      <p:sp>
        <p:nvSpPr>
          <p:cNvPr id="4" name="TextBox 3"/>
          <p:cNvSpPr txBox="1"/>
          <p:nvPr/>
        </p:nvSpPr>
        <p:spPr>
          <a:xfrm>
            <a:off x="4799824" y="1028157"/>
            <a:ext cx="1840463" cy="300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350" dirty="0"/>
              <a:t>Temaslı Sağlık Çalışanı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29883" y="1955929"/>
            <a:ext cx="1245636" cy="3000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350" dirty="0"/>
              <a:t>Yüksek riskli*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95631" y="1922563"/>
            <a:ext cx="1029373" cy="3000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350" dirty="0"/>
              <a:t>Orta riskli*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38965" y="2018910"/>
            <a:ext cx="1071127" cy="300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tr-TR" sz="1350" dirty="0"/>
              <a:t>Düşük riskli*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75479" y="2476503"/>
            <a:ext cx="1476569" cy="73866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050" dirty="0"/>
              <a:t>Çalışmaya devam eder</a:t>
            </a:r>
          </a:p>
          <a:p>
            <a:r>
              <a:rPr lang="tr-TR" sz="1050" dirty="0"/>
              <a:t>Semptom takibi yapılır</a:t>
            </a:r>
          </a:p>
          <a:p>
            <a:r>
              <a:rPr lang="tr-TR" sz="1050" dirty="0"/>
              <a:t>7. günde PCR testi yapılır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36242" y="2700309"/>
            <a:ext cx="1896447" cy="5770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050" dirty="0"/>
              <a:t>Çalışmaya devam eder</a:t>
            </a:r>
          </a:p>
          <a:p>
            <a:r>
              <a:rPr lang="tr-TR" sz="1050" dirty="0"/>
              <a:t> 2 hafta süreyle semptom takibi yapılır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97518" y="2909149"/>
            <a:ext cx="1581539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050" dirty="0"/>
              <a:t>Evde 7 gün izole edilerek izlenir; 7. günde PCR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51176" y="4383612"/>
            <a:ext cx="743008" cy="4154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050" dirty="0"/>
              <a:t>Test pozitif</a:t>
            </a:r>
          </a:p>
        </p:txBody>
      </p:sp>
      <p:cxnSp>
        <p:nvCxnSpPr>
          <p:cNvPr id="17" name="Straight Arrow Connector 16"/>
          <p:cNvCxnSpPr>
            <a:stCxn id="35" idx="2"/>
          </p:cNvCxnSpPr>
          <p:nvPr/>
        </p:nvCxnSpPr>
        <p:spPr>
          <a:xfrm flipH="1">
            <a:off x="5589254" y="2263573"/>
            <a:ext cx="9333" cy="1750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521397" y="5770349"/>
            <a:ext cx="1600740" cy="9002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050" dirty="0"/>
              <a:t>Kesin olgu tanımına uygun şekilde yönetilir</a:t>
            </a:r>
          </a:p>
          <a:p>
            <a:r>
              <a:rPr lang="tr-TR" sz="1050" dirty="0"/>
              <a:t>Daha sonra PCR testleri sonucuna göre takipten çıkartılır.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2488287" y="2371284"/>
            <a:ext cx="10996" cy="38007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08684" y="1396094"/>
            <a:ext cx="2281334" cy="468863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61" idx="0"/>
          </p:cNvCxnSpPr>
          <p:nvPr/>
        </p:nvCxnSpPr>
        <p:spPr>
          <a:xfrm flipH="1">
            <a:off x="2312651" y="4851402"/>
            <a:ext cx="9117" cy="8416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</p:cNvCxnSpPr>
          <p:nvPr/>
        </p:nvCxnSpPr>
        <p:spPr>
          <a:xfrm flipH="1">
            <a:off x="2802487" y="3211887"/>
            <a:ext cx="2087531" cy="11813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339297" y="3033446"/>
            <a:ext cx="739590" cy="4154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tr-TR" sz="1050" dirty="0"/>
              <a:t>Test negatif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3382998" y="3211887"/>
            <a:ext cx="2833653" cy="85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925460" y="2909151"/>
            <a:ext cx="330197" cy="1515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7246879" y="3111242"/>
            <a:ext cx="397045" cy="28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  <a:stCxn id="33" idx="2"/>
          </p:cNvCxnSpPr>
          <p:nvPr/>
        </p:nvCxnSpPr>
        <p:spPr>
          <a:xfrm flipH="1">
            <a:off x="8502515" y="2371883"/>
            <a:ext cx="91766" cy="3025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5610317" y="1437030"/>
            <a:ext cx="0" cy="4688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575367" y="1429135"/>
            <a:ext cx="1930559" cy="4767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cxnSpLocks/>
          </p:cNvCxnSpPr>
          <p:nvPr/>
        </p:nvCxnSpPr>
        <p:spPr>
          <a:xfrm>
            <a:off x="2328766" y="3533303"/>
            <a:ext cx="1" cy="773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2369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9EB232-CE10-4AD2-A1C2-7D57DCF4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Yeni normal dönemde sağlık kuruluşlarında izlenecek/ yatırılacak/yatan hastalar için PCR testi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9C5B32-58ED-46CD-9F8F-F732A8913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Sağlık kuruluşlarında izlenecek/ yatırılacak/yatan hastalarda PCR testi sadece aşağıda belirlenmiş </a:t>
            </a:r>
            <a:r>
              <a:rPr lang="tr-TR" dirty="0" err="1"/>
              <a:t>endikasyonlarda</a:t>
            </a:r>
            <a:r>
              <a:rPr lang="tr-TR" dirty="0"/>
              <a:t> yapılır  </a:t>
            </a:r>
          </a:p>
          <a:p>
            <a:pPr lvl="1"/>
            <a:r>
              <a:rPr lang="tr-TR" dirty="0"/>
              <a:t>Kemoterapi ve radyoterapi uygulanan hastalar </a:t>
            </a:r>
          </a:p>
          <a:p>
            <a:pPr lvl="1"/>
            <a:r>
              <a:rPr lang="tr-TR" dirty="0"/>
              <a:t>Solid organ transplantasyonu yapılan hastalar, kemik iliği nakli yapılan hastalar</a:t>
            </a:r>
          </a:p>
          <a:p>
            <a:pPr lvl="1"/>
            <a:r>
              <a:rPr lang="tr-TR" dirty="0"/>
              <a:t>Son 3 ay içerisinde &gt;15 mg </a:t>
            </a:r>
            <a:r>
              <a:rPr lang="tr-TR" dirty="0" err="1"/>
              <a:t>prednisolon</a:t>
            </a:r>
            <a:r>
              <a:rPr lang="tr-TR" dirty="0"/>
              <a:t> veya eşdeğeri </a:t>
            </a:r>
            <a:r>
              <a:rPr lang="tr-TR" dirty="0" err="1"/>
              <a:t>glukokortikoid</a:t>
            </a:r>
            <a:r>
              <a:rPr lang="tr-TR" dirty="0"/>
              <a:t> ve/veya </a:t>
            </a:r>
            <a:r>
              <a:rPr lang="tr-TR" dirty="0" err="1"/>
              <a:t>immun</a:t>
            </a:r>
            <a:r>
              <a:rPr lang="tr-TR" dirty="0"/>
              <a:t> </a:t>
            </a:r>
            <a:r>
              <a:rPr lang="tr-TR" dirty="0" err="1"/>
              <a:t>süpresif</a:t>
            </a:r>
            <a:r>
              <a:rPr lang="tr-TR" dirty="0"/>
              <a:t> etkili küçük molekül veya biyolojik ajan kullanan hastalar</a:t>
            </a:r>
          </a:p>
          <a:p>
            <a:pPr lvl="1"/>
            <a:r>
              <a:rPr lang="tr-TR" dirty="0"/>
              <a:t>Tüm cerrahi branşların A grubu ameliyatları ve ilaveten;</a:t>
            </a:r>
          </a:p>
          <a:p>
            <a:pPr lvl="2"/>
            <a:r>
              <a:rPr lang="tr-TR" dirty="0"/>
              <a:t>Plastik cerrahinin ve KBB’nin baş boyun cerrahisi gerektiren hastalar</a:t>
            </a:r>
          </a:p>
          <a:p>
            <a:pPr lvl="2"/>
            <a:r>
              <a:rPr lang="tr-TR" dirty="0"/>
              <a:t>Kalp cerrahisinde </a:t>
            </a:r>
            <a:r>
              <a:rPr lang="tr-TR" dirty="0" err="1"/>
              <a:t>kardiyopulmoner</a:t>
            </a:r>
            <a:r>
              <a:rPr lang="tr-TR" dirty="0"/>
              <a:t> pompaya girmeyi gerektiren tüm hastalar</a:t>
            </a:r>
          </a:p>
          <a:p>
            <a:pPr lvl="2"/>
            <a:r>
              <a:rPr lang="tr-TR" dirty="0"/>
              <a:t>Göğüs cerrahisi gerektiren hastalar </a:t>
            </a:r>
          </a:p>
          <a:p>
            <a:pPr lvl="2"/>
            <a:r>
              <a:rPr lang="tr-TR" dirty="0"/>
              <a:t>Çene cerrahisi planlanan hastalar</a:t>
            </a:r>
          </a:p>
          <a:p>
            <a:pPr lvl="2"/>
            <a:r>
              <a:rPr lang="tr-TR" dirty="0"/>
              <a:t>Hava yolu cerrahisi planlanan hastalar</a:t>
            </a:r>
          </a:p>
          <a:p>
            <a:pPr lvl="2"/>
            <a:r>
              <a:rPr lang="tr-TR" dirty="0"/>
              <a:t>Kanser cerrahisi planlanan hastalar</a:t>
            </a:r>
          </a:p>
          <a:p>
            <a:pPr lvl="2"/>
            <a:r>
              <a:rPr lang="tr-TR" dirty="0"/>
              <a:t>Transplantasyon yapılacak tüm hastalar </a:t>
            </a:r>
          </a:p>
          <a:p>
            <a:pPr lvl="2"/>
            <a:r>
              <a:rPr lang="tr-TR" dirty="0"/>
              <a:t>ASA skoru III ve üzerinde olan ve genel anestezi gerektiren cerrahi hastalar</a:t>
            </a:r>
          </a:p>
        </p:txBody>
      </p:sp>
    </p:spTree>
    <p:extLst>
      <p:ext uri="{BB962C8B-B14F-4D97-AF65-F5344CB8AC3E}">
        <p14:creationId xmlns:p14="http://schemas.microsoft.com/office/powerpoint/2010/main" val="203221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09EB232-CE10-4AD2-A1C2-7D57DCF4F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Yeni normal dönemde sağlık kuruluşlarında izlenecek/ yatırılacak/yatan hastalar için PCR testi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79C5B32-58ED-46CD-9F8F-F732A8913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PCR testi planlanan tedavi/prosedür öncesi en kısa sürede (48 saat) yapılmalıdır. </a:t>
            </a:r>
          </a:p>
          <a:p>
            <a:r>
              <a:rPr lang="tr-TR" dirty="0"/>
              <a:t>COVID -19 için PCR testi cerrahi işlemden önceki 48 saat içinde yapılmalıdır. </a:t>
            </a:r>
          </a:p>
          <a:p>
            <a:r>
              <a:rPr lang="tr-TR" dirty="0"/>
              <a:t>İlk test sonucu negatif olanlarda ancak COVID-19 şüphesi yüksek ise, en az 24 saat sonra ikinci testin yapılması önerilir. COVID-19 şüphesi yok ise ikinci test önerilmez.</a:t>
            </a:r>
          </a:p>
          <a:p>
            <a:r>
              <a:rPr lang="tr-TR" dirty="0"/>
              <a:t>Test için örnek alınma işlemi yatan ve ayaktan hastalarda işlem yapacak birim tarafından gerçekleştirilmeli ve sonucu takip edilmelidir. </a:t>
            </a:r>
          </a:p>
          <a:p>
            <a:r>
              <a:rPr lang="tr-TR" dirty="0"/>
              <a:t>Test sonucu gelene kadar evde veya hastanede izole edilmelidir. </a:t>
            </a:r>
          </a:p>
          <a:p>
            <a:r>
              <a:rPr lang="tr-TR" dirty="0"/>
              <a:t>Cerrahi </a:t>
            </a:r>
            <a:r>
              <a:rPr lang="tr-TR" dirty="0" smtClean="0"/>
              <a:t>işlem ideal </a:t>
            </a:r>
            <a:r>
              <a:rPr lang="tr-TR" dirty="0"/>
              <a:t>olarak 48 saat içerisinde (en geç 7 gün içerisinde) yapılmalı, 7. günden sonrasında işlem yapılması önerilmez. Yukarıda ki kabul edilen kurallar çerçevesinde tekrar örnek alınmalıdır</a:t>
            </a:r>
          </a:p>
          <a:p>
            <a:r>
              <a:rPr lang="tr-TR" dirty="0"/>
              <a:t>Test sonucu pozitif çıkan hasta T.C. Sağlık Bakanlığı COVID-19 Rehberine göre yönetilir.</a:t>
            </a:r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5601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103933" y="256391"/>
            <a:ext cx="3456384" cy="115802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>
                <a:solidFill>
                  <a:schemeClr val="tx1"/>
                </a:solidFill>
              </a:rPr>
              <a:t>Kesin vaka ile temaslılar</a:t>
            </a:r>
            <a:endParaRPr lang="tr-TR" sz="2000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405733" y="3549980"/>
            <a:ext cx="2420900" cy="100883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400" dirty="0">
                <a:solidFill>
                  <a:prstClr val="black"/>
                </a:solidFill>
              </a:rPr>
              <a:t>Riskli grupta olmayanları ve PCR negatif bulunanlar</a:t>
            </a:r>
          </a:p>
          <a:p>
            <a:pPr lvl="0" algn="ctr"/>
            <a:r>
              <a:rPr lang="tr-TR" sz="1400" dirty="0">
                <a:solidFill>
                  <a:prstClr val="black"/>
                </a:solidFill>
              </a:rPr>
              <a:t>İzolasyona devam, bir hafta daha semptom takibine al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56374" y="1817241"/>
            <a:ext cx="4240695" cy="1158021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600" dirty="0">
                <a:solidFill>
                  <a:prstClr val="black"/>
                </a:solidFill>
              </a:rPr>
              <a:t>İzolasyon  ve Aile Hekimi tarafından yakın takip</a:t>
            </a:r>
          </a:p>
          <a:p>
            <a:pPr lvl="0" algn="ctr"/>
            <a:r>
              <a:rPr lang="tr-TR" sz="1600" dirty="0">
                <a:solidFill>
                  <a:prstClr val="black"/>
                </a:solidFill>
              </a:rPr>
              <a:t>Temas sonrası riskli gruba ( &gt; 60 yaş, </a:t>
            </a:r>
            <a:r>
              <a:rPr lang="tr-TR" sz="1600" dirty="0" err="1">
                <a:solidFill>
                  <a:prstClr val="black"/>
                </a:solidFill>
              </a:rPr>
              <a:t>komorbiditesi</a:t>
            </a:r>
            <a:r>
              <a:rPr lang="tr-TR" sz="1600" dirty="0">
                <a:solidFill>
                  <a:prstClr val="black"/>
                </a:solidFill>
              </a:rPr>
              <a:t> olanlar) 7. günde </a:t>
            </a:r>
          </a:p>
          <a:p>
            <a:pPr lvl="0" algn="ctr"/>
            <a:r>
              <a:rPr lang="tr-TR" sz="1600" dirty="0">
                <a:solidFill>
                  <a:prstClr val="black"/>
                </a:solidFill>
              </a:rPr>
              <a:t>PCR Taraması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26919" y="1459103"/>
            <a:ext cx="4809" cy="268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79088" y="6141268"/>
            <a:ext cx="4356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3233659" y="3037281"/>
            <a:ext cx="1245429" cy="470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333092" y="2975683"/>
            <a:ext cx="1082318" cy="470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252290" y="4834605"/>
            <a:ext cx="1222049" cy="167599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400" dirty="0">
                <a:solidFill>
                  <a:prstClr val="black"/>
                </a:solidFill>
              </a:rPr>
              <a:t>7 gün içerisinde semptom gelişirse</a:t>
            </a:r>
          </a:p>
          <a:p>
            <a:pPr lvl="0" algn="ctr"/>
            <a:endParaRPr lang="tr-TR" sz="1400" dirty="0">
              <a:solidFill>
                <a:prstClr val="black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987809" y="4159890"/>
            <a:ext cx="0" cy="431159"/>
          </a:xfrm>
          <a:prstGeom prst="straightConnector1">
            <a:avLst/>
          </a:prstGeom>
          <a:ln w="28575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554019" y="3529329"/>
            <a:ext cx="2232248" cy="90098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400" dirty="0">
                <a:solidFill>
                  <a:prstClr val="black"/>
                </a:solidFill>
              </a:rPr>
              <a:t>Pozitif</a:t>
            </a:r>
          </a:p>
          <a:p>
            <a:pPr lvl="0" algn="ctr"/>
            <a:r>
              <a:rPr lang="tr-TR" sz="1400" dirty="0">
                <a:solidFill>
                  <a:prstClr val="black"/>
                </a:solidFill>
              </a:rPr>
              <a:t>Algoritmayı izle </a:t>
            </a:r>
          </a:p>
          <a:p>
            <a:pPr lvl="0" algn="ctr"/>
            <a:endParaRPr lang="tr-TR" sz="1400" dirty="0">
              <a:solidFill>
                <a:prstClr val="black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239453" y="5084275"/>
            <a:ext cx="2232248" cy="90098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1400" dirty="0">
                <a:solidFill>
                  <a:prstClr val="black"/>
                </a:solidFill>
              </a:rPr>
              <a:t>Şüpheli olgu algoritması izlenir </a:t>
            </a:r>
          </a:p>
          <a:p>
            <a:pPr lvl="0" algn="ctr"/>
            <a:endParaRPr lang="tr-TR" sz="1400" dirty="0">
              <a:solidFill>
                <a:prstClr val="black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475383" y="5493073"/>
            <a:ext cx="761982" cy="77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5">
            <a:extLst>
              <a:ext uri="{FF2B5EF4-FFF2-40B4-BE49-F238E27FC236}">
                <a16:creationId xmlns:a16="http://schemas.microsoft.com/office/drawing/2014/main" id="{AFDB7BA0-D202-4070-821A-27FD0ED631DB}"/>
              </a:ext>
            </a:extLst>
          </p:cNvPr>
          <p:cNvCxnSpPr/>
          <p:nvPr/>
        </p:nvCxnSpPr>
        <p:spPr>
          <a:xfrm>
            <a:off x="2983000" y="4593048"/>
            <a:ext cx="4809" cy="2687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736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6F5D6C-8D83-4A62-A94F-40267E7C9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 esaslar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21FB13-90E6-4676-A146-79D2F963A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689"/>
            <a:ext cx="10515600" cy="4743274"/>
          </a:xfrm>
        </p:spPr>
        <p:txBody>
          <a:bodyPr/>
          <a:lstStyle/>
          <a:p>
            <a:r>
              <a:rPr lang="tr-TR" dirty="0"/>
              <a:t>Sağlık Bakanlığınca belirlenen alanlar ve risk grupları (turistler, yurt dışı seyahatler, kurum/kuruluşlar </a:t>
            </a:r>
            <a:r>
              <a:rPr lang="tr-TR" dirty="0" err="1"/>
              <a:t>vd</a:t>
            </a:r>
            <a:r>
              <a:rPr lang="tr-TR" dirty="0"/>
              <a:t>) ile algoritmalarda belirlenen </a:t>
            </a:r>
            <a:r>
              <a:rPr lang="tr-TR" dirty="0" err="1"/>
              <a:t>endikasyonlar</a:t>
            </a:r>
            <a:r>
              <a:rPr lang="tr-TR" dirty="0"/>
              <a:t> dışında PCR veya antikor arama yöntemleriyle tarama yapılması önerilmez.</a:t>
            </a:r>
          </a:p>
          <a:p>
            <a:r>
              <a:rPr lang="tr-TR" dirty="0"/>
              <a:t>Çalışma/iş için değişik kuruluşlara baş vuranlarda işe kabul öncesinde PCR ve diğer her hangi bir tarama testi istenmez</a:t>
            </a:r>
          </a:p>
          <a:p>
            <a:r>
              <a:rPr lang="tr-TR" dirty="0"/>
              <a:t>COVID-19 hastalığı geçiren çalışan, hastalık belirtileri sona erdikten sonra evde 14 gün daha izole edilir. İlgililer bu süre sonunda her hangi bir test istenmeksizin iş yerlerinde çalışmaya başlarlar.  </a:t>
            </a:r>
          </a:p>
        </p:txBody>
      </p:sp>
    </p:spTree>
    <p:extLst>
      <p:ext uri="{BB962C8B-B14F-4D97-AF65-F5344CB8AC3E}">
        <p14:creationId xmlns:p14="http://schemas.microsoft.com/office/powerpoint/2010/main" val="274267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521</Words>
  <Application>Microsoft Office PowerPoint</Application>
  <PresentationFormat>Geniş ekran</PresentationFormat>
  <Paragraphs>68</Paragraphs>
  <Slides>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Bilim Kurulu  Laboratuvar Çalışma Grubu COVID-19 :Tanı ve Tarama Algoritma ÖNERİLER</vt:lpstr>
      <vt:lpstr>PowerPoint Sunusu</vt:lpstr>
      <vt:lpstr>PowerPoint Sunusu</vt:lpstr>
      <vt:lpstr>Yeni normal dönemde sağlık kuruluşlarında izlenecek/ yatırılacak/yatan hastalar için PCR testi</vt:lpstr>
      <vt:lpstr>Yeni normal dönemde sağlık kuruluşlarında izlenecek/ yatırılacak/yatan hastalar için PCR testi</vt:lpstr>
      <vt:lpstr>PowerPoint Sunusu</vt:lpstr>
      <vt:lpstr>Diğer esaslar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</dc:creator>
  <cp:lastModifiedBy>HP Inc.</cp:lastModifiedBy>
  <cp:revision>91</cp:revision>
  <dcterms:created xsi:type="dcterms:W3CDTF">2020-05-14T18:24:05Z</dcterms:created>
  <dcterms:modified xsi:type="dcterms:W3CDTF">2020-06-28T18:56:28Z</dcterms:modified>
</cp:coreProperties>
</file>